
<file path=[Content_Types].xml><?xml version="1.0" encoding="utf-8"?>
<Types xmlns="http://schemas.openxmlformats.org/package/2006/content-types">
  <Default Extension="xml" ContentType="application/xml"/>
  <Default Extension="wmf" ContentType="image/x-wmf"/>
  <Default Extension="doc" ContentType="application/msword"/>
  <Default Extension="jpeg" ContentType="image/jpeg"/>
  <Default Extension="rels" ContentType="application/vnd.openxmlformats-package.relationships+xml"/>
  <Default Extension="emf" ContentType="image/x-emf"/>
  <Default Extension="vml" ContentType="application/vnd.openxmlformats-officedocument.vmlDrawing"/>
  <Default Extension="xls" ContentType="application/vnd.ms-exce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70"/>
  </p:notesMasterIdLst>
  <p:sldIdLst>
    <p:sldId id="686" r:id="rId2"/>
    <p:sldId id="510" r:id="rId3"/>
    <p:sldId id="709" r:id="rId4"/>
    <p:sldId id="669" r:id="rId5"/>
    <p:sldId id="521" r:id="rId6"/>
    <p:sldId id="522" r:id="rId7"/>
    <p:sldId id="523" r:id="rId8"/>
    <p:sldId id="638" r:id="rId9"/>
    <p:sldId id="639" r:id="rId10"/>
    <p:sldId id="640" r:id="rId11"/>
    <p:sldId id="642" r:id="rId12"/>
    <p:sldId id="699" r:id="rId13"/>
    <p:sldId id="537" r:id="rId14"/>
    <p:sldId id="675" r:id="rId15"/>
    <p:sldId id="676" r:id="rId16"/>
    <p:sldId id="539" r:id="rId17"/>
    <p:sldId id="540" r:id="rId18"/>
    <p:sldId id="656" r:id="rId19"/>
    <p:sldId id="660" r:id="rId20"/>
    <p:sldId id="545" r:id="rId21"/>
    <p:sldId id="667" r:id="rId22"/>
    <p:sldId id="700" r:id="rId23"/>
    <p:sldId id="664" r:id="rId24"/>
    <p:sldId id="661" r:id="rId25"/>
    <p:sldId id="685" r:id="rId26"/>
    <p:sldId id="550" r:id="rId27"/>
    <p:sldId id="668" r:id="rId28"/>
    <p:sldId id="551" r:id="rId29"/>
    <p:sldId id="553" r:id="rId30"/>
    <p:sldId id="554" r:id="rId31"/>
    <p:sldId id="555" r:id="rId32"/>
    <p:sldId id="556" r:id="rId33"/>
    <p:sldId id="557" r:id="rId34"/>
    <p:sldId id="558" r:id="rId35"/>
    <p:sldId id="559" r:id="rId36"/>
    <p:sldId id="682" r:id="rId37"/>
    <p:sldId id="562" r:id="rId38"/>
    <p:sldId id="563" r:id="rId39"/>
    <p:sldId id="565" r:id="rId40"/>
    <p:sldId id="566" r:id="rId41"/>
    <p:sldId id="567" r:id="rId42"/>
    <p:sldId id="568" r:id="rId43"/>
    <p:sldId id="643" r:id="rId44"/>
    <p:sldId id="570" r:id="rId45"/>
    <p:sldId id="583" r:id="rId46"/>
    <p:sldId id="584" r:id="rId47"/>
    <p:sldId id="596" r:id="rId48"/>
    <p:sldId id="597" r:id="rId49"/>
    <p:sldId id="601" r:id="rId50"/>
    <p:sldId id="602" r:id="rId51"/>
    <p:sldId id="644" r:id="rId52"/>
    <p:sldId id="645" r:id="rId53"/>
    <p:sldId id="646" r:id="rId54"/>
    <p:sldId id="647" r:id="rId55"/>
    <p:sldId id="648" r:id="rId56"/>
    <p:sldId id="649" r:id="rId57"/>
    <p:sldId id="694" r:id="rId58"/>
    <p:sldId id="619" r:id="rId59"/>
    <p:sldId id="610" r:id="rId60"/>
    <p:sldId id="613" r:id="rId61"/>
    <p:sldId id="703" r:id="rId62"/>
    <p:sldId id="704" r:id="rId63"/>
    <p:sldId id="705" r:id="rId64"/>
    <p:sldId id="614" r:id="rId65"/>
    <p:sldId id="618" r:id="rId66"/>
    <p:sldId id="625" r:id="rId67"/>
    <p:sldId id="627" r:id="rId68"/>
    <p:sldId id="633" r:id="rId69"/>
  </p:sldIdLst>
  <p:sldSz cx="9144000" cy="6858000" type="screen4x3"/>
  <p:notesSz cx="6858000" cy="9144000"/>
  <p:defaultTextStyle>
    <a:defPPr>
      <a:defRPr lang="nl-NL"/>
    </a:defPPr>
    <a:lvl1pPr algn="l" rtl="0" fontAlgn="base">
      <a:spcBef>
        <a:spcPct val="0"/>
      </a:spcBef>
      <a:spcAft>
        <a:spcPct val="0"/>
      </a:spcAft>
      <a:defRPr kern="1200">
        <a:solidFill>
          <a:schemeClr val="tx1"/>
        </a:solidFill>
        <a:latin typeface="Arial" charset="0"/>
        <a:ea typeface="MS PGothic" pitchFamily="34" charset="-128"/>
        <a:cs typeface="+mn-cs"/>
      </a:defRPr>
    </a:lvl1pPr>
    <a:lvl2pPr marL="457200" algn="l" rtl="0" fontAlgn="base">
      <a:spcBef>
        <a:spcPct val="0"/>
      </a:spcBef>
      <a:spcAft>
        <a:spcPct val="0"/>
      </a:spcAft>
      <a:defRPr kern="1200">
        <a:solidFill>
          <a:schemeClr val="tx1"/>
        </a:solidFill>
        <a:latin typeface="Arial" charset="0"/>
        <a:ea typeface="MS PGothic" pitchFamily="34" charset="-128"/>
        <a:cs typeface="+mn-cs"/>
      </a:defRPr>
    </a:lvl2pPr>
    <a:lvl3pPr marL="914400" algn="l" rtl="0" fontAlgn="base">
      <a:spcBef>
        <a:spcPct val="0"/>
      </a:spcBef>
      <a:spcAft>
        <a:spcPct val="0"/>
      </a:spcAft>
      <a:defRPr kern="1200">
        <a:solidFill>
          <a:schemeClr val="tx1"/>
        </a:solidFill>
        <a:latin typeface="Arial" charset="0"/>
        <a:ea typeface="MS PGothic" pitchFamily="34" charset="-128"/>
        <a:cs typeface="+mn-cs"/>
      </a:defRPr>
    </a:lvl3pPr>
    <a:lvl4pPr marL="1371600" algn="l" rtl="0" fontAlgn="base">
      <a:spcBef>
        <a:spcPct val="0"/>
      </a:spcBef>
      <a:spcAft>
        <a:spcPct val="0"/>
      </a:spcAft>
      <a:defRPr kern="1200">
        <a:solidFill>
          <a:schemeClr val="tx1"/>
        </a:solidFill>
        <a:latin typeface="Arial" charset="0"/>
        <a:ea typeface="MS PGothic" pitchFamily="34" charset="-128"/>
        <a:cs typeface="+mn-cs"/>
      </a:defRPr>
    </a:lvl4pPr>
    <a:lvl5pPr marL="1828800" algn="l" rtl="0" fontAlgn="base">
      <a:spcBef>
        <a:spcPct val="0"/>
      </a:spcBef>
      <a:spcAft>
        <a:spcPct val="0"/>
      </a:spcAft>
      <a:defRPr kern="1200">
        <a:solidFill>
          <a:schemeClr val="tx1"/>
        </a:solidFill>
        <a:latin typeface="Arial" charset="0"/>
        <a:ea typeface="MS PGothic" pitchFamily="34" charset="-128"/>
        <a:cs typeface="+mn-cs"/>
      </a:defRPr>
    </a:lvl5pPr>
    <a:lvl6pPr marL="2286000" algn="l" defTabSz="914400" rtl="0" eaLnBrk="1" latinLnBrk="0" hangingPunct="1">
      <a:defRPr kern="1200">
        <a:solidFill>
          <a:schemeClr val="tx1"/>
        </a:solidFill>
        <a:latin typeface="Arial" charset="0"/>
        <a:ea typeface="MS PGothic" pitchFamily="34" charset="-128"/>
        <a:cs typeface="+mn-cs"/>
      </a:defRPr>
    </a:lvl6pPr>
    <a:lvl7pPr marL="2743200" algn="l" defTabSz="914400" rtl="0" eaLnBrk="1" latinLnBrk="0" hangingPunct="1">
      <a:defRPr kern="1200">
        <a:solidFill>
          <a:schemeClr val="tx1"/>
        </a:solidFill>
        <a:latin typeface="Arial" charset="0"/>
        <a:ea typeface="MS PGothic" pitchFamily="34" charset="-128"/>
        <a:cs typeface="+mn-cs"/>
      </a:defRPr>
    </a:lvl7pPr>
    <a:lvl8pPr marL="3200400" algn="l" defTabSz="914400" rtl="0" eaLnBrk="1" latinLnBrk="0" hangingPunct="1">
      <a:defRPr kern="1200">
        <a:solidFill>
          <a:schemeClr val="tx1"/>
        </a:solidFill>
        <a:latin typeface="Arial" charset="0"/>
        <a:ea typeface="MS PGothic" pitchFamily="34" charset="-128"/>
        <a:cs typeface="+mn-cs"/>
      </a:defRPr>
    </a:lvl8pPr>
    <a:lvl9pPr marL="3657600" algn="l" defTabSz="914400" rtl="0" eaLnBrk="1" latinLnBrk="0" hangingPunct="1">
      <a:defRPr kern="1200">
        <a:solidFill>
          <a:schemeClr val="tx1"/>
        </a:solidFill>
        <a:latin typeface="Arial"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66400"/>
    <a:srgbClr val="FF6A05"/>
    <a:srgbClr val="4D4D4D"/>
    <a:srgbClr val="CC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p:scale>
          <a:sx n="99" d="100"/>
          <a:sy n="99" d="100"/>
        </p:scale>
        <p:origin x="-1176" y="80"/>
      </p:cViewPr>
      <p:guideLst>
        <p:guide orient="horz" pos="2160"/>
        <p:guide pos="2880"/>
      </p:guideLst>
    </p:cSldViewPr>
  </p:slideViewPr>
  <p:notesTextViewPr>
    <p:cViewPr>
      <p:scale>
        <a:sx n="100" d="100"/>
        <a:sy n="100" d="100"/>
      </p:scale>
      <p:origin x="0" y="0"/>
    </p:cViewPr>
  </p:notesTextViewPr>
  <p:sorterViewPr>
    <p:cViewPr>
      <p:scale>
        <a:sx n="137" d="100"/>
        <a:sy n="137"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notesMaster" Target="notesMasters/notesMaster1.xml"/><Relationship Id="rId71" Type="http://schemas.openxmlformats.org/officeDocument/2006/relationships/printerSettings" Target="printerSettings/printerSettings1.bin"/><Relationship Id="rId72" Type="http://schemas.openxmlformats.org/officeDocument/2006/relationships/presProps" Target="pres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viewProps" Target="viewProps.xml"/><Relationship Id="rId74" Type="http://schemas.openxmlformats.org/officeDocument/2006/relationships/theme" Target="theme/theme1.xml"/><Relationship Id="rId75" Type="http://schemas.openxmlformats.org/officeDocument/2006/relationships/tableStyles" Target="tableStyles.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ea typeface="ＭＳ Ｐゴシック" pitchFamily="-111" charset="-128"/>
              </a:defRPr>
            </a:lvl1pPr>
          </a:lstStyle>
          <a:p>
            <a:pPr>
              <a:defRPr/>
            </a:pPr>
            <a:endParaRPr lang="nl-NL"/>
          </a:p>
        </p:txBody>
      </p:sp>
      <p:sp>
        <p:nvSpPr>
          <p:cNvPr id="1536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pitchFamily="-111" charset="-128"/>
              </a:defRPr>
            </a:lvl1pPr>
          </a:lstStyle>
          <a:p>
            <a:pPr>
              <a:defRPr/>
            </a:pPr>
            <a:endParaRPr lang="nl-NL"/>
          </a:p>
        </p:txBody>
      </p:sp>
      <p:sp>
        <p:nvSpPr>
          <p:cNvPr id="13722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536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nl-NL" noProof="0" smtClean="0"/>
              <a:t>Klik om de opmaakprofielen van de modeltekst te bewerken</a:t>
            </a:r>
          </a:p>
          <a:p>
            <a:pPr lvl="1"/>
            <a:r>
              <a:rPr lang="nl-NL" noProof="0" smtClean="0"/>
              <a:t>Tweede niveau</a:t>
            </a:r>
          </a:p>
          <a:p>
            <a:pPr lvl="2"/>
            <a:r>
              <a:rPr lang="nl-NL" noProof="0" smtClean="0"/>
              <a:t>Derde niveau</a:t>
            </a:r>
          </a:p>
          <a:p>
            <a:pPr lvl="3"/>
            <a:r>
              <a:rPr lang="nl-NL" noProof="0" smtClean="0"/>
              <a:t>Vierde niveau</a:t>
            </a:r>
          </a:p>
          <a:p>
            <a:pPr lvl="4"/>
            <a:r>
              <a:rPr lang="nl-NL" noProof="0" smtClean="0"/>
              <a:t>Vijfde niveau</a:t>
            </a:r>
          </a:p>
        </p:txBody>
      </p:sp>
      <p:sp>
        <p:nvSpPr>
          <p:cNvPr id="1536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ea typeface="ＭＳ Ｐゴシック" pitchFamily="-111" charset="-128"/>
              </a:defRPr>
            </a:lvl1pPr>
          </a:lstStyle>
          <a:p>
            <a:pPr>
              <a:defRPr/>
            </a:pPr>
            <a:endParaRPr lang="nl-NL"/>
          </a:p>
        </p:txBody>
      </p:sp>
      <p:sp>
        <p:nvSpPr>
          <p:cNvPr id="1536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ea typeface="ＭＳ Ｐゴシック" pitchFamily="-111" charset="-128"/>
              </a:defRPr>
            </a:lvl1pPr>
          </a:lstStyle>
          <a:p>
            <a:pPr>
              <a:defRPr/>
            </a:pPr>
            <a:fld id="{93DF55ED-FD3E-476E-B18E-E48B8C70BC1D}" type="slidenum">
              <a:rPr lang="nl-NL"/>
              <a:pPr>
                <a:defRPr/>
              </a:pPr>
              <a:t>‹nr.›</a:t>
            </a:fld>
            <a:endParaRPr lang="nl-NL"/>
          </a:p>
        </p:txBody>
      </p:sp>
    </p:spTree>
    <p:extLst>
      <p:ext uri="{BB962C8B-B14F-4D97-AF65-F5344CB8AC3E}">
        <p14:creationId xmlns:p14="http://schemas.microsoft.com/office/powerpoint/2010/main" val="195340414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11" charset="0"/>
        <a:ea typeface="MS PGothic" pitchFamily="34" charset="-128"/>
        <a:cs typeface="ＭＳ Ｐゴシック" pitchFamily="-111" charset="-128"/>
      </a:defRPr>
    </a:lvl1pPr>
    <a:lvl2pPr marL="457200" algn="l" rtl="0" eaLnBrk="0" fontAlgn="base" hangingPunct="0">
      <a:spcBef>
        <a:spcPct val="30000"/>
      </a:spcBef>
      <a:spcAft>
        <a:spcPct val="0"/>
      </a:spcAft>
      <a:defRPr sz="1200" kern="1200">
        <a:solidFill>
          <a:schemeClr val="tx1"/>
        </a:solidFill>
        <a:latin typeface="Arial" pitchFamily="-111"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Arial" pitchFamily="-111"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Arial" pitchFamily="-111"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Arial" pitchFamily="-111" charset="0"/>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a:ln/>
        </p:spPr>
      </p:sp>
      <p:sp>
        <p:nvSpPr>
          <p:cNvPr id="1177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NL" altLang="nl-NL" smtClean="0"/>
          </a:p>
        </p:txBody>
      </p:sp>
      <p:sp>
        <p:nvSpPr>
          <p:cNvPr id="4" name="Slide Number Placeholder 3"/>
          <p:cNvSpPr>
            <a:spLocks noGrp="1"/>
          </p:cNvSpPr>
          <p:nvPr>
            <p:ph type="sldNum" sz="quarter" idx="5"/>
          </p:nvPr>
        </p:nvSpPr>
        <p:spPr/>
        <p:txBody>
          <a:bodyPr/>
          <a:lstStyle/>
          <a:p>
            <a:pPr>
              <a:defRPr/>
            </a:pPr>
            <a:fld id="{10C4E1FB-2A01-488F-8B78-C36445756AE6}" type="slidenum">
              <a:rPr lang="nl-NL" smtClean="0"/>
              <a:pPr>
                <a:defRPr/>
              </a:pPr>
              <a:t>1</a:t>
            </a:fld>
            <a:endParaRPr lang="nl-NL"/>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a:ln/>
        </p:spPr>
      </p:sp>
      <p:sp>
        <p:nvSpPr>
          <p:cNvPr id="158723" name="Notes Placeholder 2"/>
          <p:cNvSpPr>
            <a:spLocks noGrp="1"/>
          </p:cNvSpPr>
          <p:nvPr>
            <p:ph type="body" idx="1"/>
          </p:nvPr>
        </p:nvSpPr>
        <p:spPr>
          <a:noFill/>
          <a:ln/>
        </p:spPr>
        <p:txBody>
          <a:bodyPr/>
          <a:lstStyle/>
          <a:p>
            <a:endParaRPr lang="nl-NL" smtClean="0">
              <a:latin typeface="Arial" charset="0"/>
            </a:endParaRPr>
          </a:p>
        </p:txBody>
      </p:sp>
      <p:sp>
        <p:nvSpPr>
          <p:cNvPr id="158724" name="Slide Number Placeholder 3"/>
          <p:cNvSpPr>
            <a:spLocks noGrp="1"/>
          </p:cNvSpPr>
          <p:nvPr>
            <p:ph type="sldNum" sz="quarter" idx="5"/>
          </p:nvPr>
        </p:nvSpPr>
        <p:spPr>
          <a:noFill/>
        </p:spPr>
        <p:txBody>
          <a:bodyPr/>
          <a:lstStyle/>
          <a:p>
            <a:fld id="{2BC2D136-40F3-4355-BD4E-E2A174828763}" type="slidenum">
              <a:rPr lang="nl-NL" smtClean="0">
                <a:ea typeface="MS PGothic" pitchFamily="34" charset="-128"/>
              </a:rPr>
              <a:pPr/>
              <a:t>12</a:t>
            </a:fld>
            <a:endParaRPr lang="nl-NL" smtClean="0">
              <a:ea typeface="MS PGothic"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Tijdelijke aanduiding voor dia-afbeelding 1"/>
          <p:cNvSpPr>
            <a:spLocks noGrp="1" noRot="1" noChangeAspect="1" noTextEdit="1"/>
          </p:cNvSpPr>
          <p:nvPr>
            <p:ph type="sldImg"/>
          </p:nvPr>
        </p:nvSpPr>
        <p:spPr>
          <a:ln/>
        </p:spPr>
      </p:sp>
      <p:sp>
        <p:nvSpPr>
          <p:cNvPr id="3" name="Tijdelijke aanduiding voor notities 2"/>
          <p:cNvSpPr>
            <a:spLocks noGrp="1"/>
          </p:cNvSpPr>
          <p:nvPr>
            <p:ph type="body" idx="1"/>
          </p:nvPr>
        </p:nvSpPr>
        <p:spPr/>
        <p:txBody>
          <a:bodyPr/>
          <a:lstStyle/>
          <a:p>
            <a:pPr eaLnBrk="1" fontAlgn="auto" hangingPunct="1">
              <a:spcBef>
                <a:spcPts val="0"/>
              </a:spcBef>
              <a:spcAft>
                <a:spcPts val="0"/>
              </a:spcAft>
              <a:defRPr/>
            </a:pPr>
            <a:r>
              <a:rPr lang="nl-NL" b="1" dirty="0" smtClean="0"/>
              <a:t>Criteria van verslaving</a:t>
            </a:r>
          </a:p>
          <a:p>
            <a:pPr eaLnBrk="1" fontAlgn="auto" hangingPunct="1">
              <a:spcBef>
                <a:spcPts val="0"/>
              </a:spcBef>
              <a:spcAft>
                <a:spcPts val="0"/>
              </a:spcAft>
              <a:defRPr/>
            </a:pPr>
            <a:r>
              <a:rPr lang="nl-NL" dirty="0" smtClean="0"/>
              <a:t>Verslaving wordt vastgesteld aan de hand van 11 criteria van de zogenaamde DSM-V* De DSM-V is een wereldwijd gebruikt boek waarin alle psychiatrische aandoeningen beschreven staan. De DSM spreekt niet van alcoholisme of verslaving maar van ”stoornissen in het gebruik van middelen” (substance abuse disorders). Een “stoornis in het gebruik van middelen” kan ontstaan door gebruik van verschillende middelen zoals alcohol, cannabis, opaten, stimulerende middelen.</a:t>
            </a:r>
          </a:p>
          <a:p>
            <a:pPr eaLnBrk="1" fontAlgn="auto" hangingPunct="1">
              <a:spcBef>
                <a:spcPts val="0"/>
              </a:spcBef>
              <a:spcAft>
                <a:spcPts val="0"/>
              </a:spcAft>
              <a:defRPr/>
            </a:pPr>
            <a:endParaRPr lang="nl-NL" dirty="0" smtClean="0"/>
          </a:p>
          <a:p>
            <a:pPr marL="171450" indent="-171450" eaLnBrk="1" fontAlgn="auto" hangingPunct="1">
              <a:spcBef>
                <a:spcPts val="0"/>
              </a:spcBef>
              <a:spcAft>
                <a:spcPts val="0"/>
              </a:spcAft>
              <a:buFont typeface="Arial" panose="020B0604020202020204" pitchFamily="34" charset="0"/>
              <a:buChar char="•"/>
              <a:defRPr/>
            </a:pPr>
            <a:r>
              <a:rPr lang="nl-NL" dirty="0" smtClean="0"/>
              <a:t>MILD: Voldoe je aan twee of drie criteria dan heb je een </a:t>
            </a:r>
            <a:r>
              <a:rPr lang="nl-NL" i="1" dirty="0" smtClean="0"/>
              <a:t>milde</a:t>
            </a:r>
            <a:r>
              <a:rPr lang="nl-NL" dirty="0" smtClean="0"/>
              <a:t> stoornis in het gebruik van middelen. </a:t>
            </a:r>
          </a:p>
          <a:p>
            <a:pPr marL="171450" indent="-171450" eaLnBrk="1" fontAlgn="auto" hangingPunct="1">
              <a:spcBef>
                <a:spcPts val="0"/>
              </a:spcBef>
              <a:spcAft>
                <a:spcPts val="0"/>
              </a:spcAft>
              <a:buFont typeface="Arial" panose="020B0604020202020204" pitchFamily="34" charset="0"/>
              <a:buChar char="•"/>
              <a:defRPr/>
            </a:pPr>
            <a:r>
              <a:rPr lang="nl-NL" dirty="0" smtClean="0"/>
              <a:t>MATIG: Voldoe je aan vier of vijf criteria dan is er sprake van </a:t>
            </a:r>
            <a:r>
              <a:rPr lang="nl-NL" i="1" dirty="0" smtClean="0"/>
              <a:t>gematigde (moderate)</a:t>
            </a:r>
            <a:r>
              <a:rPr lang="nl-NL" dirty="0" smtClean="0"/>
              <a:t> stoornis </a:t>
            </a:r>
          </a:p>
          <a:p>
            <a:pPr marL="171450" indent="-171450" eaLnBrk="1" fontAlgn="auto" hangingPunct="1">
              <a:spcBef>
                <a:spcPts val="0"/>
              </a:spcBef>
              <a:spcAft>
                <a:spcPts val="0"/>
              </a:spcAft>
              <a:buFont typeface="Arial" panose="020B0604020202020204" pitchFamily="34" charset="0"/>
              <a:buChar char="•"/>
              <a:defRPr/>
            </a:pPr>
            <a:r>
              <a:rPr lang="nl-NL" dirty="0" smtClean="0"/>
              <a:t>ERNSTIG: en bij zes of meer symptomen is er sprake van een </a:t>
            </a:r>
            <a:r>
              <a:rPr lang="nl-NL" i="1" dirty="0" smtClean="0"/>
              <a:t>ernstige</a:t>
            </a:r>
            <a:r>
              <a:rPr lang="nl-NL" dirty="0" smtClean="0"/>
              <a:t> stoornis.</a:t>
            </a:r>
          </a:p>
          <a:p>
            <a:pPr eaLnBrk="1" fontAlgn="auto" hangingPunct="1">
              <a:spcBef>
                <a:spcPts val="0"/>
              </a:spcBef>
              <a:spcAft>
                <a:spcPts val="0"/>
              </a:spcAft>
              <a:defRPr/>
            </a:pPr>
            <a:r>
              <a:rPr lang="nl-NL" dirty="0" smtClean="0"/>
              <a:t>De 11 criteria zijn:</a:t>
            </a:r>
          </a:p>
          <a:p>
            <a:pPr eaLnBrk="1" fontAlgn="auto" hangingPunct="1">
              <a:spcBef>
                <a:spcPts val="0"/>
              </a:spcBef>
              <a:spcAft>
                <a:spcPts val="0"/>
              </a:spcAft>
              <a:defRPr/>
            </a:pPr>
            <a:r>
              <a:rPr lang="nl-NL" dirty="0" smtClean="0"/>
              <a:t>Vaker en in grotere hoeveelheden gebruiken </a:t>
            </a:r>
            <a:r>
              <a:rPr lang="nl-NL" dirty="0" err="1" smtClean="0"/>
              <a:t>gebruiken</a:t>
            </a:r>
            <a:r>
              <a:rPr lang="nl-NL" dirty="0" smtClean="0"/>
              <a:t> dan het plan was.</a:t>
            </a:r>
          </a:p>
          <a:p>
            <a:pPr eaLnBrk="1" fontAlgn="auto" hangingPunct="1">
              <a:spcBef>
                <a:spcPts val="0"/>
              </a:spcBef>
              <a:spcAft>
                <a:spcPts val="0"/>
              </a:spcAft>
              <a:defRPr/>
            </a:pPr>
            <a:r>
              <a:rPr lang="nl-NL" dirty="0" smtClean="0"/>
              <a:t>Mislukte pogingen om te minderen of te stoppen.</a:t>
            </a:r>
          </a:p>
          <a:p>
            <a:pPr eaLnBrk="1" fontAlgn="auto" hangingPunct="1">
              <a:spcBef>
                <a:spcPts val="0"/>
              </a:spcBef>
              <a:spcAft>
                <a:spcPts val="0"/>
              </a:spcAft>
              <a:defRPr/>
            </a:pPr>
            <a:r>
              <a:rPr lang="nl-NL" dirty="0" smtClean="0"/>
              <a:t>Gebruik en herstel van gebruik kosten veel tijd.</a:t>
            </a:r>
          </a:p>
          <a:p>
            <a:pPr eaLnBrk="1" fontAlgn="auto" hangingPunct="1">
              <a:spcBef>
                <a:spcPts val="0"/>
              </a:spcBef>
              <a:spcAft>
                <a:spcPts val="0"/>
              </a:spcAft>
              <a:defRPr/>
            </a:pPr>
            <a:r>
              <a:rPr lang="nl-NL" dirty="0" smtClean="0"/>
              <a:t>Sterk verlangen om te gebruiken</a:t>
            </a:r>
          </a:p>
          <a:p>
            <a:pPr eaLnBrk="1" fontAlgn="auto" hangingPunct="1">
              <a:spcBef>
                <a:spcPts val="0"/>
              </a:spcBef>
              <a:spcAft>
                <a:spcPts val="0"/>
              </a:spcAft>
              <a:defRPr/>
            </a:pPr>
            <a:r>
              <a:rPr lang="nl-NL" dirty="0" smtClean="0"/>
              <a:t>Door gebruik tekortschieten op het werk, school of thuis.</a:t>
            </a:r>
          </a:p>
          <a:p>
            <a:pPr eaLnBrk="1" fontAlgn="auto" hangingPunct="1">
              <a:spcBef>
                <a:spcPts val="0"/>
              </a:spcBef>
              <a:spcAft>
                <a:spcPts val="0"/>
              </a:spcAft>
              <a:defRPr/>
            </a:pPr>
            <a:r>
              <a:rPr lang="nl-NL" dirty="0" smtClean="0"/>
              <a:t>Blijven gebruiken ondanks dat het problemen meebrengt in het relationele vlak</a:t>
            </a:r>
          </a:p>
          <a:p>
            <a:pPr eaLnBrk="1" fontAlgn="auto" hangingPunct="1">
              <a:spcBef>
                <a:spcPts val="0"/>
              </a:spcBef>
              <a:spcAft>
                <a:spcPts val="0"/>
              </a:spcAft>
              <a:defRPr/>
            </a:pPr>
            <a:r>
              <a:rPr lang="nl-NL" dirty="0" smtClean="0"/>
              <a:t>Door gebruik opgeven van hobby’s, sociale activiteiten of werk</a:t>
            </a:r>
          </a:p>
          <a:p>
            <a:pPr eaLnBrk="1" fontAlgn="auto" hangingPunct="1">
              <a:spcBef>
                <a:spcPts val="0"/>
              </a:spcBef>
              <a:spcAft>
                <a:spcPts val="0"/>
              </a:spcAft>
              <a:defRPr/>
            </a:pPr>
            <a:r>
              <a:rPr lang="nl-NL" dirty="0" err="1" smtClean="0"/>
              <a:t>Vortdurend</a:t>
            </a:r>
            <a:r>
              <a:rPr lang="nl-NL" dirty="0" smtClean="0"/>
              <a:t> gebruik, zelfs </a:t>
            </a:r>
            <a:r>
              <a:rPr lang="nl-NL" dirty="0" err="1" smtClean="0"/>
              <a:t>waneer</a:t>
            </a:r>
            <a:r>
              <a:rPr lang="nl-NL" dirty="0" smtClean="0"/>
              <a:t> je daardoor in gevaar komt</a:t>
            </a:r>
          </a:p>
          <a:p>
            <a:pPr eaLnBrk="1" fontAlgn="auto" hangingPunct="1">
              <a:spcBef>
                <a:spcPts val="0"/>
              </a:spcBef>
              <a:spcAft>
                <a:spcPts val="0"/>
              </a:spcAft>
              <a:defRPr/>
            </a:pPr>
            <a:r>
              <a:rPr lang="nl-NL" dirty="0" smtClean="0"/>
              <a:t>Voortdurend gebruik ondanks weet hebben dat het gebruik lichamelijke of psychische problemen met zich mee brengt of verergert.</a:t>
            </a:r>
          </a:p>
          <a:p>
            <a:pPr eaLnBrk="1" fontAlgn="auto" hangingPunct="1">
              <a:spcBef>
                <a:spcPts val="0"/>
              </a:spcBef>
              <a:spcAft>
                <a:spcPts val="0"/>
              </a:spcAft>
              <a:defRPr/>
            </a:pPr>
            <a:r>
              <a:rPr lang="nl-NL" dirty="0" smtClean="0"/>
              <a:t>Grotere hoeveelheden nodig hebben om het effect nog te voelen oftewel tolerantie.</a:t>
            </a:r>
          </a:p>
          <a:p>
            <a:pPr eaLnBrk="1" fontAlgn="auto" hangingPunct="1">
              <a:spcBef>
                <a:spcPts val="0"/>
              </a:spcBef>
              <a:spcAft>
                <a:spcPts val="0"/>
              </a:spcAft>
              <a:defRPr/>
            </a:pPr>
            <a:r>
              <a:rPr lang="nl-NL" dirty="0" smtClean="0"/>
              <a:t>Het optreden van </a:t>
            </a:r>
            <a:r>
              <a:rPr lang="nl-NL" dirty="0" err="1" smtClean="0"/>
              <a:t>onthoudingsverschijnselen,die</a:t>
            </a:r>
            <a:r>
              <a:rPr lang="nl-NL" dirty="0" smtClean="0"/>
              <a:t> die minder hevig door meer van de stof te gebruiken</a:t>
            </a:r>
          </a:p>
          <a:p>
            <a:pPr eaLnBrk="1" fontAlgn="auto" hangingPunct="1">
              <a:spcBef>
                <a:spcPts val="0"/>
              </a:spcBef>
              <a:spcAft>
                <a:spcPts val="0"/>
              </a:spcAft>
              <a:defRPr/>
            </a:pPr>
            <a:endParaRPr lang="nl-NL" dirty="0" smtClean="0"/>
          </a:p>
          <a:p>
            <a:pPr eaLnBrk="1" fontAlgn="auto" hangingPunct="1">
              <a:spcBef>
                <a:spcPts val="0"/>
              </a:spcBef>
              <a:spcAft>
                <a:spcPts val="0"/>
              </a:spcAft>
              <a:defRPr/>
            </a:pPr>
            <a:r>
              <a:rPr lang="nl-NL" b="1" dirty="0" smtClean="0"/>
              <a:t>Misbruik</a:t>
            </a:r>
          </a:p>
          <a:p>
            <a:pPr eaLnBrk="1" fontAlgn="auto" hangingPunct="1">
              <a:spcBef>
                <a:spcPts val="0"/>
              </a:spcBef>
              <a:spcAft>
                <a:spcPts val="0"/>
              </a:spcAft>
              <a:defRPr/>
            </a:pPr>
            <a:r>
              <a:rPr lang="nl-NL" dirty="0" smtClean="0"/>
              <a:t>De vorige versie van de DSM V, de DSM IV maakte nog een verschil tussen afhankelijkheid en misbruik. Je misbruikt alcohol of drugs wanneer je in een jaar tijd last hebt van tenminste een van de onderstaande symptomen:</a:t>
            </a:r>
          </a:p>
          <a:p>
            <a:pPr eaLnBrk="1" fontAlgn="auto" hangingPunct="1">
              <a:spcBef>
                <a:spcPts val="0"/>
              </a:spcBef>
              <a:spcAft>
                <a:spcPts val="0"/>
              </a:spcAft>
              <a:defRPr/>
            </a:pPr>
            <a:r>
              <a:rPr lang="nl-NL" dirty="0" smtClean="0"/>
              <a:t>Gebruik gaat ten koste van je werk, school of thuis</a:t>
            </a:r>
          </a:p>
          <a:p>
            <a:pPr eaLnBrk="1" fontAlgn="auto" hangingPunct="1">
              <a:spcBef>
                <a:spcPts val="0"/>
              </a:spcBef>
              <a:spcAft>
                <a:spcPts val="0"/>
              </a:spcAft>
              <a:defRPr/>
            </a:pPr>
            <a:r>
              <a:rPr lang="nl-NL" dirty="0" smtClean="0"/>
              <a:t>Voortdurend gebruik ondanks terugkerende problemen op sociaal gebied (ruzies)</a:t>
            </a:r>
          </a:p>
          <a:p>
            <a:pPr eaLnBrk="1" fontAlgn="auto" hangingPunct="1">
              <a:spcBef>
                <a:spcPts val="0"/>
              </a:spcBef>
              <a:spcAft>
                <a:spcPts val="0"/>
              </a:spcAft>
              <a:defRPr/>
            </a:pPr>
            <a:r>
              <a:rPr lang="nl-NL" dirty="0" smtClean="0"/>
              <a:t>Herhaaldelijk gebruik in gevaarlijke situaties zoals in het verkeer</a:t>
            </a:r>
          </a:p>
          <a:p>
            <a:pPr eaLnBrk="1" fontAlgn="auto" hangingPunct="1">
              <a:spcBef>
                <a:spcPts val="0"/>
              </a:spcBef>
              <a:spcAft>
                <a:spcPts val="0"/>
              </a:spcAft>
              <a:defRPr/>
            </a:pPr>
            <a:r>
              <a:rPr lang="nl-NL" dirty="0" smtClean="0"/>
              <a:t>Door gebruik kom je herhaaldelijk in contact met politie of justitie.</a:t>
            </a:r>
          </a:p>
          <a:p>
            <a:pPr eaLnBrk="1" fontAlgn="auto" hangingPunct="1">
              <a:spcBef>
                <a:spcPts val="0"/>
              </a:spcBef>
              <a:spcAft>
                <a:spcPts val="0"/>
              </a:spcAft>
              <a:defRPr/>
            </a:pPr>
            <a:endParaRPr lang="nl-NL" dirty="0" smtClean="0"/>
          </a:p>
          <a:p>
            <a:pPr eaLnBrk="1" fontAlgn="auto" hangingPunct="1">
              <a:spcBef>
                <a:spcPts val="0"/>
              </a:spcBef>
              <a:spcAft>
                <a:spcPts val="0"/>
              </a:spcAft>
              <a:defRPr/>
            </a:pPr>
            <a:r>
              <a:rPr lang="nl-NL" altLang="nl-NL" dirty="0" smtClean="0"/>
              <a:t>‘Dependance kan worden onderscheiden in psychologische afhankelijkheid en fysieke afhankelijkheid. </a:t>
            </a:r>
          </a:p>
          <a:p>
            <a:pPr eaLnBrk="1" fontAlgn="auto" hangingPunct="1">
              <a:spcBef>
                <a:spcPts val="0"/>
              </a:spcBef>
              <a:spcAft>
                <a:spcPts val="0"/>
              </a:spcAft>
              <a:defRPr/>
            </a:pPr>
            <a:r>
              <a:rPr lang="nl-NL" altLang="nl-NL" dirty="0" smtClean="0"/>
              <a:t>Afhankelijkheid is een onaangepast patroon van drugsgebruik wat leidt tot significant minder functioneren of lijden die zich </a:t>
            </a:r>
            <a:r>
              <a:rPr lang="nl-NL" altLang="nl-NL" dirty="0" err="1" smtClean="0"/>
              <a:t>manifisteerd</a:t>
            </a:r>
            <a:r>
              <a:rPr lang="nl-NL" altLang="nl-NL" dirty="0" smtClean="0"/>
              <a:t> door 3 of meer van de volgende punten, tegelijktijdig voorkomend in de periode van 12 maanden. </a:t>
            </a:r>
          </a:p>
          <a:p>
            <a:pPr eaLnBrk="1" fontAlgn="auto" hangingPunct="1">
              <a:spcBef>
                <a:spcPts val="0"/>
              </a:spcBef>
              <a:spcAft>
                <a:spcPts val="0"/>
              </a:spcAft>
              <a:defRPr/>
            </a:pPr>
            <a:endParaRPr lang="nl-NL" altLang="nl-NL" dirty="0" smtClean="0"/>
          </a:p>
          <a:p>
            <a:pPr marL="171450" indent="-171450" eaLnBrk="1" fontAlgn="auto" hangingPunct="1">
              <a:spcBef>
                <a:spcPts val="0"/>
              </a:spcBef>
              <a:spcAft>
                <a:spcPts val="0"/>
              </a:spcAft>
              <a:buFont typeface="Arial" panose="020B0604020202020204" pitchFamily="34" charset="0"/>
              <a:buChar char="•"/>
              <a:defRPr/>
            </a:pPr>
            <a:r>
              <a:rPr lang="nl-NL" altLang="nl-NL" dirty="0" smtClean="0"/>
              <a:t>Tolerantie: ofwel steeds grotere hoeveelheden van de drugs nodig hebben om intoxicatie of het gewenste effect te bereiken ofwel een verminderd effect terwijl de zelfde hoeveelheid drugs wordt gebruikt. </a:t>
            </a:r>
          </a:p>
          <a:p>
            <a:pPr marL="171450" indent="-171450" eaLnBrk="1" fontAlgn="auto" hangingPunct="1">
              <a:spcBef>
                <a:spcPts val="0"/>
              </a:spcBef>
              <a:spcAft>
                <a:spcPts val="0"/>
              </a:spcAft>
              <a:buFont typeface="Arial" panose="020B0604020202020204" pitchFamily="34" charset="0"/>
              <a:buChar char="•"/>
              <a:defRPr/>
            </a:pPr>
            <a:r>
              <a:rPr lang="nl-NL" altLang="nl-NL" dirty="0" smtClean="0"/>
              <a:t>Onthouding: ofwel een onthoudingssyndroom specifiek voor het middel ofwel het gebruiken van een ander verwant middel om deze verschijnselen te verminderden of </a:t>
            </a:r>
            <a:r>
              <a:rPr lang="nl-NL" altLang="nl-NL" dirty="0" err="1" smtClean="0"/>
              <a:t>vemijden</a:t>
            </a:r>
            <a:r>
              <a:rPr lang="nl-NL" altLang="nl-NL" dirty="0" smtClean="0"/>
              <a:t>. </a:t>
            </a:r>
          </a:p>
          <a:p>
            <a:pPr eaLnBrk="1" fontAlgn="auto" hangingPunct="1">
              <a:spcBef>
                <a:spcPts val="0"/>
              </a:spcBef>
              <a:spcAft>
                <a:spcPts val="0"/>
              </a:spcAft>
              <a:defRPr/>
            </a:pPr>
            <a:r>
              <a:rPr lang="nl-NL" altLang="nl-NL" dirty="0" smtClean="0"/>
              <a:t>De wens om gebruik te verminderen, terwijl dit niet lukt. </a:t>
            </a:r>
          </a:p>
          <a:p>
            <a:pPr eaLnBrk="1" fontAlgn="auto" hangingPunct="1">
              <a:spcBef>
                <a:spcPts val="0"/>
              </a:spcBef>
              <a:spcAft>
                <a:spcPts val="0"/>
              </a:spcAft>
              <a:defRPr/>
            </a:pPr>
            <a:endParaRPr lang="nl-NL" altLang="nl-NL" dirty="0" smtClean="0"/>
          </a:p>
          <a:p>
            <a:pPr eaLnBrk="1" fontAlgn="auto" hangingPunct="1">
              <a:spcBef>
                <a:spcPts val="0"/>
              </a:spcBef>
              <a:spcAft>
                <a:spcPts val="0"/>
              </a:spcAft>
              <a:defRPr/>
            </a:pPr>
            <a:r>
              <a:rPr lang="nl-NL" altLang="nl-NL" dirty="0" smtClean="0"/>
              <a:t>Wie houdt zich veel bezig met het stellen van de DSM diagnosen? Bijvoorbeeld op </a:t>
            </a:r>
            <a:r>
              <a:rPr lang="nl-NL" altLang="nl-NL" dirty="0" err="1" smtClean="0"/>
              <a:t>patientenbesprekingen</a:t>
            </a:r>
            <a:r>
              <a:rPr lang="nl-NL" altLang="nl-NL" dirty="0" smtClean="0"/>
              <a:t>. Zet je het onderaan je brief? Benoem je elke verslaving afzonderlijk? </a:t>
            </a:r>
          </a:p>
          <a:p>
            <a:pPr eaLnBrk="1" fontAlgn="auto" hangingPunct="1">
              <a:spcBef>
                <a:spcPts val="0"/>
              </a:spcBef>
              <a:spcAft>
                <a:spcPts val="0"/>
              </a:spcAft>
              <a:defRPr/>
            </a:pPr>
            <a:endParaRPr lang="nl-NL" dirty="0" smtClean="0"/>
          </a:p>
          <a:p>
            <a:pPr eaLnBrk="1" fontAlgn="auto" hangingPunct="1">
              <a:spcBef>
                <a:spcPts val="0"/>
              </a:spcBef>
              <a:spcAft>
                <a:spcPts val="0"/>
              </a:spcAft>
              <a:defRPr/>
            </a:pPr>
            <a:endParaRPr lang="nl-NL" dirty="0"/>
          </a:p>
        </p:txBody>
      </p:sp>
      <p:sp>
        <p:nvSpPr>
          <p:cNvPr id="162820" name="Tijdelijke aanduiding voor dianummer 3"/>
          <p:cNvSpPr>
            <a:spLocks noGrp="1"/>
          </p:cNvSpPr>
          <p:nvPr>
            <p:ph type="sldNum" sz="quarter" idx="5"/>
          </p:nvPr>
        </p:nvSpPr>
        <p:spPr>
          <a:noFill/>
        </p:spPr>
        <p:txBody>
          <a:bodyPr/>
          <a:lstStyle/>
          <a:p>
            <a:fld id="{43D657FE-179D-4E35-8AED-CC36A6ED1288}" type="slidenum">
              <a:rPr lang="nl-NL" smtClean="0">
                <a:ea typeface="MS PGothic" pitchFamily="34" charset="-128"/>
              </a:rPr>
              <a:pPr/>
              <a:t>16</a:t>
            </a:fld>
            <a:endParaRPr lang="nl-NL" smtClean="0">
              <a:ea typeface="MS PGothic"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Tijdelijke aanduiding voor dia-afbeelding 1"/>
          <p:cNvSpPr>
            <a:spLocks noGrp="1" noRot="1" noChangeAspect="1" noTextEdit="1"/>
          </p:cNvSpPr>
          <p:nvPr>
            <p:ph type="sldImg"/>
          </p:nvPr>
        </p:nvSpPr>
        <p:spPr>
          <a:ln/>
        </p:spPr>
      </p:sp>
      <p:sp>
        <p:nvSpPr>
          <p:cNvPr id="163843" name="Tijdelijke aanduiding voor notities 2"/>
          <p:cNvSpPr>
            <a:spLocks noGrp="1"/>
          </p:cNvSpPr>
          <p:nvPr>
            <p:ph type="body" idx="1"/>
          </p:nvPr>
        </p:nvSpPr>
        <p:spPr>
          <a:noFill/>
          <a:ln/>
        </p:spPr>
        <p:txBody>
          <a:bodyPr/>
          <a:lstStyle/>
          <a:p>
            <a:pPr eaLnBrk="1" hangingPunct="1"/>
            <a:r>
              <a:rPr lang="nl-NL" b="1" smtClean="0">
                <a:latin typeface="Arial" charset="0"/>
              </a:rPr>
              <a:t/>
            </a:r>
            <a:br>
              <a:rPr lang="nl-NL" b="1" smtClean="0">
                <a:latin typeface="Arial" charset="0"/>
              </a:rPr>
            </a:br>
            <a:r>
              <a:rPr lang="nl-NL" b="1" smtClean="0">
                <a:latin typeface="Arial" charset="0"/>
              </a:rPr>
              <a:t/>
            </a:r>
            <a:br>
              <a:rPr lang="nl-NL" b="1" smtClean="0">
                <a:latin typeface="Arial" charset="0"/>
              </a:rPr>
            </a:br>
            <a:r>
              <a:rPr lang="nl-NL" b="1" smtClean="0">
                <a:latin typeface="Arial" charset="0"/>
              </a:rPr>
              <a:t>De vorige versie van de DSM (DSM IV) maakte nog een verschil tussen afhankelijkheid en misbruik. Dat onderscheid word niet langer gemaakt.</a:t>
            </a:r>
            <a:endParaRPr lang="nl-NL" smtClean="0">
              <a:latin typeface="Arial" charset="0"/>
            </a:endParaRPr>
          </a:p>
        </p:txBody>
      </p:sp>
      <p:sp>
        <p:nvSpPr>
          <p:cNvPr id="163844" name="Tijdelijke aanduiding voor dianummer 3"/>
          <p:cNvSpPr>
            <a:spLocks noGrp="1"/>
          </p:cNvSpPr>
          <p:nvPr>
            <p:ph type="sldNum" sz="quarter" idx="5"/>
          </p:nvPr>
        </p:nvSpPr>
        <p:spPr>
          <a:noFill/>
        </p:spPr>
        <p:txBody>
          <a:bodyPr/>
          <a:lstStyle/>
          <a:p>
            <a:fld id="{164D6758-EB4F-49A2-9D37-249F6EDE225B}" type="slidenum">
              <a:rPr lang="nl-NL" smtClean="0">
                <a:ea typeface="MS PGothic" pitchFamily="34" charset="-128"/>
              </a:rPr>
              <a:pPr/>
              <a:t>17</a:t>
            </a:fld>
            <a:endParaRPr lang="nl-NL" smtClean="0">
              <a:ea typeface="MS PGothic"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Rot="1" noChangeAspect="1" noChangeArrowheads="1" noTextEdit="1"/>
          </p:cNvSpPr>
          <p:nvPr>
            <p:ph type="sldImg"/>
          </p:nvPr>
        </p:nvSpPr>
        <p:spPr>
          <a:ln/>
        </p:spPr>
      </p:sp>
      <p:sp>
        <p:nvSpPr>
          <p:cNvPr id="164867" name="Rectangle 3"/>
          <p:cNvSpPr>
            <a:spLocks noGrp="1" noChangeArrowheads="1"/>
          </p:cNvSpPr>
          <p:nvPr>
            <p:ph type="body" idx="1"/>
          </p:nvPr>
        </p:nvSpPr>
        <p:spPr>
          <a:noFill/>
          <a:ln/>
        </p:spPr>
        <p:txBody>
          <a:bodyPr/>
          <a:lstStyle/>
          <a:p>
            <a:pPr eaLnBrk="1" hangingPunct="1"/>
            <a:endParaRPr lang="nl-NL" smtClean="0">
              <a:latin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Tijdelijke aanduiding voor dia-afbeelding 1"/>
          <p:cNvSpPr>
            <a:spLocks noGrp="1" noRot="1" noChangeAspect="1" noTextEdit="1"/>
          </p:cNvSpPr>
          <p:nvPr>
            <p:ph type="sldImg"/>
          </p:nvPr>
        </p:nvSpPr>
        <p:spPr>
          <a:ln/>
        </p:spPr>
      </p:sp>
      <p:sp>
        <p:nvSpPr>
          <p:cNvPr id="165891" name="Tijdelijke aanduiding voor notities 2"/>
          <p:cNvSpPr>
            <a:spLocks noGrp="1"/>
          </p:cNvSpPr>
          <p:nvPr>
            <p:ph type="body" idx="1"/>
          </p:nvPr>
        </p:nvSpPr>
        <p:spPr>
          <a:noFill/>
          <a:ln/>
        </p:spPr>
        <p:txBody>
          <a:bodyPr/>
          <a:lstStyle/>
          <a:p>
            <a:r>
              <a:rPr lang="nl-NL" smtClean="0">
                <a:latin typeface="Arial" charset="0"/>
              </a:rPr>
              <a:t>Aan tabak worden luchtwegverwijders toegevoegd waardoor de rook dieper geïnhaleerd kan worden en meer nicotine wordt opgenomen. Ook worden smaakstoffen toegevoegd om de smaak milder en minder scherp te maken. Tevens worden geurstoffen toegevoegd.</a:t>
            </a:r>
          </a:p>
          <a:p>
            <a:r>
              <a:rPr lang="nl-NL" smtClean="0">
                <a:latin typeface="Arial" charset="0"/>
              </a:rPr>
              <a:t>Sinds kort is er een verbod op toevoegingen.</a:t>
            </a:r>
          </a:p>
        </p:txBody>
      </p:sp>
      <p:sp>
        <p:nvSpPr>
          <p:cNvPr id="165892" name="Tijdelijke aanduiding voor dianummer 3"/>
          <p:cNvSpPr>
            <a:spLocks noGrp="1"/>
          </p:cNvSpPr>
          <p:nvPr>
            <p:ph type="sldNum" sz="quarter" idx="5"/>
          </p:nvPr>
        </p:nvSpPr>
        <p:spPr>
          <a:noFill/>
        </p:spPr>
        <p:txBody>
          <a:bodyPr/>
          <a:lstStyle/>
          <a:p>
            <a:fld id="{9E749F54-CEF3-4BEA-A131-90F9F94D96BA}" type="slidenum">
              <a:rPr lang="nl-NL" smtClean="0">
                <a:ea typeface="MS PGothic" pitchFamily="34" charset="-128"/>
              </a:rPr>
              <a:pPr/>
              <a:t>27</a:t>
            </a:fld>
            <a:endParaRPr lang="nl-NL" smtClean="0">
              <a:ea typeface="MS PGothic" pitchFamily="3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lide Image Placeholder 1"/>
          <p:cNvSpPr>
            <a:spLocks noGrp="1" noRot="1" noChangeAspect="1" noTextEdit="1"/>
          </p:cNvSpPr>
          <p:nvPr>
            <p:ph type="sldImg"/>
          </p:nvPr>
        </p:nvSpPr>
        <p:spPr>
          <a:ln/>
        </p:spPr>
      </p:sp>
      <p:sp>
        <p:nvSpPr>
          <p:cNvPr id="166915" name="Notes Placeholder 2"/>
          <p:cNvSpPr>
            <a:spLocks noGrp="1"/>
          </p:cNvSpPr>
          <p:nvPr>
            <p:ph type="body" idx="1"/>
          </p:nvPr>
        </p:nvSpPr>
        <p:spPr>
          <a:noFill/>
          <a:ln/>
        </p:spPr>
        <p:txBody>
          <a:bodyPr/>
          <a:lstStyle/>
          <a:p>
            <a:r>
              <a:rPr lang="nl-NL" smtClean="0">
                <a:latin typeface="Arial" charset="0"/>
              </a:rPr>
              <a:t>Results</a:t>
            </a:r>
          </a:p>
          <a:p>
            <a:r>
              <a:rPr lang="en-US" smtClean="0">
                <a:latin typeface="Arial" charset="0"/>
              </a:rPr>
              <a:t>26 studies that assessed mental health with questionnaires designed to measure anxiety, depression, mixed anxiety and depression, psychological quality of life, positive affect, and stress were included. Follow-up mental health scores were measured between seven weeks and nine years after baseline. </a:t>
            </a:r>
          </a:p>
          <a:p>
            <a:endParaRPr lang="en-US" smtClean="0">
              <a:latin typeface="Arial" charset="0"/>
            </a:endParaRPr>
          </a:p>
          <a:p>
            <a:r>
              <a:rPr lang="en-US" smtClean="0">
                <a:latin typeface="Arial" charset="0"/>
              </a:rPr>
              <a:t>the standardised mean differences (95% confidence intervals) were anxiety −0.37 (95% confidence interval −0.70 to −0.03); depression −0.25 (−0.37 to −0.12); mixed anxiety and depression −0.31 (−0.47 to −0.14); stress −0.27 (−0.40 to −0.13). Both psychological quality of life and positive affect significantly increased between baseline and follow-up in quitters compared with continuing smokers 0.22 (0.09 to 0.36) and 0.40 (0.09 to 0.71), respectively). There was no evidence that the effect size differed between the general population and populations with physical or psychiatric disorders.</a:t>
            </a:r>
            <a:endParaRPr lang="nl-NL" smtClean="0">
              <a:latin typeface="Arial" charset="0"/>
            </a:endParaRPr>
          </a:p>
        </p:txBody>
      </p:sp>
      <p:sp>
        <p:nvSpPr>
          <p:cNvPr id="166916" name="Slide Number Placeholder 3"/>
          <p:cNvSpPr>
            <a:spLocks noGrp="1"/>
          </p:cNvSpPr>
          <p:nvPr>
            <p:ph type="sldNum" sz="quarter" idx="5"/>
          </p:nvPr>
        </p:nvSpPr>
        <p:spPr>
          <a:noFill/>
        </p:spPr>
        <p:txBody>
          <a:bodyPr/>
          <a:lstStyle/>
          <a:p>
            <a:fld id="{3C9EBBED-DED8-422C-8073-372EDDDE52A2}" type="slidenum">
              <a:rPr lang="nl-NL" smtClean="0">
                <a:ea typeface="MS PGothic" pitchFamily="34" charset="-128"/>
              </a:rPr>
              <a:pPr/>
              <a:t>32</a:t>
            </a:fld>
            <a:endParaRPr lang="nl-NL" smtClean="0">
              <a:ea typeface="MS PGothic" pitchFamily="3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p:cNvSpPr>
            <a:spLocks noGrp="1" noRot="1" noChangeAspect="1" noTextEdit="1"/>
          </p:cNvSpPr>
          <p:nvPr>
            <p:ph type="sldImg"/>
          </p:nvPr>
        </p:nvSpPr>
        <p:spPr>
          <a:ln/>
        </p:spPr>
      </p:sp>
      <p:sp>
        <p:nvSpPr>
          <p:cNvPr id="167939" name="Notes Placeholder 2"/>
          <p:cNvSpPr>
            <a:spLocks noGrp="1"/>
          </p:cNvSpPr>
          <p:nvPr>
            <p:ph type="body" idx="1"/>
          </p:nvPr>
        </p:nvSpPr>
        <p:spPr>
          <a:noFill/>
          <a:ln/>
        </p:spPr>
        <p:txBody>
          <a:bodyPr/>
          <a:lstStyle/>
          <a:p>
            <a:r>
              <a:rPr lang="nl-NL" smtClean="0">
                <a:latin typeface="Arial" charset="0"/>
              </a:rPr>
              <a:t>Koptekst gecentreerd, lettergr. van 24 naar 28</a:t>
            </a:r>
          </a:p>
        </p:txBody>
      </p:sp>
      <p:sp>
        <p:nvSpPr>
          <p:cNvPr id="167940" name="Slide Number Placeholder 3"/>
          <p:cNvSpPr>
            <a:spLocks noGrp="1"/>
          </p:cNvSpPr>
          <p:nvPr>
            <p:ph type="sldNum" sz="quarter" idx="5"/>
          </p:nvPr>
        </p:nvSpPr>
        <p:spPr>
          <a:noFill/>
        </p:spPr>
        <p:txBody>
          <a:bodyPr/>
          <a:lstStyle/>
          <a:p>
            <a:fld id="{E21D1A31-A205-44A9-A07D-29043D17D271}" type="slidenum">
              <a:rPr lang="nl-NL" smtClean="0">
                <a:ea typeface="MS PGothic" pitchFamily="34" charset="-128"/>
              </a:rPr>
              <a:pPr/>
              <a:t>35</a:t>
            </a:fld>
            <a:endParaRPr lang="nl-NL" smtClean="0">
              <a:ea typeface="MS PGothic" pitchFamily="34"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Tijdelijke aanduiding voor dia-afbeelding 1"/>
          <p:cNvSpPr>
            <a:spLocks noGrp="1" noRot="1" noChangeAspect="1" noTextEdit="1"/>
          </p:cNvSpPr>
          <p:nvPr>
            <p:ph type="sldImg"/>
          </p:nvPr>
        </p:nvSpPr>
        <p:spPr>
          <a:ln/>
        </p:spPr>
      </p:sp>
      <p:sp>
        <p:nvSpPr>
          <p:cNvPr id="169987" name="Tijdelijke aanduiding voor notities 2"/>
          <p:cNvSpPr>
            <a:spLocks noGrp="1"/>
          </p:cNvSpPr>
          <p:nvPr>
            <p:ph type="body" idx="1"/>
          </p:nvPr>
        </p:nvSpPr>
        <p:spPr>
          <a:noFill/>
          <a:ln/>
        </p:spPr>
        <p:txBody>
          <a:bodyPr/>
          <a:lstStyle/>
          <a:p>
            <a:r>
              <a:rPr lang="nl-NL" smtClean="0">
                <a:latin typeface="Arial" charset="0"/>
              </a:rPr>
              <a:t>In sigarenrook zit meer teer, koolmonoxide en ammoniak. Sigarenrook bevat meer kankerverwekkende stoffen dan sigarettenrook. Wel inhaleren sigarenrokers minder maar een sigaar produceert meer rook dan een sigaret.</a:t>
            </a:r>
          </a:p>
        </p:txBody>
      </p:sp>
      <p:sp>
        <p:nvSpPr>
          <p:cNvPr id="169988" name="Tijdelijke aanduiding voor dianummer 3"/>
          <p:cNvSpPr>
            <a:spLocks noGrp="1"/>
          </p:cNvSpPr>
          <p:nvPr>
            <p:ph type="sldNum" sz="quarter" idx="5"/>
          </p:nvPr>
        </p:nvSpPr>
        <p:spPr>
          <a:noFill/>
        </p:spPr>
        <p:txBody>
          <a:bodyPr/>
          <a:lstStyle/>
          <a:p>
            <a:fld id="{0A787865-99E9-41A0-91CE-32FF7B94EA53}" type="slidenum">
              <a:rPr lang="nl-NL" smtClean="0">
                <a:ea typeface="MS PGothic" pitchFamily="34" charset="-128"/>
              </a:rPr>
              <a:pPr/>
              <a:t>38</a:t>
            </a:fld>
            <a:endParaRPr lang="nl-NL" smtClean="0">
              <a:ea typeface="MS PGothic" pitchFamily="34"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Slide Image Placeholder 1"/>
          <p:cNvSpPr>
            <a:spLocks noGrp="1" noRot="1" noChangeAspect="1" noTextEdit="1"/>
          </p:cNvSpPr>
          <p:nvPr>
            <p:ph type="sldImg"/>
          </p:nvPr>
        </p:nvSpPr>
        <p:spPr>
          <a:ln/>
        </p:spPr>
      </p:sp>
      <p:sp>
        <p:nvSpPr>
          <p:cNvPr id="171011" name="Notes Placeholder 2"/>
          <p:cNvSpPr>
            <a:spLocks noGrp="1"/>
          </p:cNvSpPr>
          <p:nvPr>
            <p:ph type="body" idx="1"/>
          </p:nvPr>
        </p:nvSpPr>
        <p:spPr>
          <a:noFill/>
          <a:ln/>
        </p:spPr>
        <p:txBody>
          <a:bodyPr/>
          <a:lstStyle/>
          <a:p>
            <a:r>
              <a:rPr lang="nl-NL" smtClean="0">
                <a:latin typeface="Arial" charset="0"/>
              </a:rPr>
              <a:t>Van in koptekst weggehaald, 1 zin, dubbele punt achter let op, ….i.t.t. op 1 regel, afkappunt laatste bullet, van 24 naar 26, </a:t>
            </a:r>
          </a:p>
        </p:txBody>
      </p:sp>
      <p:sp>
        <p:nvSpPr>
          <p:cNvPr id="171012" name="Slide Number Placeholder 3"/>
          <p:cNvSpPr>
            <a:spLocks noGrp="1"/>
          </p:cNvSpPr>
          <p:nvPr>
            <p:ph type="sldNum" sz="quarter" idx="5"/>
          </p:nvPr>
        </p:nvSpPr>
        <p:spPr>
          <a:noFill/>
        </p:spPr>
        <p:txBody>
          <a:bodyPr/>
          <a:lstStyle/>
          <a:p>
            <a:fld id="{BBE0157F-5E83-467D-8A47-0C967F21CB7C}" type="slidenum">
              <a:rPr lang="nl-NL" smtClean="0">
                <a:ea typeface="MS PGothic" pitchFamily="34" charset="-128"/>
              </a:rPr>
              <a:pPr/>
              <a:t>39</a:t>
            </a:fld>
            <a:endParaRPr lang="nl-NL" smtClean="0">
              <a:ea typeface="MS PGothic" pitchFamily="34"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Tijdelijke aanduiding voor dia-afbeelding 1"/>
          <p:cNvSpPr>
            <a:spLocks noGrp="1" noRot="1" noChangeAspect="1" noTextEdit="1"/>
          </p:cNvSpPr>
          <p:nvPr>
            <p:ph type="sldImg"/>
          </p:nvPr>
        </p:nvSpPr>
        <p:spPr>
          <a:ln/>
        </p:spPr>
      </p:sp>
      <p:sp>
        <p:nvSpPr>
          <p:cNvPr id="172035" name="Tijdelijke aanduiding voor notities 2"/>
          <p:cNvSpPr>
            <a:spLocks noGrp="1"/>
          </p:cNvSpPr>
          <p:nvPr>
            <p:ph type="body" idx="1"/>
          </p:nvPr>
        </p:nvSpPr>
        <p:spPr>
          <a:noFill/>
          <a:ln/>
        </p:spPr>
        <p:txBody>
          <a:bodyPr/>
          <a:lstStyle/>
          <a:p>
            <a:r>
              <a:rPr lang="nl-NL" smtClean="0">
                <a:latin typeface="Arial" charset="0"/>
              </a:rPr>
              <a:t>Lichte sigaretten bevatten minder teer en nicotine maar daardoor gaan rokers op een andere manier roken: meer trekjes en dieper inhaleren, roken de sigaret tot het eind tie op of knijpen het filter af. De hoeveelheid teer die je op die manier binnenkrijgt is even groot of zelfs meer dan bij gewone sigaretten.</a:t>
            </a:r>
          </a:p>
        </p:txBody>
      </p:sp>
      <p:sp>
        <p:nvSpPr>
          <p:cNvPr id="172036" name="Tijdelijke aanduiding voor dianummer 3"/>
          <p:cNvSpPr>
            <a:spLocks noGrp="1"/>
          </p:cNvSpPr>
          <p:nvPr>
            <p:ph type="sldNum" sz="quarter" idx="5"/>
          </p:nvPr>
        </p:nvSpPr>
        <p:spPr>
          <a:noFill/>
        </p:spPr>
        <p:txBody>
          <a:bodyPr/>
          <a:lstStyle/>
          <a:p>
            <a:fld id="{8858F569-912C-437B-89E8-00EC4A91AAB5}" type="slidenum">
              <a:rPr lang="nl-NL" smtClean="0">
                <a:ea typeface="MS PGothic" pitchFamily="34" charset="-128"/>
              </a:rPr>
              <a:pPr/>
              <a:t>40</a:t>
            </a:fld>
            <a:endParaRPr lang="nl-NL" smtClean="0">
              <a:ea typeface="MS PGothic"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a:ln/>
        </p:spPr>
      </p:sp>
      <p:sp>
        <p:nvSpPr>
          <p:cNvPr id="142339" name="Notes Placeholder 2"/>
          <p:cNvSpPr>
            <a:spLocks noGrp="1"/>
          </p:cNvSpPr>
          <p:nvPr>
            <p:ph type="body" idx="1"/>
          </p:nvPr>
        </p:nvSpPr>
        <p:spPr>
          <a:noFill/>
          <a:ln/>
        </p:spPr>
        <p:txBody>
          <a:bodyPr/>
          <a:lstStyle/>
          <a:p>
            <a:endParaRPr lang="nl-NL" smtClean="0">
              <a:latin typeface="Arial" charset="0"/>
            </a:endParaRPr>
          </a:p>
        </p:txBody>
      </p:sp>
      <p:sp>
        <p:nvSpPr>
          <p:cNvPr id="142340" name="Slide Number Placeholder 3"/>
          <p:cNvSpPr>
            <a:spLocks noGrp="1"/>
          </p:cNvSpPr>
          <p:nvPr>
            <p:ph type="sldNum" sz="quarter" idx="5"/>
          </p:nvPr>
        </p:nvSpPr>
        <p:spPr>
          <a:noFill/>
        </p:spPr>
        <p:txBody>
          <a:bodyPr/>
          <a:lstStyle/>
          <a:p>
            <a:fld id="{0EF2B57C-4B1F-4B06-A268-D0F7A3D1748C}" type="slidenum">
              <a:rPr lang="nl-NL" smtClean="0">
                <a:ea typeface="MS PGothic" pitchFamily="34" charset="-128"/>
              </a:rPr>
              <a:pPr/>
              <a:t>2</a:t>
            </a:fld>
            <a:endParaRPr lang="nl-NL" smtClean="0">
              <a:ea typeface="MS PGothic" pitchFamily="34"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ChangeArrowheads="1"/>
          </p:cNvSpPr>
          <p:nvPr>
            <p:ph type="hdr" sz="quarter"/>
          </p:nvPr>
        </p:nvSpPr>
        <p:spPr>
          <a:noFill/>
        </p:spPr>
        <p:txBody>
          <a:bodyPr/>
          <a:lstStyle/>
          <a:p>
            <a:r>
              <a:rPr lang="nl-NL" smtClean="0">
                <a:ea typeface="MS PGothic" pitchFamily="34" charset="-128"/>
              </a:rPr>
              <a:t>Tabaksverslaving</a:t>
            </a:r>
          </a:p>
        </p:txBody>
      </p:sp>
      <p:sp>
        <p:nvSpPr>
          <p:cNvPr id="173059" name="Rectangle 6"/>
          <p:cNvSpPr>
            <a:spLocks noGrp="1" noChangeArrowheads="1"/>
          </p:cNvSpPr>
          <p:nvPr>
            <p:ph type="ftr" sz="quarter" idx="4"/>
          </p:nvPr>
        </p:nvSpPr>
        <p:spPr>
          <a:noFill/>
        </p:spPr>
        <p:txBody>
          <a:bodyPr/>
          <a:lstStyle/>
          <a:p>
            <a:r>
              <a:rPr lang="nl-NL" smtClean="0">
                <a:ea typeface="MS PGothic" pitchFamily="34" charset="-128"/>
              </a:rPr>
              <a:t>P.G. Tromp-Beelen, arts Jellinek</a:t>
            </a:r>
          </a:p>
        </p:txBody>
      </p:sp>
      <p:sp>
        <p:nvSpPr>
          <p:cNvPr id="173060" name="Rectangle 7"/>
          <p:cNvSpPr>
            <a:spLocks noGrp="1" noChangeArrowheads="1"/>
          </p:cNvSpPr>
          <p:nvPr>
            <p:ph type="sldNum" sz="quarter" idx="5"/>
          </p:nvPr>
        </p:nvSpPr>
        <p:spPr>
          <a:noFill/>
        </p:spPr>
        <p:txBody>
          <a:bodyPr/>
          <a:lstStyle/>
          <a:p>
            <a:fld id="{42EFD19D-3D41-4C3E-885B-36625729579B}" type="slidenum">
              <a:rPr lang="nl-NL" smtClean="0">
                <a:ea typeface="MS PGothic" pitchFamily="34" charset="-128"/>
              </a:rPr>
              <a:pPr/>
              <a:t>41</a:t>
            </a:fld>
            <a:endParaRPr lang="nl-NL" smtClean="0">
              <a:ea typeface="MS PGothic" pitchFamily="34" charset="-128"/>
            </a:endParaRPr>
          </a:p>
        </p:txBody>
      </p:sp>
      <p:sp>
        <p:nvSpPr>
          <p:cNvPr id="173061" name="Rectangle 2"/>
          <p:cNvSpPr>
            <a:spLocks noGrp="1" noRot="1" noChangeAspect="1" noChangeArrowheads="1" noTextEdit="1"/>
          </p:cNvSpPr>
          <p:nvPr>
            <p:ph type="sldImg"/>
          </p:nvPr>
        </p:nvSpPr>
        <p:spPr>
          <a:ln/>
        </p:spPr>
      </p:sp>
      <p:sp>
        <p:nvSpPr>
          <p:cNvPr id="173062" name="Rectangle 3"/>
          <p:cNvSpPr>
            <a:spLocks noGrp="1" noChangeArrowheads="1"/>
          </p:cNvSpPr>
          <p:nvPr>
            <p:ph type="body" idx="1"/>
          </p:nvPr>
        </p:nvSpPr>
        <p:spPr>
          <a:noFill/>
          <a:ln/>
        </p:spPr>
        <p:txBody>
          <a:bodyPr lIns="91433" tIns="45716" rIns="91433" bIns="45716"/>
          <a:lstStyle/>
          <a:p>
            <a:pPr eaLnBrk="1" hangingPunct="1"/>
            <a:endParaRPr lang="en-GB" smtClean="0">
              <a:latin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Slide Image Placeholder 1"/>
          <p:cNvSpPr>
            <a:spLocks noGrp="1" noRot="1" noChangeAspect="1" noTextEdit="1"/>
          </p:cNvSpPr>
          <p:nvPr>
            <p:ph type="sldImg"/>
          </p:nvPr>
        </p:nvSpPr>
        <p:spPr>
          <a:ln/>
        </p:spPr>
      </p:sp>
      <p:sp>
        <p:nvSpPr>
          <p:cNvPr id="174083" name="Notes Placeholder 2"/>
          <p:cNvSpPr>
            <a:spLocks noGrp="1"/>
          </p:cNvSpPr>
          <p:nvPr>
            <p:ph type="body" idx="1"/>
          </p:nvPr>
        </p:nvSpPr>
        <p:spPr>
          <a:noFill/>
          <a:ln/>
        </p:spPr>
        <p:txBody>
          <a:bodyPr/>
          <a:lstStyle/>
          <a:p>
            <a:r>
              <a:rPr lang="nl-NL" smtClean="0">
                <a:latin typeface="Arial" charset="0"/>
              </a:rPr>
              <a:t>Koptekst op 1 regel, van verwijderd</a:t>
            </a:r>
          </a:p>
        </p:txBody>
      </p:sp>
      <p:sp>
        <p:nvSpPr>
          <p:cNvPr id="174084" name="Slide Number Placeholder 3"/>
          <p:cNvSpPr>
            <a:spLocks noGrp="1"/>
          </p:cNvSpPr>
          <p:nvPr>
            <p:ph type="sldNum" sz="quarter" idx="5"/>
          </p:nvPr>
        </p:nvSpPr>
        <p:spPr>
          <a:noFill/>
        </p:spPr>
        <p:txBody>
          <a:bodyPr/>
          <a:lstStyle/>
          <a:p>
            <a:fld id="{896E767C-633A-4E46-A3EF-E849778C5610}" type="slidenum">
              <a:rPr lang="nl-NL" smtClean="0">
                <a:ea typeface="MS PGothic" pitchFamily="34" charset="-128"/>
              </a:rPr>
              <a:pPr/>
              <a:t>42</a:t>
            </a:fld>
            <a:endParaRPr lang="nl-NL" smtClean="0">
              <a:ea typeface="MS PGothic" pitchFamily="34"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ide Image Placeholder 1"/>
          <p:cNvSpPr>
            <a:spLocks noGrp="1" noRot="1" noChangeAspect="1" noTextEdit="1"/>
          </p:cNvSpPr>
          <p:nvPr>
            <p:ph type="sldImg"/>
          </p:nvPr>
        </p:nvSpPr>
        <p:spPr>
          <a:ln/>
        </p:spPr>
      </p:sp>
      <p:sp>
        <p:nvSpPr>
          <p:cNvPr id="175107" name="Notes Placeholder 2"/>
          <p:cNvSpPr>
            <a:spLocks noGrp="1"/>
          </p:cNvSpPr>
          <p:nvPr>
            <p:ph type="body" idx="1"/>
          </p:nvPr>
        </p:nvSpPr>
        <p:spPr>
          <a:noFill/>
          <a:ln/>
        </p:spPr>
        <p:txBody>
          <a:bodyPr/>
          <a:lstStyle/>
          <a:p>
            <a:pPr>
              <a:spcBef>
                <a:spcPct val="0"/>
              </a:spcBef>
            </a:pPr>
            <a:endParaRPr lang="nl-NL" smtClean="0">
              <a:latin typeface="Arial" charset="0"/>
            </a:endParaRPr>
          </a:p>
        </p:txBody>
      </p:sp>
      <p:sp>
        <p:nvSpPr>
          <p:cNvPr id="175108" name="Slide Number Placeholder 3"/>
          <p:cNvSpPr>
            <a:spLocks noGrp="1"/>
          </p:cNvSpPr>
          <p:nvPr>
            <p:ph type="sldNum" sz="quarter" idx="5"/>
          </p:nvPr>
        </p:nvSpPr>
        <p:spPr>
          <a:noFill/>
        </p:spPr>
        <p:txBody>
          <a:bodyPr/>
          <a:lstStyle/>
          <a:p>
            <a:fld id="{AA0A944B-CCEA-48C1-8801-6C6D85D23482}" type="slidenum">
              <a:rPr lang="nl-NL" smtClean="0">
                <a:ea typeface="MS PGothic" pitchFamily="34" charset="-128"/>
              </a:rPr>
              <a:pPr/>
              <a:t>43</a:t>
            </a:fld>
            <a:endParaRPr lang="nl-NL" smtClean="0">
              <a:ea typeface="MS PGothic" pitchFamily="34"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ChangeArrowheads="1"/>
          </p:cNvSpPr>
          <p:nvPr>
            <p:ph type="hdr" sz="quarter"/>
          </p:nvPr>
        </p:nvSpPr>
        <p:spPr>
          <a:noFill/>
        </p:spPr>
        <p:txBody>
          <a:bodyPr/>
          <a:lstStyle/>
          <a:p>
            <a:r>
              <a:rPr lang="nl-NL" smtClean="0">
                <a:ea typeface="MS PGothic" pitchFamily="34" charset="-128"/>
              </a:rPr>
              <a:t>Tabaksverslaving</a:t>
            </a:r>
          </a:p>
        </p:txBody>
      </p:sp>
      <p:sp>
        <p:nvSpPr>
          <p:cNvPr id="176131" name="Rectangle 6"/>
          <p:cNvSpPr>
            <a:spLocks noGrp="1" noChangeArrowheads="1"/>
          </p:cNvSpPr>
          <p:nvPr>
            <p:ph type="ftr" sz="quarter" idx="4"/>
          </p:nvPr>
        </p:nvSpPr>
        <p:spPr>
          <a:noFill/>
        </p:spPr>
        <p:txBody>
          <a:bodyPr/>
          <a:lstStyle/>
          <a:p>
            <a:r>
              <a:rPr lang="nl-NL" smtClean="0">
                <a:ea typeface="MS PGothic" pitchFamily="34" charset="-128"/>
              </a:rPr>
              <a:t>P.G. Tromp-Beelen, arts Jellinek</a:t>
            </a:r>
          </a:p>
        </p:txBody>
      </p:sp>
      <p:sp>
        <p:nvSpPr>
          <p:cNvPr id="176132" name="Rectangle 7"/>
          <p:cNvSpPr>
            <a:spLocks noGrp="1" noChangeArrowheads="1"/>
          </p:cNvSpPr>
          <p:nvPr>
            <p:ph type="sldNum" sz="quarter" idx="5"/>
          </p:nvPr>
        </p:nvSpPr>
        <p:spPr>
          <a:noFill/>
        </p:spPr>
        <p:txBody>
          <a:bodyPr/>
          <a:lstStyle/>
          <a:p>
            <a:fld id="{DF6E16D1-08BD-43D4-A18F-F821125B1AE1}" type="slidenum">
              <a:rPr lang="nl-NL" smtClean="0">
                <a:ea typeface="MS PGothic" pitchFamily="34" charset="-128"/>
              </a:rPr>
              <a:pPr/>
              <a:t>44</a:t>
            </a:fld>
            <a:endParaRPr lang="nl-NL" smtClean="0">
              <a:ea typeface="MS PGothic" pitchFamily="34" charset="-128"/>
            </a:endParaRPr>
          </a:p>
        </p:txBody>
      </p:sp>
      <p:sp>
        <p:nvSpPr>
          <p:cNvPr id="176133" name="Rectangle 2"/>
          <p:cNvSpPr>
            <a:spLocks noGrp="1" noRot="1" noChangeAspect="1" noChangeArrowheads="1" noTextEdit="1"/>
          </p:cNvSpPr>
          <p:nvPr>
            <p:ph type="sldImg"/>
          </p:nvPr>
        </p:nvSpPr>
        <p:spPr>
          <a:ln/>
        </p:spPr>
      </p:sp>
      <p:sp>
        <p:nvSpPr>
          <p:cNvPr id="176134" name="Rectangle 3"/>
          <p:cNvSpPr>
            <a:spLocks noGrp="1" noChangeArrowheads="1"/>
          </p:cNvSpPr>
          <p:nvPr>
            <p:ph type="body" idx="1"/>
          </p:nvPr>
        </p:nvSpPr>
        <p:spPr>
          <a:noFill/>
          <a:ln/>
        </p:spPr>
        <p:txBody>
          <a:bodyPr lIns="91433" tIns="45716" rIns="91433" bIns="45716"/>
          <a:lstStyle/>
          <a:p>
            <a:pPr eaLnBrk="1" hangingPunct="1"/>
            <a:endParaRPr lang="en-GB" smtClean="0">
              <a:latin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ChangeArrowheads="1"/>
          </p:cNvSpPr>
          <p:nvPr>
            <p:ph type="hdr" sz="quarter"/>
          </p:nvPr>
        </p:nvSpPr>
        <p:spPr>
          <a:noFill/>
        </p:spPr>
        <p:txBody>
          <a:bodyPr/>
          <a:lstStyle/>
          <a:p>
            <a:r>
              <a:rPr lang="nl-NL" smtClean="0">
                <a:ea typeface="MS PGothic" pitchFamily="34" charset="-128"/>
              </a:rPr>
              <a:t>Tabaksverslaving</a:t>
            </a:r>
          </a:p>
        </p:txBody>
      </p:sp>
      <p:sp>
        <p:nvSpPr>
          <p:cNvPr id="179203" name="Rectangle 6"/>
          <p:cNvSpPr>
            <a:spLocks noGrp="1" noChangeArrowheads="1"/>
          </p:cNvSpPr>
          <p:nvPr>
            <p:ph type="ftr" sz="quarter" idx="4"/>
          </p:nvPr>
        </p:nvSpPr>
        <p:spPr>
          <a:noFill/>
        </p:spPr>
        <p:txBody>
          <a:bodyPr/>
          <a:lstStyle/>
          <a:p>
            <a:r>
              <a:rPr lang="nl-NL" smtClean="0">
                <a:ea typeface="MS PGothic" pitchFamily="34" charset="-128"/>
              </a:rPr>
              <a:t>P.G. Tromp-Beelen, arts Jellinek</a:t>
            </a:r>
          </a:p>
        </p:txBody>
      </p:sp>
      <p:sp>
        <p:nvSpPr>
          <p:cNvPr id="179204" name="Rectangle 7"/>
          <p:cNvSpPr>
            <a:spLocks noGrp="1" noChangeArrowheads="1"/>
          </p:cNvSpPr>
          <p:nvPr>
            <p:ph type="sldNum" sz="quarter" idx="5"/>
          </p:nvPr>
        </p:nvSpPr>
        <p:spPr>
          <a:noFill/>
        </p:spPr>
        <p:txBody>
          <a:bodyPr/>
          <a:lstStyle/>
          <a:p>
            <a:fld id="{AD5CB620-C561-48BF-BADA-64FE0D3C55ED}" type="slidenum">
              <a:rPr lang="nl-NL" smtClean="0">
                <a:ea typeface="MS PGothic" pitchFamily="34" charset="-128"/>
              </a:rPr>
              <a:pPr/>
              <a:t>45</a:t>
            </a:fld>
            <a:endParaRPr lang="nl-NL" smtClean="0">
              <a:ea typeface="MS PGothic" pitchFamily="34" charset="-128"/>
            </a:endParaRPr>
          </a:p>
        </p:txBody>
      </p:sp>
      <p:sp>
        <p:nvSpPr>
          <p:cNvPr id="179205" name="Rectangle 2"/>
          <p:cNvSpPr>
            <a:spLocks noGrp="1" noRot="1" noChangeAspect="1" noChangeArrowheads="1" noTextEdit="1"/>
          </p:cNvSpPr>
          <p:nvPr>
            <p:ph type="sldImg"/>
          </p:nvPr>
        </p:nvSpPr>
        <p:spPr>
          <a:solidFill>
            <a:srgbClr val="FFFFFF"/>
          </a:solidFill>
          <a:ln/>
        </p:spPr>
      </p:sp>
      <p:sp>
        <p:nvSpPr>
          <p:cNvPr id="17920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GB" smtClean="0">
              <a:latin typeface="Arial"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hdr" sz="quarter"/>
          </p:nvPr>
        </p:nvSpPr>
        <p:spPr>
          <a:noFill/>
        </p:spPr>
        <p:txBody>
          <a:bodyPr/>
          <a:lstStyle/>
          <a:p>
            <a:r>
              <a:rPr lang="nl-NL" smtClean="0">
                <a:ea typeface="MS PGothic" pitchFamily="34" charset="-128"/>
              </a:rPr>
              <a:t>Tabaksverslaving</a:t>
            </a:r>
          </a:p>
        </p:txBody>
      </p:sp>
      <p:sp>
        <p:nvSpPr>
          <p:cNvPr id="180227" name="Rectangle 6"/>
          <p:cNvSpPr>
            <a:spLocks noGrp="1" noChangeArrowheads="1"/>
          </p:cNvSpPr>
          <p:nvPr>
            <p:ph type="ftr" sz="quarter" idx="4"/>
          </p:nvPr>
        </p:nvSpPr>
        <p:spPr>
          <a:noFill/>
        </p:spPr>
        <p:txBody>
          <a:bodyPr/>
          <a:lstStyle/>
          <a:p>
            <a:r>
              <a:rPr lang="nl-NL" smtClean="0">
                <a:ea typeface="MS PGothic" pitchFamily="34" charset="-128"/>
              </a:rPr>
              <a:t>P.G. Tromp-Beelen, arts Jellinek</a:t>
            </a:r>
          </a:p>
        </p:txBody>
      </p:sp>
      <p:sp>
        <p:nvSpPr>
          <p:cNvPr id="180228" name="Rectangle 7"/>
          <p:cNvSpPr>
            <a:spLocks noGrp="1" noChangeArrowheads="1"/>
          </p:cNvSpPr>
          <p:nvPr>
            <p:ph type="sldNum" sz="quarter" idx="5"/>
          </p:nvPr>
        </p:nvSpPr>
        <p:spPr>
          <a:noFill/>
        </p:spPr>
        <p:txBody>
          <a:bodyPr/>
          <a:lstStyle/>
          <a:p>
            <a:fld id="{107AC105-2D11-460D-BE20-A61ECDD48E06}" type="slidenum">
              <a:rPr lang="nl-NL" smtClean="0">
                <a:ea typeface="MS PGothic" pitchFamily="34" charset="-128"/>
              </a:rPr>
              <a:pPr/>
              <a:t>46</a:t>
            </a:fld>
            <a:endParaRPr lang="nl-NL" smtClean="0">
              <a:ea typeface="MS PGothic" pitchFamily="34" charset="-128"/>
            </a:endParaRPr>
          </a:p>
        </p:txBody>
      </p:sp>
      <p:sp>
        <p:nvSpPr>
          <p:cNvPr id="180229" name="Rectangle 2"/>
          <p:cNvSpPr>
            <a:spLocks noGrp="1" noRot="1" noChangeAspect="1" noChangeArrowheads="1" noTextEdit="1"/>
          </p:cNvSpPr>
          <p:nvPr>
            <p:ph type="sldImg"/>
          </p:nvPr>
        </p:nvSpPr>
        <p:spPr>
          <a:solidFill>
            <a:srgbClr val="FFFFFF"/>
          </a:solidFill>
          <a:ln/>
        </p:spPr>
      </p:sp>
      <p:sp>
        <p:nvSpPr>
          <p:cNvPr id="180230" name="Rectangle 3"/>
          <p:cNvSpPr>
            <a:spLocks noGrp="1" noChangeArrowheads="1"/>
          </p:cNvSpPr>
          <p:nvPr>
            <p:ph type="body" idx="1"/>
          </p:nvPr>
        </p:nvSpPr>
        <p:spPr>
          <a:solidFill>
            <a:srgbClr val="FFFFFF"/>
          </a:solidFill>
          <a:ln>
            <a:solidFill>
              <a:srgbClr val="000000"/>
            </a:solidFill>
          </a:ln>
        </p:spPr>
        <p:txBody>
          <a:bodyPr lIns="91433" tIns="45716" rIns="91433" bIns="45716"/>
          <a:lstStyle/>
          <a:p>
            <a:pPr eaLnBrk="1" hangingPunct="1"/>
            <a:endParaRPr lang="en-GB" smtClean="0">
              <a:latin typeface="Arial"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Slide Image Placeholder 1"/>
          <p:cNvSpPr>
            <a:spLocks noGrp="1" noRot="1" noChangeAspect="1" noTextEdit="1"/>
          </p:cNvSpPr>
          <p:nvPr>
            <p:ph type="sldImg"/>
          </p:nvPr>
        </p:nvSpPr>
        <p:spPr>
          <a:ln/>
        </p:spPr>
      </p:sp>
      <p:sp>
        <p:nvSpPr>
          <p:cNvPr id="183299" name="Notes Placeholder 2"/>
          <p:cNvSpPr>
            <a:spLocks noGrp="1"/>
          </p:cNvSpPr>
          <p:nvPr>
            <p:ph type="body" idx="1"/>
          </p:nvPr>
        </p:nvSpPr>
        <p:spPr>
          <a:noFill/>
          <a:ln/>
        </p:spPr>
        <p:txBody>
          <a:bodyPr/>
          <a:lstStyle/>
          <a:p>
            <a:endParaRPr lang="nl-NL" smtClean="0">
              <a:latin typeface="Arial" charset="0"/>
            </a:endParaRPr>
          </a:p>
        </p:txBody>
      </p:sp>
      <p:sp>
        <p:nvSpPr>
          <p:cNvPr id="183300" name="Slide Number Placeholder 3"/>
          <p:cNvSpPr>
            <a:spLocks noGrp="1"/>
          </p:cNvSpPr>
          <p:nvPr>
            <p:ph type="sldNum" sz="quarter" idx="5"/>
          </p:nvPr>
        </p:nvSpPr>
        <p:spPr>
          <a:noFill/>
        </p:spPr>
        <p:txBody>
          <a:bodyPr/>
          <a:lstStyle/>
          <a:p>
            <a:fld id="{ADD7E5C4-F18B-42E7-AB94-54F46F2A070C}" type="slidenum">
              <a:rPr lang="nl-NL" smtClean="0">
                <a:ea typeface="MS PGothic" pitchFamily="34" charset="-128"/>
              </a:rPr>
              <a:pPr/>
              <a:t>48</a:t>
            </a:fld>
            <a:endParaRPr lang="nl-NL" smtClean="0">
              <a:ea typeface="MS PGothic" pitchFamily="34"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Slide Image Placeholder 1"/>
          <p:cNvSpPr>
            <a:spLocks noGrp="1" noRot="1" noChangeAspect="1" noTextEdit="1"/>
          </p:cNvSpPr>
          <p:nvPr>
            <p:ph type="sldImg"/>
          </p:nvPr>
        </p:nvSpPr>
        <p:spPr>
          <a:ln/>
        </p:spPr>
      </p:sp>
      <p:sp>
        <p:nvSpPr>
          <p:cNvPr id="184323" name="Notes Placeholder 2"/>
          <p:cNvSpPr>
            <a:spLocks noGrp="1"/>
          </p:cNvSpPr>
          <p:nvPr>
            <p:ph type="body" idx="1"/>
          </p:nvPr>
        </p:nvSpPr>
        <p:spPr>
          <a:noFill/>
          <a:ln/>
        </p:spPr>
        <p:txBody>
          <a:bodyPr/>
          <a:lstStyle/>
          <a:p>
            <a:endParaRPr lang="nl-NL" smtClean="0">
              <a:latin typeface="Arial" charset="0"/>
            </a:endParaRPr>
          </a:p>
        </p:txBody>
      </p:sp>
      <p:sp>
        <p:nvSpPr>
          <p:cNvPr id="184324" name="Slide Number Placeholder 3"/>
          <p:cNvSpPr>
            <a:spLocks noGrp="1"/>
          </p:cNvSpPr>
          <p:nvPr>
            <p:ph type="sldNum" sz="quarter" idx="5"/>
          </p:nvPr>
        </p:nvSpPr>
        <p:spPr>
          <a:noFill/>
        </p:spPr>
        <p:txBody>
          <a:bodyPr/>
          <a:lstStyle/>
          <a:p>
            <a:fld id="{F5FFEC8E-EBFA-4CE4-BD18-5ECCE9F3B38A}" type="slidenum">
              <a:rPr lang="nl-NL" smtClean="0">
                <a:ea typeface="MS PGothic" pitchFamily="34" charset="-128"/>
              </a:rPr>
              <a:pPr/>
              <a:t>49</a:t>
            </a:fld>
            <a:endParaRPr lang="nl-NL" smtClean="0">
              <a:ea typeface="MS PGothic" pitchFamily="34"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ChangeArrowheads="1"/>
          </p:cNvSpPr>
          <p:nvPr>
            <p:ph type="hdr" sz="quarter"/>
          </p:nvPr>
        </p:nvSpPr>
        <p:spPr>
          <a:noFill/>
        </p:spPr>
        <p:txBody>
          <a:bodyPr/>
          <a:lstStyle/>
          <a:p>
            <a:r>
              <a:rPr lang="nl-NL" smtClean="0">
                <a:ea typeface="MS PGothic" pitchFamily="34" charset="-128"/>
              </a:rPr>
              <a:t>Tabaksverslaving</a:t>
            </a:r>
          </a:p>
        </p:txBody>
      </p:sp>
      <p:sp>
        <p:nvSpPr>
          <p:cNvPr id="185347" name="Rectangle 6"/>
          <p:cNvSpPr>
            <a:spLocks noGrp="1" noChangeArrowheads="1"/>
          </p:cNvSpPr>
          <p:nvPr>
            <p:ph type="ftr" sz="quarter" idx="4"/>
          </p:nvPr>
        </p:nvSpPr>
        <p:spPr>
          <a:noFill/>
        </p:spPr>
        <p:txBody>
          <a:bodyPr/>
          <a:lstStyle/>
          <a:p>
            <a:r>
              <a:rPr lang="nl-NL" smtClean="0">
                <a:ea typeface="MS PGothic" pitchFamily="34" charset="-128"/>
              </a:rPr>
              <a:t>P.G. Tromp-Beelen, arts Jellinek</a:t>
            </a:r>
          </a:p>
        </p:txBody>
      </p:sp>
      <p:sp>
        <p:nvSpPr>
          <p:cNvPr id="185348" name="Rectangle 7"/>
          <p:cNvSpPr>
            <a:spLocks noGrp="1" noChangeArrowheads="1"/>
          </p:cNvSpPr>
          <p:nvPr>
            <p:ph type="sldNum" sz="quarter" idx="5"/>
          </p:nvPr>
        </p:nvSpPr>
        <p:spPr>
          <a:noFill/>
        </p:spPr>
        <p:txBody>
          <a:bodyPr/>
          <a:lstStyle/>
          <a:p>
            <a:fld id="{A4BF99A7-F077-4061-A951-A283D65FE5FB}" type="slidenum">
              <a:rPr lang="nl-NL" smtClean="0">
                <a:ea typeface="MS PGothic" pitchFamily="34" charset="-128"/>
              </a:rPr>
              <a:pPr/>
              <a:t>50</a:t>
            </a:fld>
            <a:endParaRPr lang="nl-NL" smtClean="0">
              <a:ea typeface="MS PGothic" pitchFamily="34" charset="-128"/>
            </a:endParaRPr>
          </a:p>
        </p:txBody>
      </p:sp>
      <p:sp>
        <p:nvSpPr>
          <p:cNvPr id="185349" name="Rectangle 2"/>
          <p:cNvSpPr>
            <a:spLocks noGrp="1" noRot="1" noChangeAspect="1" noChangeArrowheads="1" noTextEdit="1"/>
          </p:cNvSpPr>
          <p:nvPr>
            <p:ph type="sldImg"/>
          </p:nvPr>
        </p:nvSpPr>
        <p:spPr>
          <a:solidFill>
            <a:srgbClr val="FFFFFF"/>
          </a:solidFill>
          <a:ln/>
        </p:spPr>
      </p:sp>
      <p:sp>
        <p:nvSpPr>
          <p:cNvPr id="18535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GB" smtClean="0">
              <a:latin typeface="Arial"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ChangeArrowheads="1"/>
          </p:cNvSpPr>
          <p:nvPr>
            <p:ph type="hdr" sz="quarter"/>
          </p:nvPr>
        </p:nvSpPr>
        <p:spPr>
          <a:noFill/>
        </p:spPr>
        <p:txBody>
          <a:bodyPr/>
          <a:lstStyle/>
          <a:p>
            <a:r>
              <a:rPr lang="nl-NL" smtClean="0">
                <a:ea typeface="MS PGothic" pitchFamily="34" charset="-128"/>
              </a:rPr>
              <a:t>Tabaksverslaving</a:t>
            </a:r>
          </a:p>
        </p:txBody>
      </p:sp>
      <p:sp>
        <p:nvSpPr>
          <p:cNvPr id="186371" name="Rectangle 6"/>
          <p:cNvSpPr>
            <a:spLocks noGrp="1" noChangeArrowheads="1"/>
          </p:cNvSpPr>
          <p:nvPr>
            <p:ph type="ftr" sz="quarter" idx="4"/>
          </p:nvPr>
        </p:nvSpPr>
        <p:spPr>
          <a:noFill/>
        </p:spPr>
        <p:txBody>
          <a:bodyPr/>
          <a:lstStyle/>
          <a:p>
            <a:r>
              <a:rPr lang="nl-NL" smtClean="0">
                <a:ea typeface="MS PGothic" pitchFamily="34" charset="-128"/>
              </a:rPr>
              <a:t>P.G. Tromp-Beelen, arts Jellinek</a:t>
            </a:r>
          </a:p>
        </p:txBody>
      </p:sp>
      <p:sp>
        <p:nvSpPr>
          <p:cNvPr id="186372" name="Rectangle 7"/>
          <p:cNvSpPr>
            <a:spLocks noGrp="1" noChangeArrowheads="1"/>
          </p:cNvSpPr>
          <p:nvPr>
            <p:ph type="sldNum" sz="quarter" idx="5"/>
          </p:nvPr>
        </p:nvSpPr>
        <p:spPr>
          <a:noFill/>
        </p:spPr>
        <p:txBody>
          <a:bodyPr/>
          <a:lstStyle/>
          <a:p>
            <a:fld id="{FDA04976-5FE1-4008-9AC3-682EEBD5A82C}" type="slidenum">
              <a:rPr lang="nl-NL" smtClean="0">
                <a:ea typeface="MS PGothic" pitchFamily="34" charset="-128"/>
              </a:rPr>
              <a:pPr/>
              <a:t>51</a:t>
            </a:fld>
            <a:endParaRPr lang="nl-NL" smtClean="0">
              <a:ea typeface="MS PGothic" pitchFamily="34" charset="-128"/>
            </a:endParaRPr>
          </a:p>
        </p:txBody>
      </p:sp>
      <p:sp>
        <p:nvSpPr>
          <p:cNvPr id="186373" name="Rectangle 2"/>
          <p:cNvSpPr>
            <a:spLocks noGrp="1" noRot="1" noChangeAspect="1" noChangeArrowheads="1" noTextEdit="1"/>
          </p:cNvSpPr>
          <p:nvPr>
            <p:ph type="sldImg"/>
          </p:nvPr>
        </p:nvSpPr>
        <p:spPr>
          <a:solidFill>
            <a:srgbClr val="FFFFFF"/>
          </a:solidFill>
          <a:ln/>
        </p:spPr>
      </p:sp>
      <p:sp>
        <p:nvSpPr>
          <p:cNvPr id="186374" name="Rectangle 3"/>
          <p:cNvSpPr>
            <a:spLocks noGrp="1" noChangeArrowheads="1"/>
          </p:cNvSpPr>
          <p:nvPr>
            <p:ph type="body" idx="1"/>
          </p:nvPr>
        </p:nvSpPr>
        <p:spPr>
          <a:solidFill>
            <a:srgbClr val="FFFFFF"/>
          </a:solidFill>
          <a:ln>
            <a:solidFill>
              <a:srgbClr val="000000"/>
            </a:solidFill>
          </a:ln>
        </p:spPr>
        <p:txBody>
          <a:bodyPr lIns="91433" tIns="45716" rIns="91433" bIns="45716"/>
          <a:lstStyle/>
          <a:p>
            <a:pPr eaLnBrk="1" hangingPunct="1"/>
            <a:endParaRPr lang="en-GB" smtClean="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Tijdelijke aanduiding voor dia-afbeelding 1"/>
          <p:cNvSpPr>
            <a:spLocks noGrp="1" noRot="1" noChangeAspect="1" noTextEdit="1"/>
          </p:cNvSpPr>
          <p:nvPr>
            <p:ph type="sldImg"/>
          </p:nvPr>
        </p:nvSpPr>
        <p:spPr>
          <a:ln/>
        </p:spPr>
      </p:sp>
      <p:sp>
        <p:nvSpPr>
          <p:cNvPr id="151555" name="Tijdelijke aanduiding voor notities 2"/>
          <p:cNvSpPr>
            <a:spLocks noGrp="1"/>
          </p:cNvSpPr>
          <p:nvPr>
            <p:ph type="body" idx="1"/>
          </p:nvPr>
        </p:nvSpPr>
        <p:spPr>
          <a:noFill/>
          <a:ln/>
        </p:spPr>
        <p:txBody>
          <a:bodyPr/>
          <a:lstStyle/>
          <a:p>
            <a:r>
              <a:rPr lang="nl-NL" smtClean="0">
                <a:latin typeface="Arial" charset="0"/>
              </a:rPr>
              <a:t>In tabaksrook zitten &gt; 4000 chemische stoffen waarvan er zeker 40 kankerverwekken zijn. </a:t>
            </a:r>
          </a:p>
        </p:txBody>
      </p:sp>
      <p:sp>
        <p:nvSpPr>
          <p:cNvPr id="151556" name="Tijdelijke aanduiding voor dianummer 3"/>
          <p:cNvSpPr>
            <a:spLocks noGrp="1"/>
          </p:cNvSpPr>
          <p:nvPr>
            <p:ph type="sldNum" sz="quarter" idx="5"/>
          </p:nvPr>
        </p:nvSpPr>
        <p:spPr>
          <a:noFill/>
        </p:spPr>
        <p:txBody>
          <a:bodyPr/>
          <a:lstStyle/>
          <a:p>
            <a:fld id="{B7F0E4F2-7819-4AF1-8A29-6D28A5F73337}" type="slidenum">
              <a:rPr lang="nl-NL" smtClean="0">
                <a:ea typeface="MS PGothic" pitchFamily="34" charset="-128"/>
              </a:rPr>
              <a:pPr/>
              <a:t>4</a:t>
            </a:fld>
            <a:endParaRPr lang="nl-NL" smtClean="0">
              <a:ea typeface="MS PGothic" pitchFamily="34"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p:cNvSpPr>
            <a:spLocks noGrp="1" noRot="1" noChangeAspect="1" noTextEdit="1"/>
          </p:cNvSpPr>
          <p:nvPr>
            <p:ph type="sldImg"/>
          </p:nvPr>
        </p:nvSpPr>
        <p:spPr>
          <a:ln/>
        </p:spPr>
      </p:sp>
      <p:sp>
        <p:nvSpPr>
          <p:cNvPr id="187395" name="Notes Placeholder 2"/>
          <p:cNvSpPr>
            <a:spLocks noGrp="1"/>
          </p:cNvSpPr>
          <p:nvPr>
            <p:ph type="body" idx="1"/>
          </p:nvPr>
        </p:nvSpPr>
        <p:spPr>
          <a:noFill/>
          <a:ln/>
        </p:spPr>
        <p:txBody>
          <a:bodyPr/>
          <a:lstStyle/>
          <a:p>
            <a:endParaRPr lang="nl-NL" smtClean="0">
              <a:latin typeface="Arial" charset="0"/>
            </a:endParaRPr>
          </a:p>
        </p:txBody>
      </p:sp>
      <p:sp>
        <p:nvSpPr>
          <p:cNvPr id="187396" name="Slide Number Placeholder 3"/>
          <p:cNvSpPr>
            <a:spLocks noGrp="1"/>
          </p:cNvSpPr>
          <p:nvPr>
            <p:ph type="sldNum" sz="quarter" idx="5"/>
          </p:nvPr>
        </p:nvSpPr>
        <p:spPr>
          <a:noFill/>
        </p:spPr>
        <p:txBody>
          <a:bodyPr/>
          <a:lstStyle/>
          <a:p>
            <a:fld id="{88BEDF5B-2DC8-4607-B05E-CE546BCE5FBD}" type="slidenum">
              <a:rPr lang="nl-NL" smtClean="0">
                <a:ea typeface="MS PGothic" pitchFamily="34" charset="-128"/>
              </a:rPr>
              <a:pPr/>
              <a:t>53</a:t>
            </a:fld>
            <a:endParaRPr lang="nl-NL" smtClean="0">
              <a:ea typeface="MS PGothic" pitchFamily="34" charset="-128"/>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ChangeArrowheads="1"/>
          </p:cNvSpPr>
          <p:nvPr>
            <p:ph type="hdr" sz="quarter"/>
          </p:nvPr>
        </p:nvSpPr>
        <p:spPr>
          <a:noFill/>
        </p:spPr>
        <p:txBody>
          <a:bodyPr/>
          <a:lstStyle/>
          <a:p>
            <a:r>
              <a:rPr lang="nl-NL" smtClean="0">
                <a:ea typeface="MS PGothic" pitchFamily="34" charset="-128"/>
              </a:rPr>
              <a:t>Tabaksverslaving</a:t>
            </a:r>
          </a:p>
        </p:txBody>
      </p:sp>
      <p:sp>
        <p:nvSpPr>
          <p:cNvPr id="188419" name="Rectangle 6"/>
          <p:cNvSpPr>
            <a:spLocks noGrp="1" noChangeArrowheads="1"/>
          </p:cNvSpPr>
          <p:nvPr>
            <p:ph type="ftr" sz="quarter" idx="4"/>
          </p:nvPr>
        </p:nvSpPr>
        <p:spPr>
          <a:noFill/>
        </p:spPr>
        <p:txBody>
          <a:bodyPr/>
          <a:lstStyle/>
          <a:p>
            <a:r>
              <a:rPr lang="nl-NL" smtClean="0">
                <a:ea typeface="MS PGothic" pitchFamily="34" charset="-128"/>
              </a:rPr>
              <a:t>P.G. Tromp-Beelen, arts Jellinek</a:t>
            </a:r>
          </a:p>
        </p:txBody>
      </p:sp>
      <p:sp>
        <p:nvSpPr>
          <p:cNvPr id="188420" name="Rectangle 7"/>
          <p:cNvSpPr>
            <a:spLocks noGrp="1" noChangeArrowheads="1"/>
          </p:cNvSpPr>
          <p:nvPr>
            <p:ph type="sldNum" sz="quarter" idx="5"/>
          </p:nvPr>
        </p:nvSpPr>
        <p:spPr>
          <a:noFill/>
        </p:spPr>
        <p:txBody>
          <a:bodyPr/>
          <a:lstStyle/>
          <a:p>
            <a:fld id="{2F7F7F5A-6486-4894-9DDC-C89309548EBB}" type="slidenum">
              <a:rPr lang="nl-NL" smtClean="0">
                <a:ea typeface="MS PGothic" pitchFamily="34" charset="-128"/>
              </a:rPr>
              <a:pPr/>
              <a:t>54</a:t>
            </a:fld>
            <a:endParaRPr lang="nl-NL" smtClean="0">
              <a:ea typeface="MS PGothic" pitchFamily="34" charset="-128"/>
            </a:endParaRPr>
          </a:p>
        </p:txBody>
      </p:sp>
      <p:sp>
        <p:nvSpPr>
          <p:cNvPr id="188421" name="Rectangle 2"/>
          <p:cNvSpPr>
            <a:spLocks noGrp="1" noRot="1" noChangeAspect="1" noChangeArrowheads="1" noTextEdit="1"/>
          </p:cNvSpPr>
          <p:nvPr>
            <p:ph type="sldImg"/>
          </p:nvPr>
        </p:nvSpPr>
        <p:spPr>
          <a:ln/>
        </p:spPr>
      </p:sp>
      <p:sp>
        <p:nvSpPr>
          <p:cNvPr id="188422" name="Rectangle 3"/>
          <p:cNvSpPr>
            <a:spLocks noGrp="1" noChangeArrowheads="1"/>
          </p:cNvSpPr>
          <p:nvPr>
            <p:ph type="body" idx="1"/>
          </p:nvPr>
        </p:nvSpPr>
        <p:spPr>
          <a:noFill/>
          <a:ln/>
        </p:spPr>
        <p:txBody>
          <a:bodyPr lIns="91433" tIns="45716" rIns="91433" bIns="45716"/>
          <a:lstStyle/>
          <a:p>
            <a:pPr eaLnBrk="1" hangingPunct="1"/>
            <a:endParaRPr lang="en-GB" smtClean="0">
              <a:latin typeface="Arial"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Slide Image Placeholder 1"/>
          <p:cNvSpPr>
            <a:spLocks noGrp="1" noRot="1" noChangeAspect="1" noTextEdit="1"/>
          </p:cNvSpPr>
          <p:nvPr>
            <p:ph type="sldImg"/>
          </p:nvPr>
        </p:nvSpPr>
        <p:spPr>
          <a:ln/>
        </p:spPr>
      </p:sp>
      <p:sp>
        <p:nvSpPr>
          <p:cNvPr id="189443" name="Notes Placeholder 2"/>
          <p:cNvSpPr>
            <a:spLocks noGrp="1"/>
          </p:cNvSpPr>
          <p:nvPr>
            <p:ph type="body" idx="1"/>
          </p:nvPr>
        </p:nvSpPr>
        <p:spPr>
          <a:noFill/>
          <a:ln/>
        </p:spPr>
        <p:txBody>
          <a:bodyPr/>
          <a:lstStyle/>
          <a:p>
            <a:endParaRPr lang="nl-NL" smtClean="0">
              <a:latin typeface="Arial" charset="0"/>
            </a:endParaRPr>
          </a:p>
        </p:txBody>
      </p:sp>
      <p:sp>
        <p:nvSpPr>
          <p:cNvPr id="189444" name="Slide Number Placeholder 3"/>
          <p:cNvSpPr>
            <a:spLocks noGrp="1"/>
          </p:cNvSpPr>
          <p:nvPr>
            <p:ph type="sldNum" sz="quarter" idx="5"/>
          </p:nvPr>
        </p:nvSpPr>
        <p:spPr>
          <a:noFill/>
        </p:spPr>
        <p:txBody>
          <a:bodyPr/>
          <a:lstStyle/>
          <a:p>
            <a:fld id="{BBB986D8-CCD9-40D4-B3B2-78227B819416}" type="slidenum">
              <a:rPr lang="nl-NL" smtClean="0">
                <a:ea typeface="MS PGothic" pitchFamily="34" charset="-128"/>
              </a:rPr>
              <a:pPr/>
              <a:t>55</a:t>
            </a:fld>
            <a:endParaRPr lang="nl-NL" smtClean="0">
              <a:ea typeface="MS PGothic" pitchFamily="34" charset="-128"/>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marL="268288" indent="-268288">
              <a:defRPr/>
            </a:pPr>
            <a:endParaRPr lang="en-GB" dirty="0" smtClean="0">
              <a:ea typeface="ＭＳ Ｐゴシック" pitchFamily="-111" charset="-128"/>
            </a:endParaRPr>
          </a:p>
          <a:p>
            <a:pPr marL="268288" indent="-268288">
              <a:lnSpc>
                <a:spcPct val="90000"/>
              </a:lnSpc>
              <a:defRPr/>
            </a:pPr>
            <a:endParaRPr lang="en-GB" sz="1050" baseline="30000" dirty="0" smtClean="0">
              <a:ea typeface="ＭＳ Ｐゴシック" pitchFamily="-111" charset="-128"/>
            </a:endParaRPr>
          </a:p>
          <a:p>
            <a:pPr marL="268288" indent="-268288">
              <a:lnSpc>
                <a:spcPct val="90000"/>
              </a:lnSpc>
              <a:defRPr/>
            </a:pPr>
            <a:endParaRPr lang="en-GB" baseline="30000" dirty="0" smtClean="0">
              <a:ea typeface="ＭＳ Ｐゴシック" pitchFamily="-111" charset="-128"/>
            </a:endParaRPr>
          </a:p>
          <a:p>
            <a:pPr>
              <a:defRPr/>
            </a:pPr>
            <a:endParaRPr lang="nl-NL" dirty="0">
              <a:ea typeface="ＭＳ Ｐゴシック" pitchFamily="-111" charset="-128"/>
            </a:endParaRPr>
          </a:p>
        </p:txBody>
      </p:sp>
      <p:sp>
        <p:nvSpPr>
          <p:cNvPr id="190468" name="Slide Number Placeholder 3"/>
          <p:cNvSpPr>
            <a:spLocks noGrp="1"/>
          </p:cNvSpPr>
          <p:nvPr>
            <p:ph type="sldNum" sz="quarter" idx="5"/>
          </p:nvPr>
        </p:nvSpPr>
        <p:spPr>
          <a:noFill/>
        </p:spPr>
        <p:txBody>
          <a:bodyPr/>
          <a:lstStyle/>
          <a:p>
            <a:fld id="{B9CB1732-7906-4D08-B070-30EB218E0361}" type="slidenum">
              <a:rPr lang="nl-NL" smtClean="0">
                <a:ea typeface="MS PGothic" pitchFamily="34" charset="-128"/>
              </a:rPr>
              <a:pPr/>
              <a:t>56</a:t>
            </a:fld>
            <a:endParaRPr lang="nl-NL" smtClean="0">
              <a:ea typeface="MS PGothic" pitchFamily="34" charset="-128"/>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a:ln/>
        </p:spPr>
      </p:sp>
      <p:sp>
        <p:nvSpPr>
          <p:cNvPr id="158723" name="Notes Placeholder 2"/>
          <p:cNvSpPr>
            <a:spLocks noGrp="1"/>
          </p:cNvSpPr>
          <p:nvPr>
            <p:ph type="body" idx="1"/>
          </p:nvPr>
        </p:nvSpPr>
        <p:spPr>
          <a:noFill/>
          <a:ln/>
        </p:spPr>
        <p:txBody>
          <a:bodyPr/>
          <a:lstStyle/>
          <a:p>
            <a:endParaRPr lang="nl-NL" smtClean="0">
              <a:latin typeface="Arial" charset="0"/>
            </a:endParaRPr>
          </a:p>
        </p:txBody>
      </p:sp>
      <p:sp>
        <p:nvSpPr>
          <p:cNvPr id="158724" name="Slide Number Placeholder 3"/>
          <p:cNvSpPr>
            <a:spLocks noGrp="1"/>
          </p:cNvSpPr>
          <p:nvPr>
            <p:ph type="sldNum" sz="quarter" idx="5"/>
          </p:nvPr>
        </p:nvSpPr>
        <p:spPr>
          <a:noFill/>
        </p:spPr>
        <p:txBody>
          <a:bodyPr/>
          <a:lstStyle/>
          <a:p>
            <a:fld id="{2BC2D136-40F3-4355-BD4E-E2A174828763}" type="slidenum">
              <a:rPr lang="nl-NL" smtClean="0">
                <a:ea typeface="MS PGothic" pitchFamily="34" charset="-128"/>
              </a:rPr>
              <a:pPr/>
              <a:t>57</a:t>
            </a:fld>
            <a:endParaRPr lang="nl-NL" smtClean="0">
              <a:ea typeface="MS PGothic" pitchFamily="34" charset="-128"/>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Slide Image Placeholder 1"/>
          <p:cNvSpPr>
            <a:spLocks noGrp="1" noRot="1" noChangeAspect="1" noTextEdit="1"/>
          </p:cNvSpPr>
          <p:nvPr>
            <p:ph type="sldImg"/>
          </p:nvPr>
        </p:nvSpPr>
        <p:spPr>
          <a:ln/>
        </p:spPr>
      </p:sp>
      <p:sp>
        <p:nvSpPr>
          <p:cNvPr id="191491" name="Notes Placeholder 2"/>
          <p:cNvSpPr>
            <a:spLocks noGrp="1"/>
          </p:cNvSpPr>
          <p:nvPr>
            <p:ph type="body" idx="1"/>
          </p:nvPr>
        </p:nvSpPr>
        <p:spPr>
          <a:noFill/>
          <a:ln/>
        </p:spPr>
        <p:txBody>
          <a:bodyPr/>
          <a:lstStyle/>
          <a:p>
            <a:endParaRPr lang="nl-NL" smtClean="0">
              <a:latin typeface="Arial" charset="0"/>
            </a:endParaRPr>
          </a:p>
        </p:txBody>
      </p:sp>
      <p:sp>
        <p:nvSpPr>
          <p:cNvPr id="191492" name="Slide Number Placeholder 3"/>
          <p:cNvSpPr>
            <a:spLocks noGrp="1"/>
          </p:cNvSpPr>
          <p:nvPr>
            <p:ph type="sldNum" sz="quarter" idx="5"/>
          </p:nvPr>
        </p:nvSpPr>
        <p:spPr>
          <a:noFill/>
        </p:spPr>
        <p:txBody>
          <a:bodyPr/>
          <a:lstStyle/>
          <a:p>
            <a:fld id="{BBBD50C5-126A-48AD-BAE8-2E3916656D6A}" type="slidenum">
              <a:rPr lang="nl-NL" smtClean="0">
                <a:ea typeface="MS PGothic" pitchFamily="34" charset="-128"/>
              </a:rPr>
              <a:pPr/>
              <a:t>58</a:t>
            </a:fld>
            <a:endParaRPr lang="nl-NL" smtClean="0">
              <a:ea typeface="MS PGothic" pitchFamily="34" charset="-128"/>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Tijdelijke aanduiding voor dia-afbeelding 1"/>
          <p:cNvSpPr>
            <a:spLocks noGrp="1" noRot="1" noChangeAspect="1" noTextEdit="1"/>
          </p:cNvSpPr>
          <p:nvPr>
            <p:ph type="sldImg"/>
          </p:nvPr>
        </p:nvSpPr>
        <p:spPr>
          <a:ln/>
        </p:spPr>
      </p:sp>
      <p:sp>
        <p:nvSpPr>
          <p:cNvPr id="192515" name="Tijdelijke aanduiding voor notities 2"/>
          <p:cNvSpPr>
            <a:spLocks noGrp="1"/>
          </p:cNvSpPr>
          <p:nvPr>
            <p:ph type="body" idx="1"/>
          </p:nvPr>
        </p:nvSpPr>
        <p:spPr>
          <a:noFill/>
          <a:ln/>
        </p:spPr>
        <p:txBody>
          <a:bodyPr/>
          <a:lstStyle/>
          <a:p>
            <a:r>
              <a:rPr lang="nl-NL" smtClean="0">
                <a:latin typeface="Arial" charset="0"/>
              </a:rPr>
              <a:t>Oncontroleerbaar qua vulling/concentratie en wat men er nog meer aan toe kan voegen</a:t>
            </a:r>
          </a:p>
        </p:txBody>
      </p:sp>
      <p:sp>
        <p:nvSpPr>
          <p:cNvPr id="192516" name="Tijdelijke aanduiding voor datum 3"/>
          <p:cNvSpPr>
            <a:spLocks noGrp="1"/>
          </p:cNvSpPr>
          <p:nvPr>
            <p:ph type="dt" sz="quarter" idx="1"/>
          </p:nvPr>
        </p:nvSpPr>
        <p:spPr>
          <a:noFill/>
        </p:spPr>
        <p:txBody>
          <a:bodyPr/>
          <a:lstStyle/>
          <a:p>
            <a:fld id="{D6B1078A-C7A9-49CF-884D-B86DAFA4FA43}" type="datetime1">
              <a:rPr lang="nl-NL" smtClean="0">
                <a:ea typeface="MS PGothic" pitchFamily="34" charset="-128"/>
              </a:rPr>
              <a:pPr/>
              <a:t>21-04-16</a:t>
            </a:fld>
            <a:endParaRPr lang="nl-NL" smtClean="0">
              <a:ea typeface="MS PGothic" pitchFamily="34" charset="-128"/>
            </a:endParaRPr>
          </a:p>
        </p:txBody>
      </p:sp>
      <p:sp>
        <p:nvSpPr>
          <p:cNvPr id="192517" name="Tijdelijke aanduiding voor dianummer 4"/>
          <p:cNvSpPr>
            <a:spLocks noGrp="1"/>
          </p:cNvSpPr>
          <p:nvPr>
            <p:ph type="sldNum" sz="quarter" idx="5"/>
          </p:nvPr>
        </p:nvSpPr>
        <p:spPr>
          <a:noFill/>
        </p:spPr>
        <p:txBody>
          <a:bodyPr/>
          <a:lstStyle/>
          <a:p>
            <a:fld id="{DFEFBF41-08BD-4B8B-805E-8B984C68314E}" type="slidenum">
              <a:rPr lang="nl-NL" smtClean="0">
                <a:ea typeface="MS PGothic" pitchFamily="34" charset="-128"/>
              </a:rPr>
              <a:pPr/>
              <a:t>59</a:t>
            </a:fld>
            <a:endParaRPr lang="nl-NL" smtClean="0">
              <a:ea typeface="MS PGothic" pitchFamily="34" charset="-128"/>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Slide Image Placeholder 1"/>
          <p:cNvSpPr>
            <a:spLocks noGrp="1" noRot="1" noChangeAspect="1" noTextEdit="1"/>
          </p:cNvSpPr>
          <p:nvPr>
            <p:ph type="sldImg"/>
          </p:nvPr>
        </p:nvSpPr>
        <p:spPr>
          <a:ln/>
        </p:spPr>
      </p:sp>
      <p:sp>
        <p:nvSpPr>
          <p:cNvPr id="197635" name="Notes Placeholder 2"/>
          <p:cNvSpPr>
            <a:spLocks noGrp="1"/>
          </p:cNvSpPr>
          <p:nvPr>
            <p:ph type="body" idx="1"/>
          </p:nvPr>
        </p:nvSpPr>
        <p:spPr>
          <a:noFill/>
          <a:ln/>
        </p:spPr>
        <p:txBody>
          <a:bodyPr/>
          <a:lstStyle/>
          <a:p>
            <a:endParaRPr lang="nl-NL" smtClean="0">
              <a:latin typeface="Arial" charset="0"/>
            </a:endParaRPr>
          </a:p>
        </p:txBody>
      </p:sp>
      <p:sp>
        <p:nvSpPr>
          <p:cNvPr id="197636" name="Slide Number Placeholder 3"/>
          <p:cNvSpPr>
            <a:spLocks noGrp="1"/>
          </p:cNvSpPr>
          <p:nvPr>
            <p:ph type="sldNum" sz="quarter" idx="5"/>
          </p:nvPr>
        </p:nvSpPr>
        <p:spPr>
          <a:noFill/>
        </p:spPr>
        <p:txBody>
          <a:bodyPr/>
          <a:lstStyle/>
          <a:p>
            <a:fld id="{05C351C8-D2D9-4473-BE18-96A9D731445F}" type="slidenum">
              <a:rPr lang="nl-NL" smtClean="0">
                <a:ea typeface="MS PGothic" pitchFamily="34" charset="-128"/>
              </a:rPr>
              <a:pPr/>
              <a:t>67</a:t>
            </a:fld>
            <a:endParaRPr lang="nl-NL" smtClean="0">
              <a:ea typeface="MS PGothic"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a:ln/>
        </p:spPr>
      </p:sp>
      <p:sp>
        <p:nvSpPr>
          <p:cNvPr id="152579" name="Notes Placeholder 2"/>
          <p:cNvSpPr>
            <a:spLocks noGrp="1"/>
          </p:cNvSpPr>
          <p:nvPr>
            <p:ph type="body" idx="1"/>
          </p:nvPr>
        </p:nvSpPr>
        <p:spPr>
          <a:noFill/>
          <a:ln/>
        </p:spPr>
        <p:txBody>
          <a:bodyPr/>
          <a:lstStyle/>
          <a:p>
            <a:endParaRPr lang="nl-NL" smtClean="0">
              <a:latin typeface="Arial" charset="0"/>
            </a:endParaRPr>
          </a:p>
        </p:txBody>
      </p:sp>
      <p:sp>
        <p:nvSpPr>
          <p:cNvPr id="152580" name="Slide Number Placeholder 3"/>
          <p:cNvSpPr>
            <a:spLocks noGrp="1"/>
          </p:cNvSpPr>
          <p:nvPr>
            <p:ph type="sldNum" sz="quarter" idx="5"/>
          </p:nvPr>
        </p:nvSpPr>
        <p:spPr>
          <a:noFill/>
        </p:spPr>
        <p:txBody>
          <a:bodyPr/>
          <a:lstStyle/>
          <a:p>
            <a:fld id="{A6D0EEBF-F8C0-4E2A-B19C-2E480823B5A8}" type="slidenum">
              <a:rPr lang="nl-NL" smtClean="0">
                <a:ea typeface="MS PGothic" pitchFamily="34" charset="-128"/>
              </a:rPr>
              <a:pPr/>
              <a:t>6</a:t>
            </a:fld>
            <a:endParaRPr lang="nl-NL" smtClean="0">
              <a:ea typeface="MS PGothic"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a:ln/>
        </p:spPr>
      </p:sp>
      <p:sp>
        <p:nvSpPr>
          <p:cNvPr id="153603" name="Notes Placeholder 2"/>
          <p:cNvSpPr>
            <a:spLocks noGrp="1"/>
          </p:cNvSpPr>
          <p:nvPr>
            <p:ph type="body" idx="1"/>
          </p:nvPr>
        </p:nvSpPr>
        <p:spPr>
          <a:noFill/>
          <a:ln/>
        </p:spPr>
        <p:txBody>
          <a:bodyPr/>
          <a:lstStyle/>
          <a:p>
            <a:endParaRPr lang="nl-NL" smtClean="0">
              <a:latin typeface="Arial" charset="0"/>
            </a:endParaRPr>
          </a:p>
        </p:txBody>
      </p:sp>
      <p:sp>
        <p:nvSpPr>
          <p:cNvPr id="153604" name="Slide Number Placeholder 3"/>
          <p:cNvSpPr>
            <a:spLocks noGrp="1"/>
          </p:cNvSpPr>
          <p:nvPr>
            <p:ph type="sldNum" sz="quarter" idx="5"/>
          </p:nvPr>
        </p:nvSpPr>
        <p:spPr>
          <a:noFill/>
        </p:spPr>
        <p:txBody>
          <a:bodyPr/>
          <a:lstStyle/>
          <a:p>
            <a:fld id="{40E8EA89-FE2B-4F82-B1F7-E98BDE924357}" type="slidenum">
              <a:rPr lang="nl-NL" smtClean="0">
                <a:ea typeface="MS PGothic" pitchFamily="34" charset="-128"/>
              </a:rPr>
              <a:pPr/>
              <a:t>7</a:t>
            </a:fld>
            <a:endParaRPr lang="nl-NL" smtClean="0">
              <a:ea typeface="MS PGothic"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a:ln/>
        </p:spPr>
      </p:sp>
      <p:sp>
        <p:nvSpPr>
          <p:cNvPr id="154627" name="Notes Placeholder 2"/>
          <p:cNvSpPr>
            <a:spLocks noGrp="1"/>
          </p:cNvSpPr>
          <p:nvPr>
            <p:ph type="body" idx="1"/>
          </p:nvPr>
        </p:nvSpPr>
        <p:spPr>
          <a:noFill/>
          <a:ln/>
        </p:spPr>
        <p:txBody>
          <a:bodyPr/>
          <a:lstStyle/>
          <a:p>
            <a:endParaRPr lang="nl-NL" smtClean="0">
              <a:latin typeface="Arial" charset="0"/>
            </a:endParaRPr>
          </a:p>
        </p:txBody>
      </p:sp>
      <p:sp>
        <p:nvSpPr>
          <p:cNvPr id="154628" name="Slide Number Placeholder 3"/>
          <p:cNvSpPr>
            <a:spLocks noGrp="1"/>
          </p:cNvSpPr>
          <p:nvPr>
            <p:ph type="sldNum" sz="quarter" idx="5"/>
          </p:nvPr>
        </p:nvSpPr>
        <p:spPr>
          <a:noFill/>
        </p:spPr>
        <p:txBody>
          <a:bodyPr/>
          <a:lstStyle/>
          <a:p>
            <a:fld id="{090BA5FE-5E84-44FE-A59E-22D9560EF406}" type="slidenum">
              <a:rPr lang="nl-NL" smtClean="0">
                <a:ea typeface="MS PGothic" pitchFamily="34" charset="-128"/>
              </a:rPr>
              <a:pPr/>
              <a:t>8</a:t>
            </a:fld>
            <a:endParaRPr lang="nl-NL" smtClean="0">
              <a:ea typeface="MS PGothic"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p:cNvSpPr>
            <a:spLocks noGrp="1" noRot="1" noChangeAspect="1" noTextEdit="1"/>
          </p:cNvSpPr>
          <p:nvPr>
            <p:ph type="sldImg"/>
          </p:nvPr>
        </p:nvSpPr>
        <p:spPr>
          <a:ln/>
        </p:spPr>
      </p:sp>
      <p:sp>
        <p:nvSpPr>
          <p:cNvPr id="155651" name="Notes Placeholder 2"/>
          <p:cNvSpPr>
            <a:spLocks noGrp="1"/>
          </p:cNvSpPr>
          <p:nvPr>
            <p:ph type="body" idx="1"/>
          </p:nvPr>
        </p:nvSpPr>
        <p:spPr>
          <a:noFill/>
          <a:ln/>
        </p:spPr>
        <p:txBody>
          <a:bodyPr/>
          <a:lstStyle/>
          <a:p>
            <a:endParaRPr lang="nl-NL" smtClean="0">
              <a:latin typeface="Arial" charset="0"/>
            </a:endParaRPr>
          </a:p>
        </p:txBody>
      </p:sp>
      <p:sp>
        <p:nvSpPr>
          <p:cNvPr id="155652" name="Slide Number Placeholder 3"/>
          <p:cNvSpPr>
            <a:spLocks noGrp="1"/>
          </p:cNvSpPr>
          <p:nvPr>
            <p:ph type="sldNum" sz="quarter" idx="5"/>
          </p:nvPr>
        </p:nvSpPr>
        <p:spPr>
          <a:noFill/>
        </p:spPr>
        <p:txBody>
          <a:bodyPr/>
          <a:lstStyle/>
          <a:p>
            <a:fld id="{B60717F8-C4B0-432A-A7F5-D9B1BF577C0D}" type="slidenum">
              <a:rPr lang="nl-NL" smtClean="0">
                <a:ea typeface="MS PGothic" pitchFamily="34" charset="-128"/>
              </a:rPr>
              <a:pPr/>
              <a:t>9</a:t>
            </a:fld>
            <a:endParaRPr lang="nl-NL" smtClean="0">
              <a:ea typeface="MS PGothic"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Image Placeholder 1"/>
          <p:cNvSpPr>
            <a:spLocks noGrp="1" noRot="1" noChangeAspect="1" noTextEdit="1"/>
          </p:cNvSpPr>
          <p:nvPr>
            <p:ph type="sldImg"/>
          </p:nvPr>
        </p:nvSpPr>
        <p:spPr>
          <a:ln/>
        </p:spPr>
      </p:sp>
      <p:sp>
        <p:nvSpPr>
          <p:cNvPr id="156675" name="Notes Placeholder 2"/>
          <p:cNvSpPr>
            <a:spLocks noGrp="1"/>
          </p:cNvSpPr>
          <p:nvPr>
            <p:ph type="body" idx="1"/>
          </p:nvPr>
        </p:nvSpPr>
        <p:spPr>
          <a:noFill/>
          <a:ln/>
        </p:spPr>
        <p:txBody>
          <a:bodyPr/>
          <a:lstStyle/>
          <a:p>
            <a:endParaRPr lang="nl-NL" smtClean="0">
              <a:latin typeface="Arial" charset="0"/>
            </a:endParaRPr>
          </a:p>
        </p:txBody>
      </p:sp>
      <p:sp>
        <p:nvSpPr>
          <p:cNvPr id="156676" name="Slide Number Placeholder 3"/>
          <p:cNvSpPr>
            <a:spLocks noGrp="1"/>
          </p:cNvSpPr>
          <p:nvPr>
            <p:ph type="sldNum" sz="quarter" idx="5"/>
          </p:nvPr>
        </p:nvSpPr>
        <p:spPr>
          <a:noFill/>
        </p:spPr>
        <p:txBody>
          <a:bodyPr/>
          <a:lstStyle/>
          <a:p>
            <a:fld id="{23CA82E6-586F-43A3-9C20-F5513DF6088E}" type="slidenum">
              <a:rPr lang="nl-NL" smtClean="0">
                <a:ea typeface="MS PGothic" pitchFamily="34" charset="-128"/>
              </a:rPr>
              <a:pPr/>
              <a:t>10</a:t>
            </a:fld>
            <a:endParaRPr lang="nl-NL" smtClean="0">
              <a:ea typeface="MS PGothic"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p:cNvSpPr>
            <a:spLocks noGrp="1" noRot="1" noChangeAspect="1" noTextEdit="1"/>
          </p:cNvSpPr>
          <p:nvPr>
            <p:ph type="sldImg"/>
          </p:nvPr>
        </p:nvSpPr>
        <p:spPr>
          <a:ln/>
        </p:spPr>
      </p:sp>
      <p:sp>
        <p:nvSpPr>
          <p:cNvPr id="157699" name="Notes Placeholder 2"/>
          <p:cNvSpPr>
            <a:spLocks noGrp="1"/>
          </p:cNvSpPr>
          <p:nvPr>
            <p:ph type="body" idx="1"/>
          </p:nvPr>
        </p:nvSpPr>
        <p:spPr>
          <a:noFill/>
          <a:ln/>
        </p:spPr>
        <p:txBody>
          <a:bodyPr/>
          <a:lstStyle/>
          <a:p>
            <a:r>
              <a:rPr lang="nl-NL" smtClean="0">
                <a:latin typeface="Arial" charset="0"/>
              </a:rPr>
              <a:t>Wereld alzheimer Rapport 2014</a:t>
            </a:r>
          </a:p>
        </p:txBody>
      </p:sp>
      <p:sp>
        <p:nvSpPr>
          <p:cNvPr id="157700" name="Slide Number Placeholder 3"/>
          <p:cNvSpPr>
            <a:spLocks noGrp="1"/>
          </p:cNvSpPr>
          <p:nvPr>
            <p:ph type="sldNum" sz="quarter" idx="5"/>
          </p:nvPr>
        </p:nvSpPr>
        <p:spPr>
          <a:noFill/>
        </p:spPr>
        <p:txBody>
          <a:bodyPr/>
          <a:lstStyle/>
          <a:p>
            <a:fld id="{9B3646DA-57E2-4A66-ACDF-C6CB55DBE80B}" type="slidenum">
              <a:rPr lang="nl-NL" smtClean="0">
                <a:ea typeface="MS PGothic" pitchFamily="34" charset="-128"/>
              </a:rPr>
              <a:pPr/>
              <a:t>11</a:t>
            </a:fld>
            <a:endParaRPr lang="nl-NL" smtClean="0">
              <a:ea typeface="MS PGothic"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9"/>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ea typeface="ＭＳ Ｐゴシック" pitchFamily="-111" charset="-128"/>
            </a:endParaRPr>
          </a:p>
        </p:txBody>
      </p:sp>
      <p:sp>
        <p:nvSpPr>
          <p:cNvPr id="5" name="Rectangle 10"/>
          <p:cNvSpPr/>
          <p:nvPr/>
        </p:nvSpPr>
        <p:spPr>
          <a:xfrm>
            <a:off x="-9525" y="6053138"/>
            <a:ext cx="2249488"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ea typeface="ＭＳ Ｐゴシック" pitchFamily="-111" charset="-128"/>
            </a:endParaRPr>
          </a:p>
        </p:txBody>
      </p:sp>
      <p:sp>
        <p:nvSpPr>
          <p:cNvPr id="6" name="Rectangle 11"/>
          <p:cNvSpPr/>
          <p:nvPr/>
        </p:nvSpPr>
        <p:spPr>
          <a:xfrm>
            <a:off x="2359025" y="6043613"/>
            <a:ext cx="678497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ea typeface="ＭＳ Ｐゴシック" pitchFamily="-111" charset="-128"/>
            </a:endParaRPr>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lang="nl-NL" smtClean="0"/>
              <a:t>Click to edit Master title style</a:t>
            </a:r>
            <a:endParaRPr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nl-NL" smtClean="0"/>
              <a:t>Click to edit Master subtitle style</a:t>
            </a:r>
            <a:endParaRPr lang="en-US"/>
          </a:p>
        </p:txBody>
      </p:sp>
      <p:sp>
        <p:nvSpPr>
          <p:cNvPr id="7" name="Date Placeholder 27"/>
          <p:cNvSpPr>
            <a:spLocks noGrp="1"/>
          </p:cNvSpPr>
          <p:nvPr>
            <p:ph type="dt" sz="half" idx="10"/>
          </p:nvPr>
        </p:nvSpPr>
        <p:spPr>
          <a:xfrm>
            <a:off x="76200" y="6069013"/>
            <a:ext cx="2057400" cy="685800"/>
          </a:xfrm>
        </p:spPr>
        <p:txBody>
          <a:bodyPr>
            <a:noAutofit/>
          </a:bodyPr>
          <a:lstStyle>
            <a:lvl1pPr algn="ctr">
              <a:defRPr sz="2000">
                <a:solidFill>
                  <a:srgbClr val="FFFFFF"/>
                </a:solidFill>
              </a:defRPr>
            </a:lvl1pPr>
          </a:lstStyle>
          <a:p>
            <a:pPr>
              <a:defRPr/>
            </a:pPr>
            <a:endParaRPr lang="nl-NL"/>
          </a:p>
        </p:txBody>
      </p:sp>
      <p:sp>
        <p:nvSpPr>
          <p:cNvPr id="10" name="Footer Placeholder 16"/>
          <p:cNvSpPr>
            <a:spLocks noGrp="1"/>
          </p:cNvSpPr>
          <p:nvPr>
            <p:ph type="ftr" sz="quarter" idx="11"/>
          </p:nvPr>
        </p:nvSpPr>
        <p:spPr>
          <a:xfrm>
            <a:off x="2085975" y="236538"/>
            <a:ext cx="5867400" cy="365125"/>
          </a:xfrm>
        </p:spPr>
        <p:txBody>
          <a:bodyPr/>
          <a:lstStyle>
            <a:lvl1pPr>
              <a:defRPr/>
            </a:lvl1pPr>
          </a:lstStyle>
          <a:p>
            <a:pPr>
              <a:defRPr/>
            </a:pPr>
            <a:endParaRPr lang="nl-NL"/>
          </a:p>
        </p:txBody>
      </p:sp>
      <p:sp>
        <p:nvSpPr>
          <p:cNvPr id="11"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pPr>
              <a:defRPr/>
            </a:pPr>
            <a:fld id="{0075C310-0A71-4DCA-9458-252F05127328}" type="slidenum">
              <a:rPr lang="nl-NL"/>
              <a:pPr>
                <a:defRPr/>
              </a:pPr>
              <a:t>‹nr.›</a:t>
            </a:fld>
            <a:endParaRPr 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nl-NL"/>
          </a:p>
        </p:txBody>
      </p:sp>
      <p:sp>
        <p:nvSpPr>
          <p:cNvPr id="5" name="Footer Placeholder 2"/>
          <p:cNvSpPr>
            <a:spLocks noGrp="1"/>
          </p:cNvSpPr>
          <p:nvPr>
            <p:ph type="ftr" sz="quarter" idx="11"/>
          </p:nvPr>
        </p:nvSpPr>
        <p:spPr/>
        <p:txBody>
          <a:bodyPr/>
          <a:lstStyle>
            <a:lvl1pPr>
              <a:defRPr/>
            </a:lvl1pPr>
          </a:lstStyle>
          <a:p>
            <a:pPr>
              <a:defRPr/>
            </a:pPr>
            <a:endParaRPr lang="nl-NL"/>
          </a:p>
        </p:txBody>
      </p:sp>
      <p:sp>
        <p:nvSpPr>
          <p:cNvPr id="6" name="Slide Number Placeholder 22"/>
          <p:cNvSpPr>
            <a:spLocks noGrp="1"/>
          </p:cNvSpPr>
          <p:nvPr>
            <p:ph type="sldNum" sz="quarter" idx="12"/>
          </p:nvPr>
        </p:nvSpPr>
        <p:spPr/>
        <p:txBody>
          <a:bodyPr/>
          <a:lstStyle>
            <a:lvl1pPr>
              <a:defRPr/>
            </a:lvl1pPr>
          </a:lstStyle>
          <a:p>
            <a:pPr>
              <a:defRPr/>
            </a:pPr>
            <a:fld id="{423592AA-3205-4CA2-A984-A101F01DE123}" type="slidenum">
              <a:rPr lang="nl-NL"/>
              <a:pPr>
                <a:defRPr/>
              </a:pPr>
              <a:t>‹nr.›</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9"/>
          <p:cNvSpPr/>
          <p:nvPr/>
        </p:nvSpPr>
        <p:spPr bwMode="white">
          <a:xfrm>
            <a:off x="6096000" y="0"/>
            <a:ext cx="320675"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ＭＳ Ｐゴシック" pitchFamily="-111" charset="-128"/>
            </a:endParaRPr>
          </a:p>
        </p:txBody>
      </p:sp>
      <p:sp>
        <p:nvSpPr>
          <p:cNvPr id="5" name="Rectangle 10"/>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ＭＳ Ｐゴシック" pitchFamily="-111" charset="-128"/>
            </a:endParaRPr>
          </a:p>
        </p:txBody>
      </p:sp>
      <p:sp>
        <p:nvSpPr>
          <p:cNvPr id="6" name="Rectangle 11"/>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ＭＳ Ｐゴシック" pitchFamily="-111" charset="-128"/>
            </a:endParaRPr>
          </a:p>
        </p:txBody>
      </p:sp>
      <p:sp>
        <p:nvSpPr>
          <p:cNvPr id="2" name="Vertical Title 1"/>
          <p:cNvSpPr>
            <a:spLocks noGrp="1"/>
          </p:cNvSpPr>
          <p:nvPr>
            <p:ph type="title" orient="vert"/>
          </p:nvPr>
        </p:nvSpPr>
        <p:spPr>
          <a:xfrm>
            <a:off x="6553200" y="609600"/>
            <a:ext cx="2057400" cy="5516563"/>
          </a:xfrm>
        </p:spPr>
        <p:txBody>
          <a:bodyPr vert="eaVert"/>
          <a:lstStyle/>
          <a:p>
            <a:r>
              <a:rPr lang="nl-NL" smtClean="0"/>
              <a:t>Click to edit Master title style</a:t>
            </a:r>
            <a:endParaRPr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
        <p:nvSpPr>
          <p:cNvPr id="7" name="Date Placeholder 3"/>
          <p:cNvSpPr>
            <a:spLocks noGrp="1"/>
          </p:cNvSpPr>
          <p:nvPr>
            <p:ph type="dt" sz="half" idx="10"/>
          </p:nvPr>
        </p:nvSpPr>
        <p:spPr>
          <a:xfrm>
            <a:off x="6553200" y="6248400"/>
            <a:ext cx="2209800" cy="365125"/>
          </a:xfrm>
        </p:spPr>
        <p:txBody>
          <a:bodyPr/>
          <a:lstStyle>
            <a:lvl1pPr>
              <a:defRPr/>
            </a:lvl1pPr>
          </a:lstStyle>
          <a:p>
            <a:pPr>
              <a:defRPr/>
            </a:pPr>
            <a:endParaRPr lang="nl-NL"/>
          </a:p>
        </p:txBody>
      </p:sp>
      <p:sp>
        <p:nvSpPr>
          <p:cNvPr id="8" name="Footer Placeholder 4"/>
          <p:cNvSpPr>
            <a:spLocks noGrp="1"/>
          </p:cNvSpPr>
          <p:nvPr>
            <p:ph type="ftr" sz="quarter" idx="11"/>
          </p:nvPr>
        </p:nvSpPr>
        <p:spPr>
          <a:xfrm>
            <a:off x="457200" y="6248400"/>
            <a:ext cx="5573713" cy="365125"/>
          </a:xfrm>
        </p:spPr>
        <p:txBody>
          <a:bodyPr/>
          <a:lstStyle>
            <a:lvl1pPr>
              <a:defRPr/>
            </a:lvl1pPr>
          </a:lstStyle>
          <a:p>
            <a:pPr>
              <a:defRPr/>
            </a:pPr>
            <a:endParaRPr lang="nl-NL"/>
          </a:p>
        </p:txBody>
      </p:sp>
      <p:sp>
        <p:nvSpPr>
          <p:cNvPr id="9" name="Slide Number Placeholder 5"/>
          <p:cNvSpPr>
            <a:spLocks noGrp="1"/>
          </p:cNvSpPr>
          <p:nvPr>
            <p:ph type="sldNum" sz="quarter" idx="12"/>
          </p:nvPr>
        </p:nvSpPr>
        <p:spPr>
          <a:xfrm rot="5400000">
            <a:off x="5989638" y="144462"/>
            <a:ext cx="533400" cy="244475"/>
          </a:xfrm>
        </p:spPr>
        <p:txBody>
          <a:bodyPr/>
          <a:lstStyle>
            <a:lvl1pPr>
              <a:defRPr/>
            </a:lvl1pPr>
          </a:lstStyle>
          <a:p>
            <a:pPr>
              <a:defRPr/>
            </a:pPr>
            <a:fld id="{419B7EF9-E92D-44A7-A9AA-D4BFF2E8E07F}" type="slidenum">
              <a:rPr lang="nl-NL"/>
              <a:pPr>
                <a:defRPr/>
              </a:pPr>
              <a:t>‹nr.›</a:t>
            </a:fld>
            <a:endParaRPr lang="nl-NL"/>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el en tabel">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p>
            <a:r>
              <a:rPr lang="nl-NL" smtClean="0"/>
              <a:t>Klik om de stijl te bewerken</a:t>
            </a:r>
            <a:endParaRPr lang="nl-NL"/>
          </a:p>
        </p:txBody>
      </p:sp>
      <p:sp>
        <p:nvSpPr>
          <p:cNvPr id="3" name="Tijdelijke aanduiding voor tabel 2"/>
          <p:cNvSpPr>
            <a:spLocks noGrp="1"/>
          </p:cNvSpPr>
          <p:nvPr>
            <p:ph type="tbl" idx="1"/>
          </p:nvPr>
        </p:nvSpPr>
        <p:spPr>
          <a:xfrm>
            <a:off x="457200" y="1600200"/>
            <a:ext cx="8229600" cy="4525963"/>
          </a:xfrm>
        </p:spPr>
        <p:txBody>
          <a:bodyPr/>
          <a:lstStyle/>
          <a:p>
            <a:pPr lvl="0"/>
            <a:endParaRPr lang="nl-NL" noProof="0"/>
          </a:p>
        </p:txBody>
      </p:sp>
      <p:sp>
        <p:nvSpPr>
          <p:cNvPr id="4" name="Date Placeholder 3"/>
          <p:cNvSpPr>
            <a:spLocks noGrp="1"/>
          </p:cNvSpPr>
          <p:nvPr>
            <p:ph type="dt" sz="half" idx="10"/>
          </p:nvPr>
        </p:nvSpPr>
        <p:spPr/>
        <p:txBody>
          <a:bodyPr/>
          <a:lstStyle>
            <a:lvl1pPr>
              <a:defRPr/>
            </a:lvl1pPr>
          </a:lstStyle>
          <a:p>
            <a:pPr>
              <a:defRPr/>
            </a:pPr>
            <a:fld id="{540D0F6B-2D9A-4A44-88DD-FA25D9341BBE}" type="datetimeFigureOut">
              <a:rPr lang="en-GB"/>
              <a:pPr>
                <a:defRPr/>
              </a:pPr>
              <a:t>21-04-16</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95ECD779-2D00-442A-844A-6865F04DF20A}" type="slidenum">
              <a:rPr lang="en-GB"/>
              <a:pPr>
                <a:defRPr/>
              </a:pPr>
              <a:t>‹nr.›</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lang="nl-NL" smtClean="0"/>
              <a:t>Click to edit Master title style</a:t>
            </a:r>
            <a:endParaRPr lang="en-US"/>
          </a:p>
        </p:txBody>
      </p:sp>
      <p:sp>
        <p:nvSpPr>
          <p:cNvPr id="8" name="Content Placeholder 7"/>
          <p:cNvSpPr>
            <a:spLocks noGrp="1"/>
          </p:cNvSpPr>
          <p:nvPr>
            <p:ph sz="quarter" idx="1"/>
          </p:nvPr>
        </p:nvSpPr>
        <p:spPr>
          <a:xfrm>
            <a:off x="612648" y="1600200"/>
            <a:ext cx="8153400" cy="4495800"/>
          </a:xfrm>
        </p:spPr>
        <p:txBody>
          <a:bodyPr/>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nl-NL"/>
          </a:p>
        </p:txBody>
      </p:sp>
      <p:sp>
        <p:nvSpPr>
          <p:cNvPr id="5" name="Footer Placeholder 2"/>
          <p:cNvSpPr>
            <a:spLocks noGrp="1"/>
          </p:cNvSpPr>
          <p:nvPr>
            <p:ph type="ftr" sz="quarter" idx="11"/>
          </p:nvPr>
        </p:nvSpPr>
        <p:spPr/>
        <p:txBody>
          <a:bodyPr/>
          <a:lstStyle>
            <a:lvl1pPr>
              <a:defRPr/>
            </a:lvl1pPr>
          </a:lstStyle>
          <a:p>
            <a:pPr>
              <a:defRPr/>
            </a:pPr>
            <a:endParaRPr lang="nl-NL"/>
          </a:p>
        </p:txBody>
      </p:sp>
      <p:sp>
        <p:nvSpPr>
          <p:cNvPr id="6" name="Slide Number Placeholder 22"/>
          <p:cNvSpPr>
            <a:spLocks noGrp="1"/>
          </p:cNvSpPr>
          <p:nvPr>
            <p:ph type="sldNum" sz="quarter" idx="12"/>
          </p:nvPr>
        </p:nvSpPr>
        <p:spPr/>
        <p:txBody>
          <a:bodyPr/>
          <a:lstStyle>
            <a:lvl1pPr>
              <a:defRPr/>
            </a:lvl1pPr>
          </a:lstStyle>
          <a:p>
            <a:pPr>
              <a:defRPr/>
            </a:pPr>
            <a:fld id="{39BEE5C3-2320-4F5C-8268-535FC528C87D}" type="slidenum">
              <a:rPr lang="nl-NL"/>
              <a:pPr>
                <a:defRPr/>
              </a:pPr>
              <a:t>‹nr.›</a:t>
            </a:fld>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9"/>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ea typeface="ＭＳ Ｐゴシック" pitchFamily="-111" charset="-128"/>
            </a:endParaRPr>
          </a:p>
        </p:txBody>
      </p:sp>
      <p:sp>
        <p:nvSpPr>
          <p:cNvPr id="5" name="Rectangle 10"/>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ea typeface="ＭＳ Ｐゴシック" pitchFamily="-111" charset="-128"/>
            </a:endParaRPr>
          </a:p>
        </p:txBody>
      </p:sp>
      <p:sp>
        <p:nvSpPr>
          <p:cNvPr id="6" name="Rectangle 11"/>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ea typeface="ＭＳ Ｐゴシック" pitchFamily="-111" charset="-128"/>
            </a:endParaRPr>
          </a:p>
        </p:txBody>
      </p:sp>
      <p:sp>
        <p:nvSpPr>
          <p:cNvPr id="3" name="Text Placeholder 2"/>
          <p:cNvSpPr>
            <a:spLocks noGrp="1"/>
          </p:cNvSpPr>
          <p:nvPr>
            <p:ph type="body" idx="1"/>
          </p:nvPr>
        </p:nvSpPr>
        <p:spPr>
          <a:xfrm>
            <a:off x="1371600" y="2743200"/>
            <a:ext cx="7123113"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nl-NL" smtClean="0"/>
              <a:t>Click to edit Master text styles</a:t>
            </a: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nl-NL" smtClean="0"/>
              <a:t>Click to edit Master title style</a:t>
            </a:r>
            <a:endParaRPr lang="en-US"/>
          </a:p>
        </p:txBody>
      </p:sp>
      <p:sp>
        <p:nvSpPr>
          <p:cNvPr id="7" name="Date Placeholder 11"/>
          <p:cNvSpPr>
            <a:spLocks noGrp="1"/>
          </p:cNvSpPr>
          <p:nvPr>
            <p:ph type="dt" sz="half" idx="10"/>
          </p:nvPr>
        </p:nvSpPr>
        <p:spPr/>
        <p:txBody>
          <a:bodyPr/>
          <a:lstStyle>
            <a:lvl1pPr>
              <a:defRPr/>
            </a:lvl1pPr>
          </a:lstStyle>
          <a:p>
            <a:pPr>
              <a:defRPr/>
            </a:pPr>
            <a:endParaRPr lang="nl-NL"/>
          </a:p>
        </p:txBody>
      </p:sp>
      <p:sp>
        <p:nvSpPr>
          <p:cNvPr id="8" name="Slide Number Placeholder 12"/>
          <p:cNvSpPr>
            <a:spLocks noGrp="1"/>
          </p:cNvSpPr>
          <p:nvPr>
            <p:ph type="sldNum" sz="quarter" idx="11"/>
          </p:nvPr>
        </p:nvSpPr>
        <p:spPr>
          <a:xfrm>
            <a:off x="0" y="1752600"/>
            <a:ext cx="1295400" cy="701675"/>
          </a:xfrm>
        </p:spPr>
        <p:txBody>
          <a:bodyPr>
            <a:noAutofit/>
          </a:bodyPr>
          <a:lstStyle>
            <a:lvl1pPr>
              <a:defRPr sz="2400"/>
            </a:lvl1pPr>
          </a:lstStyle>
          <a:p>
            <a:pPr>
              <a:defRPr/>
            </a:pPr>
            <a:fld id="{6A7EE400-CA1F-44F9-883C-C87253B5A9B7}" type="slidenum">
              <a:rPr lang="nl-NL"/>
              <a:pPr>
                <a:defRPr/>
              </a:pPr>
              <a:t>‹nr.›</a:t>
            </a:fld>
            <a:endParaRPr lang="nl-NL"/>
          </a:p>
        </p:txBody>
      </p:sp>
      <p:sp>
        <p:nvSpPr>
          <p:cNvPr id="9" name="Footer Placeholder 13"/>
          <p:cNvSpPr>
            <a:spLocks noGrp="1"/>
          </p:cNvSpPr>
          <p:nvPr>
            <p:ph type="ftr" sz="quarter" idx="12"/>
          </p:nvPr>
        </p:nvSpPr>
        <p:spPr/>
        <p:txBody>
          <a:bodyPr/>
          <a:lstStyle>
            <a:lvl1pPr>
              <a:defRPr/>
            </a:lvl1pPr>
          </a:lstStyle>
          <a:p>
            <a:pPr>
              <a:defRPr/>
            </a:pPr>
            <a:endParaRPr lang="nl-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Click to edit Master title style</a:t>
            </a:r>
            <a:endParaRPr lang="en-US"/>
          </a:p>
        </p:txBody>
      </p:sp>
      <p:sp>
        <p:nvSpPr>
          <p:cNvPr id="9" name="Content Placeholder 8"/>
          <p:cNvSpPr>
            <a:spLocks noGrp="1"/>
          </p:cNvSpPr>
          <p:nvPr>
            <p:ph sz="quarter" idx="1"/>
          </p:nvPr>
        </p:nvSpPr>
        <p:spPr>
          <a:xfrm>
            <a:off x="609600" y="1589567"/>
            <a:ext cx="3886200" cy="4572000"/>
          </a:xfrm>
        </p:spPr>
        <p:txBody>
          <a:bodyPr/>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
        <p:nvSpPr>
          <p:cNvPr id="11" name="Content Placeholder 10"/>
          <p:cNvSpPr>
            <a:spLocks noGrp="1"/>
          </p:cNvSpPr>
          <p:nvPr>
            <p:ph sz="quarter" idx="2"/>
          </p:nvPr>
        </p:nvSpPr>
        <p:spPr>
          <a:xfrm>
            <a:off x="4844901" y="1589567"/>
            <a:ext cx="3886200" cy="4572000"/>
          </a:xfrm>
        </p:spPr>
        <p:txBody>
          <a:bodyPr/>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endParaRPr lang="nl-NL"/>
          </a:p>
        </p:txBody>
      </p:sp>
      <p:sp>
        <p:nvSpPr>
          <p:cNvPr id="6" name="Footer Placeholder 2"/>
          <p:cNvSpPr>
            <a:spLocks noGrp="1"/>
          </p:cNvSpPr>
          <p:nvPr>
            <p:ph type="ftr" sz="quarter" idx="11"/>
          </p:nvPr>
        </p:nvSpPr>
        <p:spPr/>
        <p:txBody>
          <a:bodyPr/>
          <a:lstStyle>
            <a:lvl1pPr>
              <a:defRPr/>
            </a:lvl1pPr>
          </a:lstStyle>
          <a:p>
            <a:pPr>
              <a:defRPr/>
            </a:pPr>
            <a:endParaRPr lang="nl-NL"/>
          </a:p>
        </p:txBody>
      </p:sp>
      <p:sp>
        <p:nvSpPr>
          <p:cNvPr id="7" name="Slide Number Placeholder 22"/>
          <p:cNvSpPr>
            <a:spLocks noGrp="1"/>
          </p:cNvSpPr>
          <p:nvPr>
            <p:ph type="sldNum" sz="quarter" idx="12"/>
          </p:nvPr>
        </p:nvSpPr>
        <p:spPr/>
        <p:txBody>
          <a:bodyPr/>
          <a:lstStyle>
            <a:lvl1pPr>
              <a:defRPr/>
            </a:lvl1pPr>
          </a:lstStyle>
          <a:p>
            <a:pPr>
              <a:defRPr/>
            </a:pPr>
            <a:fld id="{296C715A-F502-42A8-8A7D-48942D6C2E9D}" type="slidenum">
              <a:rPr lang="nl-NL"/>
              <a:pPr>
                <a:defRPr/>
              </a:pPr>
              <a:t>‹nr.›</a:t>
            </a:fld>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lstStyle>
            <a:lvl1pPr>
              <a:defRPr/>
            </a:lvl1pPr>
          </a:lstStyle>
          <a:p>
            <a:r>
              <a:rPr lang="nl-NL" smtClean="0"/>
              <a:t>Click to edit Master title style</a:t>
            </a:r>
            <a:endParaRPr lang="en-US"/>
          </a:p>
        </p:txBody>
      </p:sp>
      <p:sp>
        <p:nvSpPr>
          <p:cNvPr id="11" name="Content Placeholder 10"/>
          <p:cNvSpPr>
            <a:spLocks noGrp="1"/>
          </p:cNvSpPr>
          <p:nvPr>
            <p:ph sz="quarter" idx="2"/>
          </p:nvPr>
        </p:nvSpPr>
        <p:spPr>
          <a:xfrm>
            <a:off x="609600" y="2438400"/>
            <a:ext cx="3886200" cy="3581400"/>
          </a:xfrm>
        </p:spPr>
        <p:txBody>
          <a:bodyPr/>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
        <p:nvSpPr>
          <p:cNvPr id="13" name="Content Placeholder 12"/>
          <p:cNvSpPr>
            <a:spLocks noGrp="1"/>
          </p:cNvSpPr>
          <p:nvPr>
            <p:ph sz="quarter" idx="4"/>
          </p:nvPr>
        </p:nvSpPr>
        <p:spPr>
          <a:xfrm>
            <a:off x="4800600" y="2438400"/>
            <a:ext cx="3886200" cy="3581400"/>
          </a:xfrm>
        </p:spPr>
        <p:txBody>
          <a:bodyPr/>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r>
              <a:rPr lang="nl-NL"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r>
              <a:rPr lang="nl-NL" smtClean="0"/>
              <a:t>Click to edit Master text styles</a:t>
            </a:r>
          </a:p>
        </p:txBody>
      </p:sp>
      <p:sp>
        <p:nvSpPr>
          <p:cNvPr id="7" name="Date Placeholder 13"/>
          <p:cNvSpPr>
            <a:spLocks noGrp="1"/>
          </p:cNvSpPr>
          <p:nvPr>
            <p:ph type="dt" sz="half" idx="10"/>
          </p:nvPr>
        </p:nvSpPr>
        <p:spPr/>
        <p:txBody>
          <a:bodyPr/>
          <a:lstStyle>
            <a:lvl1pPr>
              <a:defRPr/>
            </a:lvl1pPr>
          </a:lstStyle>
          <a:p>
            <a:pPr>
              <a:defRPr/>
            </a:pPr>
            <a:endParaRPr lang="nl-NL"/>
          </a:p>
        </p:txBody>
      </p:sp>
      <p:sp>
        <p:nvSpPr>
          <p:cNvPr id="8" name="Footer Placeholder 2"/>
          <p:cNvSpPr>
            <a:spLocks noGrp="1"/>
          </p:cNvSpPr>
          <p:nvPr>
            <p:ph type="ftr" sz="quarter" idx="11"/>
          </p:nvPr>
        </p:nvSpPr>
        <p:spPr/>
        <p:txBody>
          <a:bodyPr/>
          <a:lstStyle>
            <a:lvl1pPr>
              <a:defRPr/>
            </a:lvl1pPr>
          </a:lstStyle>
          <a:p>
            <a:pPr>
              <a:defRPr/>
            </a:pPr>
            <a:endParaRPr lang="nl-NL"/>
          </a:p>
        </p:txBody>
      </p:sp>
      <p:sp>
        <p:nvSpPr>
          <p:cNvPr id="9" name="Slide Number Placeholder 22"/>
          <p:cNvSpPr>
            <a:spLocks noGrp="1"/>
          </p:cNvSpPr>
          <p:nvPr>
            <p:ph type="sldNum" sz="quarter" idx="12"/>
          </p:nvPr>
        </p:nvSpPr>
        <p:spPr/>
        <p:txBody>
          <a:bodyPr/>
          <a:lstStyle>
            <a:lvl1pPr>
              <a:defRPr/>
            </a:lvl1pPr>
          </a:lstStyle>
          <a:p>
            <a:pPr>
              <a:defRPr/>
            </a:pPr>
            <a:fld id="{468F2726-000E-4B39-96E1-900BA5978DBC}" type="slidenum">
              <a:rPr lang="nl-NL"/>
              <a:pPr>
                <a:defRPr/>
              </a:pPr>
              <a:t>‹nr.›</a:t>
            </a:fld>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endParaRPr lang="nl-NL"/>
          </a:p>
        </p:txBody>
      </p:sp>
      <p:sp>
        <p:nvSpPr>
          <p:cNvPr id="4" name="Footer Placeholder 2"/>
          <p:cNvSpPr>
            <a:spLocks noGrp="1"/>
          </p:cNvSpPr>
          <p:nvPr>
            <p:ph type="ftr" sz="quarter" idx="11"/>
          </p:nvPr>
        </p:nvSpPr>
        <p:spPr/>
        <p:txBody>
          <a:bodyPr/>
          <a:lstStyle>
            <a:lvl1pPr>
              <a:defRPr/>
            </a:lvl1pPr>
          </a:lstStyle>
          <a:p>
            <a:pPr>
              <a:defRPr/>
            </a:pPr>
            <a:endParaRPr lang="nl-NL"/>
          </a:p>
        </p:txBody>
      </p:sp>
      <p:sp>
        <p:nvSpPr>
          <p:cNvPr id="5" name="Slide Number Placeholder 22"/>
          <p:cNvSpPr>
            <a:spLocks noGrp="1"/>
          </p:cNvSpPr>
          <p:nvPr>
            <p:ph type="sldNum" sz="quarter" idx="12"/>
          </p:nvPr>
        </p:nvSpPr>
        <p:spPr/>
        <p:txBody>
          <a:bodyPr/>
          <a:lstStyle>
            <a:lvl1pPr>
              <a:defRPr/>
            </a:lvl1pPr>
          </a:lstStyle>
          <a:p>
            <a:pPr>
              <a:defRPr/>
            </a:pPr>
            <a:fld id="{C2AFF319-EC40-4653-ABB9-3D36564D7E7B}" type="slidenum">
              <a:rPr lang="nl-NL"/>
              <a:pPr>
                <a:defRPr/>
              </a:pPr>
              <a:t>‹nr.›</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nl-NL"/>
          </a:p>
        </p:txBody>
      </p:sp>
      <p:sp>
        <p:nvSpPr>
          <p:cNvPr id="3" name="Footer Placeholder 2"/>
          <p:cNvSpPr>
            <a:spLocks noGrp="1"/>
          </p:cNvSpPr>
          <p:nvPr>
            <p:ph type="ftr" sz="quarter" idx="11"/>
          </p:nvPr>
        </p:nvSpPr>
        <p:spPr/>
        <p:txBody>
          <a:bodyPr/>
          <a:lstStyle>
            <a:lvl1pPr>
              <a:defRPr/>
            </a:lvl1pPr>
          </a:lstStyle>
          <a:p>
            <a:pPr>
              <a:defRPr/>
            </a:pPr>
            <a:endParaRPr lang="nl-NL"/>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pPr>
              <a:defRPr/>
            </a:pPr>
            <a:fld id="{3E50C301-C78F-4BB9-A2A4-6CFBE629B8B6}" type="slidenum">
              <a:rPr lang="nl-NL"/>
              <a:pPr>
                <a:defRPr/>
              </a:pPr>
              <a:t>‹nr.›</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lstStyle>
            <a:lvl1pPr algn="l">
              <a:buNone/>
              <a:defRPr sz="4400" b="0"/>
            </a:lvl1pPr>
          </a:lstStyle>
          <a:p>
            <a:r>
              <a:rPr lang="nl-NL" smtClean="0"/>
              <a:t>Click to edit Master title style</a:t>
            </a:r>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nl-NL"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endParaRPr lang="nl-NL"/>
          </a:p>
        </p:txBody>
      </p:sp>
      <p:sp>
        <p:nvSpPr>
          <p:cNvPr id="6" name="Footer Placeholder 2"/>
          <p:cNvSpPr>
            <a:spLocks noGrp="1"/>
          </p:cNvSpPr>
          <p:nvPr>
            <p:ph type="ftr" sz="quarter" idx="11"/>
          </p:nvPr>
        </p:nvSpPr>
        <p:spPr/>
        <p:txBody>
          <a:bodyPr/>
          <a:lstStyle>
            <a:lvl1pPr>
              <a:defRPr/>
            </a:lvl1pPr>
          </a:lstStyle>
          <a:p>
            <a:pPr>
              <a:defRPr/>
            </a:pPr>
            <a:endParaRPr lang="nl-NL"/>
          </a:p>
        </p:txBody>
      </p:sp>
      <p:sp>
        <p:nvSpPr>
          <p:cNvPr id="7" name="Slide Number Placeholder 22"/>
          <p:cNvSpPr>
            <a:spLocks noGrp="1"/>
          </p:cNvSpPr>
          <p:nvPr>
            <p:ph type="sldNum" sz="quarter" idx="12"/>
          </p:nvPr>
        </p:nvSpPr>
        <p:spPr/>
        <p:txBody>
          <a:bodyPr/>
          <a:lstStyle>
            <a:lvl1pPr>
              <a:defRPr/>
            </a:lvl1pPr>
          </a:lstStyle>
          <a:p>
            <a:pPr>
              <a:defRPr/>
            </a:pPr>
            <a:fld id="{E92C177A-8FDC-4AFC-AE5B-259DAE88338B}" type="slidenum">
              <a:rPr lang="nl-NL"/>
              <a:pPr>
                <a:defRPr/>
              </a:pPr>
              <a:t>‹nr.›</a:t>
            </a:fld>
            <a:endParaRPr lang="nl-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9"/>
          <p:cNvSpPr/>
          <p:nvPr/>
        </p:nvSpPr>
        <p:spPr bwMode="white">
          <a:xfrm>
            <a:off x="-9525" y="4572000"/>
            <a:ext cx="9144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ea typeface="ＭＳ Ｐゴシック" pitchFamily="-111" charset="-128"/>
            </a:endParaRPr>
          </a:p>
        </p:txBody>
      </p:sp>
      <p:sp>
        <p:nvSpPr>
          <p:cNvPr id="6" name="Rectangle 10"/>
          <p:cNvSpPr/>
          <p:nvPr/>
        </p:nvSpPr>
        <p:spPr>
          <a:xfrm>
            <a:off x="-9525" y="4664075"/>
            <a:ext cx="146367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ea typeface="ＭＳ Ｐゴシック" pitchFamily="-111" charset="-128"/>
            </a:endParaRPr>
          </a:p>
        </p:txBody>
      </p:sp>
      <p:sp>
        <p:nvSpPr>
          <p:cNvPr id="7" name="Rectangle 11"/>
          <p:cNvSpPr/>
          <p:nvPr/>
        </p:nvSpPr>
        <p:spPr>
          <a:xfrm>
            <a:off x="1544638" y="4654550"/>
            <a:ext cx="7599362"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ea typeface="ＭＳ Ｐゴシック" pitchFamily="-111" charset="-128"/>
            </a:endParaRPr>
          </a:p>
        </p:txBody>
      </p:sp>
      <p:sp>
        <p:nvSpPr>
          <p:cNvPr id="8" name="Rectangle 12"/>
          <p:cNvSpPr/>
          <p:nvPr/>
        </p:nvSpPr>
        <p:spPr bwMode="white">
          <a:xfrm>
            <a:off x="1447800" y="0"/>
            <a:ext cx="100013"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ea typeface="ＭＳ Ｐゴシック" pitchFamily="-111" charset="-128"/>
            </a:endParaRPr>
          </a:p>
        </p:txBody>
      </p:sp>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nl-NL" smtClean="0"/>
              <a:t>Click to edit Master text styles</a:t>
            </a:r>
          </a:p>
        </p:txBody>
      </p:sp>
      <p:sp>
        <p:nvSpPr>
          <p:cNvPr id="2" name="Title 1"/>
          <p:cNvSpPr>
            <a:spLocks noGrp="1"/>
          </p:cNvSpPr>
          <p:nvPr>
            <p:ph type="title"/>
          </p:nvPr>
        </p:nvSpPr>
        <p:spPr>
          <a:xfrm>
            <a:off x="1600200" y="4648200"/>
            <a:ext cx="7315200" cy="685800"/>
          </a:xfrm>
        </p:spPr>
        <p:txBody>
          <a:bodyPr/>
          <a:lstStyle>
            <a:lvl1pPr algn="l">
              <a:buNone/>
              <a:defRPr sz="2800" b="0">
                <a:solidFill>
                  <a:srgbClr val="FFFFFF"/>
                </a:solidFill>
              </a:defRPr>
            </a:lvl1pPr>
          </a:lstStyle>
          <a:p>
            <a:r>
              <a:rPr lang="nl-NL" smtClean="0"/>
              <a:t>Click to edit Master title style</a:t>
            </a:r>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normAutofit/>
          </a:bodyPr>
          <a:lstStyle>
            <a:lvl1pPr marL="0" indent="0">
              <a:buNone/>
              <a:defRPr sz="3200"/>
            </a:lvl1pPr>
          </a:lstStyle>
          <a:p>
            <a:pPr lvl="0"/>
            <a:r>
              <a:rPr lang="nl-NL" noProof="0" smtClean="0"/>
              <a:t>Click icon to add picture</a:t>
            </a:r>
            <a:endParaRPr lang="en-US" noProof="0" dirty="0"/>
          </a:p>
        </p:txBody>
      </p:sp>
      <p:sp>
        <p:nvSpPr>
          <p:cNvPr id="9" name="Date Placeholder 11"/>
          <p:cNvSpPr>
            <a:spLocks noGrp="1"/>
          </p:cNvSpPr>
          <p:nvPr>
            <p:ph type="dt" sz="half" idx="10"/>
          </p:nvPr>
        </p:nvSpPr>
        <p:spPr>
          <a:xfrm>
            <a:off x="6248400" y="6248400"/>
            <a:ext cx="2667000" cy="365125"/>
          </a:xfrm>
        </p:spPr>
        <p:txBody>
          <a:bodyPr/>
          <a:lstStyle>
            <a:lvl1pPr>
              <a:defRPr/>
            </a:lvl1pPr>
          </a:lstStyle>
          <a:p>
            <a:pPr>
              <a:defRPr/>
            </a:pPr>
            <a:endParaRPr lang="nl-NL"/>
          </a:p>
        </p:txBody>
      </p:sp>
      <p:sp>
        <p:nvSpPr>
          <p:cNvPr id="10" name="Slide Number Placeholder 12"/>
          <p:cNvSpPr>
            <a:spLocks noGrp="1"/>
          </p:cNvSpPr>
          <p:nvPr>
            <p:ph type="sldNum" sz="quarter" idx="11"/>
          </p:nvPr>
        </p:nvSpPr>
        <p:spPr>
          <a:xfrm>
            <a:off x="0" y="4667250"/>
            <a:ext cx="1447800" cy="663575"/>
          </a:xfrm>
        </p:spPr>
        <p:txBody>
          <a:bodyPr/>
          <a:lstStyle>
            <a:lvl1pPr>
              <a:defRPr sz="2800"/>
            </a:lvl1pPr>
          </a:lstStyle>
          <a:p>
            <a:pPr>
              <a:defRPr/>
            </a:pPr>
            <a:fld id="{56D51357-D4CA-4060-9746-70B957C7F42C}" type="slidenum">
              <a:rPr lang="nl-NL"/>
              <a:pPr>
                <a:defRPr/>
              </a:pPr>
              <a:t>‹nr.›</a:t>
            </a:fld>
            <a:endParaRPr lang="nl-NL"/>
          </a:p>
        </p:txBody>
      </p:sp>
      <p:sp>
        <p:nvSpPr>
          <p:cNvPr id="11" name="Footer Placeholder 13"/>
          <p:cNvSpPr>
            <a:spLocks noGrp="1"/>
          </p:cNvSpPr>
          <p:nvPr>
            <p:ph type="ftr" sz="quarter" idx="12"/>
          </p:nvPr>
        </p:nvSpPr>
        <p:spPr>
          <a:xfrm>
            <a:off x="1600200" y="6248400"/>
            <a:ext cx="4572000" cy="365125"/>
          </a:xfrm>
        </p:spPr>
        <p:txBody>
          <a:bodyPr/>
          <a:lstStyle>
            <a:lvl1pPr>
              <a:defRPr/>
            </a:lvl1pPr>
          </a:lstStyle>
          <a:p>
            <a:pPr>
              <a:defRPr/>
            </a:pPr>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Title Placeholder 21"/>
          <p:cNvSpPr>
            <a:spLocks noGrp="1"/>
          </p:cNvSpPr>
          <p:nvPr>
            <p:ph type="title"/>
          </p:nvPr>
        </p:nvSpPr>
        <p:spPr bwMode="auto">
          <a:xfrm>
            <a:off x="609600" y="228600"/>
            <a:ext cx="81534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nl-NL" smtClean="0"/>
              <a:t>Click to edit Master title style</a:t>
            </a:r>
            <a:endParaRPr lang="en-US" smtClean="0"/>
          </a:p>
        </p:txBody>
      </p:sp>
      <p:sp>
        <p:nvSpPr>
          <p:cNvPr id="5123" name="Text Placeholder 12"/>
          <p:cNvSpPr>
            <a:spLocks noGrp="1"/>
          </p:cNvSpPr>
          <p:nvPr>
            <p:ph type="body" idx="1"/>
          </p:nvPr>
        </p:nvSpPr>
        <p:spPr bwMode="auto">
          <a:xfrm>
            <a:off x="612775" y="1600200"/>
            <a:ext cx="8153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smtClean="0"/>
          </a:p>
        </p:txBody>
      </p:sp>
      <p:sp>
        <p:nvSpPr>
          <p:cNvPr id="14" name="Date Placeholder 13"/>
          <p:cNvSpPr>
            <a:spLocks noGrp="1"/>
          </p:cNvSpPr>
          <p:nvPr>
            <p:ph type="dt" sz="half" idx="2"/>
          </p:nvPr>
        </p:nvSpPr>
        <p:spPr>
          <a:xfrm>
            <a:off x="6096000" y="6248400"/>
            <a:ext cx="2667000" cy="365125"/>
          </a:xfrm>
          <a:prstGeom prst="rect">
            <a:avLst/>
          </a:prstGeom>
        </p:spPr>
        <p:txBody>
          <a:bodyPr vert="horz" wrap="square" lIns="91440" tIns="45720" rIns="91440" bIns="45720" numCol="1" anchor="ctr" anchorCtr="0" compatLnSpc="1">
            <a:prstTxWarp prst="textNoShape">
              <a:avLst/>
            </a:prstTxWarp>
          </a:bodyPr>
          <a:lstStyle>
            <a:lvl1pPr>
              <a:defRPr sz="1400">
                <a:solidFill>
                  <a:schemeClr val="tx2"/>
                </a:solidFill>
                <a:latin typeface="Arial" charset="0"/>
                <a:ea typeface="ＭＳ Ｐゴシック" pitchFamily="-111" charset="-128"/>
              </a:defRPr>
            </a:lvl1pPr>
          </a:lstStyle>
          <a:p>
            <a:pPr>
              <a:defRPr/>
            </a:pPr>
            <a:endParaRPr lang="nl-NL"/>
          </a:p>
        </p:txBody>
      </p:sp>
      <p:sp>
        <p:nvSpPr>
          <p:cNvPr id="3" name="Footer Placeholder 2"/>
          <p:cNvSpPr>
            <a:spLocks noGrp="1"/>
          </p:cNvSpPr>
          <p:nvPr>
            <p:ph type="ftr" sz="quarter" idx="3"/>
          </p:nvPr>
        </p:nvSpPr>
        <p:spPr>
          <a:xfrm>
            <a:off x="609600" y="6248400"/>
            <a:ext cx="5421313" cy="365125"/>
          </a:xfrm>
          <a:prstGeom prst="rect">
            <a:avLst/>
          </a:prstGeom>
        </p:spPr>
        <p:txBody>
          <a:bodyPr vert="horz" wrap="square" lIns="91440" tIns="45720" rIns="91440" bIns="45720" numCol="1" anchor="ctr" anchorCtr="0" compatLnSpc="1">
            <a:prstTxWarp prst="textNoShape">
              <a:avLst/>
            </a:prstTxWarp>
          </a:bodyPr>
          <a:lstStyle>
            <a:lvl1pPr algn="r">
              <a:defRPr sz="1400">
                <a:solidFill>
                  <a:schemeClr val="tx2"/>
                </a:solidFill>
                <a:latin typeface="Arial" charset="0"/>
                <a:ea typeface="ＭＳ Ｐゴシック" pitchFamily="-111" charset="-128"/>
              </a:defRPr>
            </a:lvl1pPr>
          </a:lstStyle>
          <a:p>
            <a:pPr>
              <a:defRPr/>
            </a:pPr>
            <a:endParaRPr lang="nl-NL"/>
          </a:p>
        </p:txBody>
      </p:sp>
      <p:sp>
        <p:nvSpPr>
          <p:cNvPr id="7" name="Rectangle 6"/>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ea typeface="ＭＳ Ｐゴシック" pitchFamily="-111" charset="-128"/>
            </a:endParaRPr>
          </a:p>
        </p:txBody>
      </p:sp>
      <p:sp>
        <p:nvSpPr>
          <p:cNvPr id="8" name="Rectangle 7"/>
          <p:cNvSpPr/>
          <p:nvPr/>
        </p:nvSpPr>
        <p:spPr>
          <a:xfrm>
            <a:off x="0" y="1279525"/>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ea typeface="ＭＳ Ｐゴシック" pitchFamily="-111" charset="-128"/>
            </a:endParaRPr>
          </a:p>
        </p:txBody>
      </p:sp>
      <p:sp>
        <p:nvSpPr>
          <p:cNvPr id="9" name="Rectangle 8"/>
          <p:cNvSpPr/>
          <p:nvPr/>
        </p:nvSpPr>
        <p:spPr>
          <a:xfrm>
            <a:off x="590550" y="1279525"/>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ea typeface="ＭＳ Ｐゴシック" pitchFamily="-111" charset="-128"/>
            </a:endParaRPr>
          </a:p>
        </p:txBody>
      </p:sp>
      <p:sp>
        <p:nvSpPr>
          <p:cNvPr id="23" name="Slide Number Placeholder 22"/>
          <p:cNvSpPr>
            <a:spLocks noGrp="1"/>
          </p:cNvSpPr>
          <p:nvPr>
            <p:ph type="sldNum" sz="quarter" idx="4"/>
          </p:nvPr>
        </p:nvSpPr>
        <p:spPr>
          <a:xfrm>
            <a:off x="0" y="1271588"/>
            <a:ext cx="533400" cy="244475"/>
          </a:xfrm>
          <a:prstGeom prst="rect">
            <a:avLst/>
          </a:prstGeom>
        </p:spPr>
        <p:txBody>
          <a:bodyPr vert="horz" wrap="square" lIns="91440" tIns="45720" rIns="91440" bIns="45720" numCol="1" anchor="ctr" anchorCtr="0" compatLnSpc="1">
            <a:prstTxWarp prst="textNoShape">
              <a:avLst/>
            </a:prstTxWarp>
            <a:normAutofit/>
          </a:bodyPr>
          <a:lstStyle>
            <a:lvl1pPr algn="ctr">
              <a:defRPr sz="1400" b="1">
                <a:solidFill>
                  <a:srgbClr val="FFFFFF"/>
                </a:solidFill>
                <a:latin typeface="Arial" charset="0"/>
                <a:ea typeface="ＭＳ Ｐゴシック" pitchFamily="-111" charset="-128"/>
              </a:defRPr>
            </a:lvl1pPr>
          </a:lstStyle>
          <a:p>
            <a:pPr>
              <a:defRPr/>
            </a:pPr>
            <a:fld id="{4714225C-ECBF-45CD-A971-EF8BD15ECFB1}" type="slidenum">
              <a:rPr lang="nl-NL"/>
              <a:pPr>
                <a:defRPr/>
              </a:pPr>
              <a:t>‹nr.›</a:t>
            </a:fld>
            <a:endParaRPr lang="nl-NL"/>
          </a:p>
        </p:txBody>
      </p:sp>
    </p:spTree>
  </p:cSld>
  <p:clrMap bg1="lt1" tx1="dk1" bg2="lt2" tx2="dk2" accent1="accent1" accent2="accent2" accent3="accent3" accent4="accent4" accent5="accent5" accent6="accent6" hlink="hlink" folHlink="folHlink"/>
  <p:sldLayoutIdLst>
    <p:sldLayoutId id="2147484303" r:id="rId1"/>
    <p:sldLayoutId id="2147484296" r:id="rId2"/>
    <p:sldLayoutId id="2147484304" r:id="rId3"/>
    <p:sldLayoutId id="2147484297" r:id="rId4"/>
    <p:sldLayoutId id="2147484298" r:id="rId5"/>
    <p:sldLayoutId id="2147484299" r:id="rId6"/>
    <p:sldLayoutId id="2147484305" r:id="rId7"/>
    <p:sldLayoutId id="2147484300" r:id="rId8"/>
    <p:sldLayoutId id="2147484306" r:id="rId9"/>
    <p:sldLayoutId id="2147484301" r:id="rId10"/>
    <p:sldLayoutId id="2147484307" r:id="rId11"/>
    <p:sldLayoutId id="2147484308" r:id="rId12"/>
  </p:sldLayoutIdLst>
  <p:txStyles>
    <p:titleStyle>
      <a:lvl1pPr algn="l" rtl="0" eaLnBrk="0" fontAlgn="base" hangingPunct="0">
        <a:spcBef>
          <a:spcPct val="0"/>
        </a:spcBef>
        <a:spcAft>
          <a:spcPct val="0"/>
        </a:spcAft>
        <a:defRPr sz="4400" kern="1200">
          <a:solidFill>
            <a:schemeClr val="tx2"/>
          </a:solidFill>
          <a:latin typeface="+mj-lt"/>
          <a:ea typeface="MS PGothic" pitchFamily="34" charset="-128"/>
          <a:cs typeface="ＭＳ Ｐゴシック" pitchFamily="-111" charset="-128"/>
        </a:defRPr>
      </a:lvl1pPr>
      <a:lvl2pPr algn="l" rtl="0" eaLnBrk="0" fontAlgn="base" hangingPunct="0">
        <a:spcBef>
          <a:spcPct val="0"/>
        </a:spcBef>
        <a:spcAft>
          <a:spcPct val="0"/>
        </a:spcAft>
        <a:defRPr sz="4400">
          <a:solidFill>
            <a:schemeClr val="tx2"/>
          </a:solidFill>
          <a:latin typeface="Tw Cen MT" pitchFamily="-111" charset="-18"/>
          <a:ea typeface="MS PGothic" pitchFamily="34" charset="-128"/>
          <a:cs typeface="ＭＳ Ｐゴシック" pitchFamily="-111" charset="-128"/>
        </a:defRPr>
      </a:lvl2pPr>
      <a:lvl3pPr algn="l" rtl="0" eaLnBrk="0" fontAlgn="base" hangingPunct="0">
        <a:spcBef>
          <a:spcPct val="0"/>
        </a:spcBef>
        <a:spcAft>
          <a:spcPct val="0"/>
        </a:spcAft>
        <a:defRPr sz="4400">
          <a:solidFill>
            <a:schemeClr val="tx2"/>
          </a:solidFill>
          <a:latin typeface="Tw Cen MT" pitchFamily="-111" charset="-18"/>
          <a:ea typeface="MS PGothic" pitchFamily="34" charset="-128"/>
          <a:cs typeface="ＭＳ Ｐゴシック" pitchFamily="-111" charset="-128"/>
        </a:defRPr>
      </a:lvl3pPr>
      <a:lvl4pPr algn="l" rtl="0" eaLnBrk="0" fontAlgn="base" hangingPunct="0">
        <a:spcBef>
          <a:spcPct val="0"/>
        </a:spcBef>
        <a:spcAft>
          <a:spcPct val="0"/>
        </a:spcAft>
        <a:defRPr sz="4400">
          <a:solidFill>
            <a:schemeClr val="tx2"/>
          </a:solidFill>
          <a:latin typeface="Tw Cen MT" pitchFamily="-111" charset="-18"/>
          <a:ea typeface="MS PGothic" pitchFamily="34" charset="-128"/>
          <a:cs typeface="ＭＳ Ｐゴシック" pitchFamily="-111" charset="-128"/>
        </a:defRPr>
      </a:lvl4pPr>
      <a:lvl5pPr algn="l" rtl="0" eaLnBrk="0" fontAlgn="base" hangingPunct="0">
        <a:spcBef>
          <a:spcPct val="0"/>
        </a:spcBef>
        <a:spcAft>
          <a:spcPct val="0"/>
        </a:spcAft>
        <a:defRPr sz="4400">
          <a:solidFill>
            <a:schemeClr val="tx2"/>
          </a:solidFill>
          <a:latin typeface="Tw Cen MT" pitchFamily="-111" charset="-18"/>
          <a:ea typeface="MS PGothic" pitchFamily="34" charset="-128"/>
          <a:cs typeface="ＭＳ Ｐゴシック" pitchFamily="-111" charset="-128"/>
        </a:defRPr>
      </a:lvl5pPr>
      <a:lvl6pPr marL="457200" algn="l" rtl="0" fontAlgn="base">
        <a:spcBef>
          <a:spcPct val="0"/>
        </a:spcBef>
        <a:spcAft>
          <a:spcPct val="0"/>
        </a:spcAft>
        <a:defRPr sz="4400">
          <a:solidFill>
            <a:schemeClr val="tx2"/>
          </a:solidFill>
          <a:latin typeface="Tw Cen MT" pitchFamily="-111" charset="-18"/>
          <a:ea typeface="ＭＳ Ｐゴシック" pitchFamily="-111" charset="-128"/>
          <a:cs typeface="ＭＳ Ｐゴシック" pitchFamily="-111" charset="-128"/>
        </a:defRPr>
      </a:lvl6pPr>
      <a:lvl7pPr marL="914400" algn="l" rtl="0" fontAlgn="base">
        <a:spcBef>
          <a:spcPct val="0"/>
        </a:spcBef>
        <a:spcAft>
          <a:spcPct val="0"/>
        </a:spcAft>
        <a:defRPr sz="4400">
          <a:solidFill>
            <a:schemeClr val="tx2"/>
          </a:solidFill>
          <a:latin typeface="Tw Cen MT" pitchFamily="-111" charset="-18"/>
          <a:ea typeface="ＭＳ Ｐゴシック" pitchFamily="-111" charset="-128"/>
          <a:cs typeface="ＭＳ Ｐゴシック" pitchFamily="-111" charset="-128"/>
        </a:defRPr>
      </a:lvl7pPr>
      <a:lvl8pPr marL="1371600" algn="l" rtl="0" fontAlgn="base">
        <a:spcBef>
          <a:spcPct val="0"/>
        </a:spcBef>
        <a:spcAft>
          <a:spcPct val="0"/>
        </a:spcAft>
        <a:defRPr sz="4400">
          <a:solidFill>
            <a:schemeClr val="tx2"/>
          </a:solidFill>
          <a:latin typeface="Tw Cen MT" pitchFamily="-111" charset="-18"/>
          <a:ea typeface="ＭＳ Ｐゴシック" pitchFamily="-111" charset="-128"/>
          <a:cs typeface="ＭＳ Ｐゴシック" pitchFamily="-111" charset="-128"/>
        </a:defRPr>
      </a:lvl8pPr>
      <a:lvl9pPr marL="1828800" algn="l" rtl="0" fontAlgn="base">
        <a:spcBef>
          <a:spcPct val="0"/>
        </a:spcBef>
        <a:spcAft>
          <a:spcPct val="0"/>
        </a:spcAft>
        <a:defRPr sz="4400">
          <a:solidFill>
            <a:schemeClr val="tx2"/>
          </a:solidFill>
          <a:latin typeface="Tw Cen MT" pitchFamily="-111" charset="-18"/>
          <a:ea typeface="ＭＳ Ｐゴシック" pitchFamily="-111" charset="-128"/>
          <a:cs typeface="ＭＳ Ｐゴシック" pitchFamily="-111" charset="-128"/>
        </a:defRPr>
      </a:lvl9pPr>
    </p:titleStyle>
    <p:bodyStyle>
      <a:lvl1pPr marL="319088" indent="-319088" algn="l" rtl="0" eaLnBrk="0" fontAlgn="base" hangingPunct="0">
        <a:spcBef>
          <a:spcPts val="700"/>
        </a:spcBef>
        <a:spcAft>
          <a:spcPct val="0"/>
        </a:spcAft>
        <a:buClr>
          <a:schemeClr val="accent2"/>
        </a:buClr>
        <a:buSzPct val="60000"/>
        <a:buFont typeface="Wingdings" pitchFamily="2" charset="2"/>
        <a:buChar char=""/>
        <a:defRPr sz="2900" kern="1200">
          <a:solidFill>
            <a:schemeClr val="tx1"/>
          </a:solidFill>
          <a:latin typeface="+mn-lt"/>
          <a:ea typeface="MS PGothic" pitchFamily="34" charset="-128"/>
          <a:cs typeface="ＭＳ Ｐゴシック" pitchFamily="-111" charset="-128"/>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sz="2600" kern="1200">
          <a:solidFill>
            <a:schemeClr val="tx1"/>
          </a:solidFill>
          <a:latin typeface="+mn-lt"/>
          <a:ea typeface="MS PGothic" pitchFamily="34" charset="-128"/>
          <a:cs typeface="+mn-cs"/>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sz="2300" kern="1200">
          <a:solidFill>
            <a:schemeClr val="tx1"/>
          </a:solidFill>
          <a:latin typeface="+mn-lt"/>
          <a:ea typeface="MS PGothic" pitchFamily="34" charset="-128"/>
          <a:cs typeface="+mn-cs"/>
        </a:defRPr>
      </a:lvl3pPr>
      <a:lvl4pPr marL="1371600" indent="-228600" algn="l" rtl="0" eaLnBrk="0" fontAlgn="base" hangingPunct="0">
        <a:spcBef>
          <a:spcPts val="400"/>
        </a:spcBef>
        <a:spcAft>
          <a:spcPct val="0"/>
        </a:spcAft>
        <a:buClr>
          <a:srgbClr val="FFBA00"/>
        </a:buClr>
        <a:buSzPct val="75000"/>
        <a:buFont typeface="Wingdings" pitchFamily="2" charset="2"/>
        <a:buChar char=""/>
        <a:defRPr sz="2000" kern="1200">
          <a:solidFill>
            <a:schemeClr val="tx1"/>
          </a:solidFill>
          <a:latin typeface="+mn-lt"/>
          <a:ea typeface="MS PGothic" pitchFamily="34" charset="-128"/>
          <a:cs typeface="+mn-cs"/>
        </a:defRPr>
      </a:lvl4pPr>
      <a:lvl5pPr marL="1828800" indent="-228600" algn="l" rtl="0" eaLnBrk="0" fontAlgn="base" hangingPunct="0">
        <a:spcBef>
          <a:spcPts val="400"/>
        </a:spcBef>
        <a:spcAft>
          <a:spcPct val="0"/>
        </a:spcAft>
        <a:buClr>
          <a:srgbClr val="99CC00"/>
        </a:buClr>
        <a:buSzPct val="65000"/>
        <a:buFont typeface="Wingdings" pitchFamily="2" charset="2"/>
        <a:buChar char=""/>
        <a:defRPr sz="2000" kern="1200">
          <a:solidFill>
            <a:schemeClr val="tx1"/>
          </a:solidFill>
          <a:latin typeface="+mn-lt"/>
          <a:ea typeface="MS PGothic" pitchFamily="34" charset="-128"/>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 Id="rId3" Type="http://schemas.openxmlformats.org/officeDocument/2006/relationships/image" Target="../media/image6.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hyperlink" Target="http://dx.doi.org/10.1136/bmj.g1151"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20.xml"/><Relationship Id="rId4" Type="http://schemas.openxmlformats.org/officeDocument/2006/relationships/oleObject" Target="../embeddings/Microsoft_Word_97_-_2004-document1.doc"/><Relationship Id="rId5" Type="http://schemas.openxmlformats.org/officeDocument/2006/relationships/image" Target="../media/image9.wmf"/><Relationship Id="rId1" Type="http://schemas.openxmlformats.org/officeDocument/2006/relationships/vmlDrawing" Target="../drawings/vmlDrawing1.vml"/><Relationship Id="rId2"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cbo.nl/" TargetMode="Externa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29.xml"/><Relationship Id="rId4" Type="http://schemas.openxmlformats.org/officeDocument/2006/relationships/oleObject" Target="../embeddings/Microsoft_Word_97_-_2004-document2.doc"/><Relationship Id="rId5" Type="http://schemas.openxmlformats.org/officeDocument/2006/relationships/image" Target="../media/image10.wmf"/><Relationship Id="rId1" Type="http://schemas.openxmlformats.org/officeDocument/2006/relationships/vmlDrawing" Target="../drawings/vmlDrawing2.vml"/><Relationship Id="rId2"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oleObject" Target="../embeddings/Microsoft_Excel_97_-_2004-blad3.xls"/><Relationship Id="rId4" Type="http://schemas.openxmlformats.org/officeDocument/2006/relationships/image" Target="../media/image11.emf"/><Relationship Id="rId1" Type="http://schemas.openxmlformats.org/officeDocument/2006/relationships/vmlDrawing" Target="../drawings/vmlDrawing3.vml"/><Relationship Id="rId2"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59.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png"/><Relationship Id="rId5" Type="http://schemas.openxmlformats.org/officeDocument/2006/relationships/image" Target="../media/image14.jpeg"/><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image" Target="../media/image19.png"/><Relationship Id="rId1" Type="http://schemas.openxmlformats.org/officeDocument/2006/relationships/slideLayout" Target="../slideLayouts/slideLayout7.xml"/><Relationship Id="rId2" Type="http://schemas.openxmlformats.org/officeDocument/2006/relationships/image" Target="../media/image16.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68.xml.rels><?xml version="1.0" encoding="UTF-8" standalone="yes"?>
<Relationships xmlns="http://schemas.openxmlformats.org/package/2006/relationships"><Relationship Id="rId3" Type="http://schemas.openxmlformats.org/officeDocument/2006/relationships/hyperlink" Target="http://www.rokeninfo.nl/" TargetMode="External"/><Relationship Id="rId4" Type="http://schemas.openxmlformats.org/officeDocument/2006/relationships/hyperlink" Target="http://www.trimbos.nl/" TargetMode="External"/><Relationship Id="rId5" Type="http://schemas.openxmlformats.org/officeDocument/2006/relationships/hyperlink" Target="http://www.partnershipstopmetroken.nl/" TargetMode="External"/><Relationship Id="rId6" Type="http://schemas.openxmlformats.org/officeDocument/2006/relationships/hyperlink" Target="http://www.kwaliteitsregisterstopmetroken.nl/" TargetMode="External"/><Relationship Id="rId7" Type="http://schemas.openxmlformats.org/officeDocument/2006/relationships/hyperlink" Target="http://www.zitdaterechtin.nl/" TargetMode="External"/><Relationship Id="rId8" Type="http://schemas.openxmlformats.org/officeDocument/2006/relationships/hyperlink" Target="http://www.nederlandstopt.nu/" TargetMode="External"/><Relationship Id="rId9" Type="http://schemas.openxmlformats.org/officeDocument/2006/relationships/hyperlink" Target="http://www.kwf.nl/stoppen" TargetMode="External"/><Relationship Id="rId1" Type="http://schemas.openxmlformats.org/officeDocument/2006/relationships/slideLayout" Target="../slideLayouts/slideLayout2.xml"/><Relationship Id="rId2" Type="http://schemas.openxmlformats.org/officeDocument/2006/relationships/hyperlink" Target="http://www.jellinek.nl/"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4101" name="Rectangle 2"/>
          <p:cNvSpPr>
            <a:spLocks noChangeArrowheads="1"/>
          </p:cNvSpPr>
          <p:nvPr/>
        </p:nvSpPr>
        <p:spPr bwMode="auto">
          <a:xfrm>
            <a:off x="1" y="-1"/>
            <a:ext cx="9216984" cy="6742114"/>
          </a:xfrm>
          <a:prstGeom prst="rect">
            <a:avLst/>
          </a:prstGeom>
          <a:solidFill>
            <a:schemeClr val="tx1"/>
          </a:solidFill>
          <a:ln w="9525">
            <a:solidFill>
              <a:srgbClr val="333399"/>
            </a:solidFill>
            <a:miter lim="800000"/>
            <a:headEnd/>
            <a:tailEnd/>
          </a:ln>
        </p:spPr>
        <p:txBody>
          <a:bodyPr wrap="none" anchor="ctr"/>
          <a:lstStyle>
            <a:lvl1pPr eaLnBrk="0" hangingPunct="0">
              <a:spcBef>
                <a:spcPct val="20000"/>
              </a:spcBef>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spcBef>
                <a:spcPct val="20000"/>
              </a:spcBef>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lgn="ctr" eaLnBrk="1" hangingPunct="1">
              <a:spcBef>
                <a:spcPct val="0"/>
              </a:spcBef>
              <a:buClrTx/>
              <a:buSzTx/>
              <a:buFontTx/>
              <a:buNone/>
            </a:pPr>
            <a:endParaRPr lang="nl-NL" altLang="nl-NL" sz="1800" b="1"/>
          </a:p>
        </p:txBody>
      </p:sp>
      <p:sp>
        <p:nvSpPr>
          <p:cNvPr id="3" name="Text Box 10"/>
          <p:cNvSpPr txBox="1">
            <a:spLocks noChangeArrowheads="1"/>
          </p:cNvSpPr>
          <p:nvPr/>
        </p:nvSpPr>
        <p:spPr bwMode="auto">
          <a:xfrm>
            <a:off x="1835696" y="260648"/>
            <a:ext cx="6278256" cy="769441"/>
          </a:xfrm>
          <a:prstGeom prst="rect">
            <a:avLst/>
          </a:prstGeom>
          <a:noFill/>
          <a:ln w="9525">
            <a:noFill/>
            <a:miter lim="800000"/>
            <a:headEnd/>
            <a:tailEnd/>
          </a:ln>
        </p:spPr>
        <p:txBody>
          <a:bodyPr wrap="none">
            <a:spAutoFit/>
          </a:bodyPr>
          <a:lstStyle/>
          <a:p>
            <a:pPr>
              <a:defRPr/>
            </a:pPr>
            <a:r>
              <a:rPr lang="nl-NL" sz="4400" b="1" dirty="0" smtClean="0">
                <a:solidFill>
                  <a:srgbClr val="FFFF00"/>
                </a:solidFill>
                <a:effectLst>
                  <a:outerShdw blurRad="38100" dist="38100" dir="2700000" algn="tl">
                    <a:srgbClr val="000000"/>
                  </a:outerShdw>
                </a:effectLst>
                <a:latin typeface="Arial" panose="020B0604020202020204" pitchFamily="34" charset="0"/>
                <a:ea typeface="+mj-ea"/>
                <a:cs typeface="+mj-cs"/>
              </a:rPr>
              <a:t>“Waar rook is, is vuur”</a:t>
            </a:r>
            <a:endParaRPr lang="nl-NL" sz="4400" b="1" dirty="0">
              <a:solidFill>
                <a:srgbClr val="FFFF00"/>
              </a:solidFill>
              <a:effectLst>
                <a:outerShdw blurRad="38100" dist="38100" dir="2700000" algn="tl">
                  <a:srgbClr val="000000"/>
                </a:outerShdw>
              </a:effectLst>
              <a:latin typeface="Arial" panose="020B0604020202020204" pitchFamily="34" charset="0"/>
              <a:ea typeface="+mj-ea"/>
              <a:cs typeface="+mj-cs"/>
            </a:endParaRPr>
          </a:p>
        </p:txBody>
      </p:sp>
      <p:pic>
        <p:nvPicPr>
          <p:cNvPr id="4103" name="Tijdelijke aanduiding voor inhoud 14" descr="asbak.jpg"/>
          <p:cNvPicPr>
            <a:picLocks noGrp="1" noChangeAspect="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1" y="2235598"/>
            <a:ext cx="9216985" cy="4649786"/>
          </a:xfrm>
        </p:spPr>
      </p:pic>
      <p:sp>
        <p:nvSpPr>
          <p:cNvPr id="4104" name="Text Box 7"/>
          <p:cNvSpPr txBox="1">
            <a:spLocks noChangeArrowheads="1"/>
          </p:cNvSpPr>
          <p:nvPr/>
        </p:nvSpPr>
        <p:spPr bwMode="auto">
          <a:xfrm>
            <a:off x="179388" y="1090613"/>
            <a:ext cx="3455987"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spcBef>
                <a:spcPct val="20000"/>
              </a:spcBef>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lgn="ctr">
              <a:spcBef>
                <a:spcPct val="50000"/>
              </a:spcBef>
              <a:buClrTx/>
              <a:buSzTx/>
              <a:buFontTx/>
              <a:buNone/>
            </a:pPr>
            <a:endParaRPr lang="nl-NL" altLang="nl-NL" sz="1200" b="1" i="1">
              <a:solidFill>
                <a:srgbClr val="CCECFF"/>
              </a:solidFill>
              <a:latin typeface="Arial" charset="0"/>
            </a:endParaRPr>
          </a:p>
          <a:p>
            <a:pPr algn="ctr">
              <a:spcBef>
                <a:spcPct val="50000"/>
              </a:spcBef>
              <a:buClrTx/>
              <a:buSzTx/>
              <a:buFontTx/>
              <a:buNone/>
            </a:pPr>
            <a:endParaRPr lang="nl-NL" altLang="nl-NL" sz="2000" b="1" i="1">
              <a:solidFill>
                <a:schemeClr val="bg1"/>
              </a:solidFill>
              <a:latin typeface="Arial" charset="0"/>
            </a:endParaRPr>
          </a:p>
        </p:txBody>
      </p:sp>
      <p:sp>
        <p:nvSpPr>
          <p:cNvPr id="4105" name="AutoShape 6"/>
          <p:cNvSpPr>
            <a:spLocks noChangeArrowheads="1"/>
          </p:cNvSpPr>
          <p:nvPr/>
        </p:nvSpPr>
        <p:spPr bwMode="auto">
          <a:xfrm>
            <a:off x="5935663" y="4129088"/>
            <a:ext cx="3173412" cy="2613025"/>
          </a:xfrm>
          <a:prstGeom prst="cloudCallout">
            <a:avLst>
              <a:gd name="adj1" fmla="val -78000"/>
              <a:gd name="adj2" fmla="val -28417"/>
            </a:avLst>
          </a:prstGeom>
          <a:solidFill>
            <a:srgbClr val="99CCFF"/>
          </a:solidFill>
          <a:ln>
            <a:noFill/>
          </a:ln>
          <a:extLst>
            <a:ext uri="{91240B29-F687-4f45-9708-019B960494DF}">
              <a14:hiddenLine xmlns:a14="http://schemas.microsoft.com/office/drawing/2010/main" w="12700">
                <a:solidFill>
                  <a:srgbClr val="000000"/>
                </a:solidFill>
                <a:round/>
                <a:headEnd type="none" w="sm" len="sm"/>
                <a:tailEnd type="none" w="sm" len="sm"/>
              </a14:hiddenLine>
            </a:ext>
          </a:extLst>
        </p:spPr>
        <p:txBody>
          <a:bodyPr wrap="none" anchor="ctr"/>
          <a:lstStyle>
            <a:lvl1pPr eaLnBrk="0" hangingPunct="0">
              <a:spcBef>
                <a:spcPct val="20000"/>
              </a:spcBef>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spcBef>
                <a:spcPct val="20000"/>
              </a:spcBef>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lgn="ctr">
              <a:spcBef>
                <a:spcPct val="50000"/>
              </a:spcBef>
              <a:buClrTx/>
              <a:buSzTx/>
              <a:buFontTx/>
              <a:buNone/>
            </a:pPr>
            <a:r>
              <a:rPr lang="nl-NL" altLang="nl-NL" sz="2000" b="1" dirty="0">
                <a:solidFill>
                  <a:srgbClr val="800080"/>
                </a:solidFill>
                <a:latin typeface="Arial" charset="0"/>
              </a:rPr>
              <a:t>   Trudi Tromp-Beelen</a:t>
            </a:r>
          </a:p>
          <a:p>
            <a:pPr algn="ctr">
              <a:spcBef>
                <a:spcPct val="50000"/>
              </a:spcBef>
              <a:buClrTx/>
              <a:buSzTx/>
              <a:buFontTx/>
              <a:buNone/>
            </a:pPr>
            <a:r>
              <a:rPr lang="nl-NL" altLang="nl-NL" sz="2000" b="1" dirty="0" smtClean="0">
                <a:solidFill>
                  <a:srgbClr val="800080"/>
                </a:solidFill>
                <a:latin typeface="Arial" charset="0"/>
              </a:rPr>
              <a:t> verslavingsarts KNMG,</a:t>
            </a:r>
            <a:endParaRPr lang="nl-NL" altLang="nl-NL" sz="2000" b="1" dirty="0">
              <a:solidFill>
                <a:srgbClr val="800080"/>
              </a:solidFill>
              <a:latin typeface="Arial" charset="0"/>
            </a:endParaRPr>
          </a:p>
          <a:p>
            <a:pPr algn="ctr">
              <a:spcBef>
                <a:spcPct val="50000"/>
              </a:spcBef>
              <a:buClrTx/>
              <a:buSzTx/>
              <a:buFontTx/>
              <a:buNone/>
            </a:pPr>
            <a:r>
              <a:rPr lang="nl-NL" altLang="nl-NL" sz="2000" b="1" dirty="0" smtClean="0">
                <a:solidFill>
                  <a:srgbClr val="800080"/>
                </a:solidFill>
                <a:latin typeface="Arial" charset="0"/>
              </a:rPr>
              <a:t>Jellinek / </a:t>
            </a:r>
            <a:r>
              <a:rPr lang="nl-NL" altLang="nl-NL" sz="2000" b="1" dirty="0" err="1" smtClean="0">
                <a:solidFill>
                  <a:srgbClr val="800080"/>
                </a:solidFill>
                <a:latin typeface="Arial" charset="0"/>
              </a:rPr>
              <a:t>Arkin</a:t>
            </a:r>
            <a:endParaRPr lang="nl-NL" altLang="nl-NL" sz="2000" dirty="0">
              <a:latin typeface="Verdana" pitchFamily="34" charset="0"/>
            </a:endParaRPr>
          </a:p>
        </p:txBody>
      </p:sp>
      <p:sp>
        <p:nvSpPr>
          <p:cNvPr id="1032" name="AutoShape 5"/>
          <p:cNvSpPr>
            <a:spLocks noChangeArrowheads="1"/>
          </p:cNvSpPr>
          <p:nvPr/>
        </p:nvSpPr>
        <p:spPr bwMode="auto">
          <a:xfrm>
            <a:off x="5759450" y="1531938"/>
            <a:ext cx="3276600" cy="2041525"/>
          </a:xfrm>
          <a:prstGeom prst="cloudCallout">
            <a:avLst>
              <a:gd name="adj1" fmla="val -66810"/>
              <a:gd name="adj2" fmla="val 78861"/>
            </a:avLst>
          </a:prstGeom>
          <a:gradFill rotWithShape="0">
            <a:gsLst>
              <a:gs pos="0">
                <a:srgbClr val="C0C0C0"/>
              </a:gs>
              <a:gs pos="100000">
                <a:srgbClr val="696969"/>
              </a:gs>
            </a:gsLst>
            <a:lin ang="5400000" scaled="1"/>
          </a:gradFill>
          <a:ln w="12700">
            <a:noFill/>
            <a:round/>
            <a:headEnd type="none" w="sm" len="sm"/>
            <a:tailEnd type="none" w="sm" len="sm"/>
          </a:ln>
        </p:spPr>
        <p:txBody>
          <a:bodyPr wrap="none" anchor="ctr"/>
          <a:lstStyle/>
          <a:p>
            <a:pPr algn="ctr" eaLnBrk="0" hangingPunct="0">
              <a:spcBef>
                <a:spcPct val="50000"/>
              </a:spcBef>
              <a:defRPr/>
            </a:pPr>
            <a:r>
              <a:rPr lang="nl-NL" sz="2000" b="1" i="1" dirty="0">
                <a:solidFill>
                  <a:schemeClr val="bg2">
                    <a:lumMod val="75000"/>
                    <a:lumOff val="25000"/>
                  </a:schemeClr>
                </a:solidFill>
                <a:effectLst>
                  <a:outerShdw blurRad="38100" dist="38100" dir="2700000" algn="tl">
                    <a:srgbClr val="000000">
                      <a:alpha val="43137"/>
                    </a:srgbClr>
                  </a:outerShdw>
                </a:effectLst>
                <a:latin typeface="Arial" pitchFamily="34" charset="0"/>
                <a:cs typeface="Arial" pitchFamily="34" charset="0"/>
              </a:rPr>
              <a:t>    </a:t>
            </a:r>
          </a:p>
          <a:p>
            <a:pPr algn="ctr" eaLnBrk="0" hangingPunct="0">
              <a:spcBef>
                <a:spcPct val="50000"/>
              </a:spcBef>
              <a:defRPr/>
            </a:pPr>
            <a:r>
              <a:rPr lang="nl-NL" sz="2000" b="1" i="1" dirty="0">
                <a:solidFill>
                  <a:schemeClr val="bg2">
                    <a:lumMod val="75000"/>
                    <a:lumOff val="25000"/>
                  </a:schemeClr>
                </a:solidFill>
                <a:effectLst>
                  <a:outerShdw blurRad="38100" dist="38100" dir="2700000" algn="tl">
                    <a:srgbClr val="000000">
                      <a:alpha val="43137"/>
                    </a:srgbClr>
                  </a:outerShdw>
                </a:effectLst>
                <a:latin typeface="Arial" pitchFamily="34" charset="0"/>
                <a:cs typeface="Arial" pitchFamily="34" charset="0"/>
              </a:rPr>
              <a:t>  </a:t>
            </a:r>
          </a:p>
          <a:p>
            <a:pPr algn="ctr" eaLnBrk="0" hangingPunct="0">
              <a:spcBef>
                <a:spcPct val="50000"/>
              </a:spcBef>
              <a:defRPr/>
            </a:pPr>
            <a:r>
              <a:rPr lang="nl-NL" sz="2000" b="1" i="1" dirty="0">
                <a:solidFill>
                  <a:schemeClr val="bg2">
                    <a:lumMod val="75000"/>
                    <a:lumOff val="25000"/>
                  </a:schemeClr>
                </a:solidFill>
                <a:effectLst>
                  <a:outerShdw blurRad="38100" dist="38100" dir="2700000" algn="tl">
                    <a:srgbClr val="000000">
                      <a:alpha val="43137"/>
                    </a:srgbClr>
                  </a:outerShdw>
                </a:effectLst>
                <a:latin typeface="Arial" pitchFamily="34" charset="0"/>
                <a:cs typeface="Arial" pitchFamily="34" charset="0"/>
              </a:rPr>
              <a:t>   </a:t>
            </a:r>
            <a:r>
              <a:rPr lang="nl-NL" sz="2000" b="1" i="1" dirty="0" smtClean="0">
                <a:solidFill>
                  <a:schemeClr val="bg2">
                    <a:lumMod val="75000"/>
                    <a:lumOff val="25000"/>
                  </a:schemeClr>
                </a:solidFill>
                <a:effectLst>
                  <a:outerShdw blurRad="38100" dist="38100" dir="2700000" algn="tl">
                    <a:srgbClr val="000000">
                      <a:alpha val="43137"/>
                    </a:srgbClr>
                  </a:outerShdw>
                </a:effectLst>
                <a:latin typeface="Arial" pitchFamily="34" charset="0"/>
                <a:cs typeface="Arial" pitchFamily="34" charset="0"/>
              </a:rPr>
              <a:t> </a:t>
            </a:r>
            <a:r>
              <a:rPr lang="nl-NL" sz="2000" b="1" i="1" dirty="0" smtClean="0">
                <a:solidFill>
                  <a:schemeClr val="accent2"/>
                </a:solidFill>
                <a:effectLst>
                  <a:outerShdw blurRad="38100" dist="38100" dir="2700000" algn="tl">
                    <a:srgbClr val="000000">
                      <a:alpha val="43137"/>
                    </a:srgbClr>
                  </a:outerShdw>
                </a:effectLst>
                <a:latin typeface="Arial" pitchFamily="34" charset="0"/>
                <a:cs typeface="Arial" pitchFamily="34" charset="0"/>
              </a:rPr>
              <a:t>Nicotineafhankelijkheid</a:t>
            </a:r>
            <a:r>
              <a:rPr lang="nl-NL" sz="2000" b="1" i="1" dirty="0">
                <a:solidFill>
                  <a:schemeClr val="accent2"/>
                </a:solidFill>
                <a:effectLst>
                  <a:outerShdw blurRad="38100" dist="38100" dir="2700000" algn="tl">
                    <a:srgbClr val="000000">
                      <a:alpha val="43137"/>
                    </a:srgbClr>
                  </a:outerShdw>
                </a:effectLst>
                <a:latin typeface="Arial" pitchFamily="34" charset="0"/>
                <a:cs typeface="Arial" pitchFamily="34" charset="0"/>
              </a:rPr>
              <a:t>?</a:t>
            </a:r>
          </a:p>
          <a:p>
            <a:pPr algn="ctr" eaLnBrk="0" hangingPunct="0">
              <a:spcBef>
                <a:spcPct val="50000"/>
              </a:spcBef>
              <a:defRPr/>
            </a:pPr>
            <a:r>
              <a:rPr lang="nl-NL" sz="2000" b="1" i="1" dirty="0">
                <a:solidFill>
                  <a:srgbClr val="FFC000"/>
                </a:solidFill>
                <a:effectLst>
                  <a:outerShdw blurRad="38100" dist="38100" dir="2700000" algn="tl">
                    <a:srgbClr val="000000">
                      <a:alpha val="43137"/>
                    </a:srgbClr>
                  </a:outerShdw>
                </a:effectLst>
                <a:latin typeface="Arial" pitchFamily="34" charset="0"/>
                <a:cs typeface="Arial" pitchFamily="34" charset="0"/>
              </a:rPr>
              <a:t>    </a:t>
            </a:r>
            <a:r>
              <a:rPr lang="nl-NL" sz="2000" b="1" i="1" dirty="0">
                <a:solidFill>
                  <a:srgbClr val="FFFF00"/>
                </a:solidFill>
                <a:effectLst>
                  <a:outerShdw blurRad="38100" dist="38100" dir="2700000" algn="tl">
                    <a:srgbClr val="000000">
                      <a:alpha val="43137"/>
                    </a:srgbClr>
                  </a:outerShdw>
                </a:effectLst>
                <a:latin typeface="Arial" pitchFamily="34" charset="0"/>
                <a:cs typeface="Arial" pitchFamily="34" charset="0"/>
              </a:rPr>
              <a:t>Wat kunnen we er </a:t>
            </a:r>
          </a:p>
          <a:p>
            <a:pPr algn="ctr" eaLnBrk="0" hangingPunct="0">
              <a:spcBef>
                <a:spcPct val="50000"/>
              </a:spcBef>
              <a:defRPr/>
            </a:pPr>
            <a:r>
              <a:rPr lang="nl-NL" sz="2000" b="1" i="1" dirty="0">
                <a:solidFill>
                  <a:srgbClr val="FFFF00"/>
                </a:solidFill>
                <a:effectLst>
                  <a:outerShdw blurRad="38100" dist="38100" dir="2700000" algn="tl">
                    <a:srgbClr val="000000">
                      <a:alpha val="43137"/>
                    </a:srgbClr>
                  </a:outerShdw>
                </a:effectLst>
                <a:latin typeface="Arial" pitchFamily="34" charset="0"/>
                <a:cs typeface="Arial" pitchFamily="34" charset="0"/>
              </a:rPr>
              <a:t>aan doen?</a:t>
            </a:r>
          </a:p>
          <a:p>
            <a:pPr algn="ctr" eaLnBrk="0" hangingPunct="0">
              <a:defRPr/>
            </a:pPr>
            <a:endParaRPr lang="nl-NL" sz="2000" dirty="0">
              <a:latin typeface="Verdana" pitchFamily="34" charset="0"/>
              <a:cs typeface="Arial" pitchFamily="34" charset="0"/>
            </a:endParaRPr>
          </a:p>
        </p:txBody>
      </p:sp>
      <p:sp>
        <p:nvSpPr>
          <p:cNvPr id="4107" name="AutoShape 4"/>
          <p:cNvSpPr>
            <a:spLocks noChangeArrowheads="1"/>
          </p:cNvSpPr>
          <p:nvPr/>
        </p:nvSpPr>
        <p:spPr bwMode="auto">
          <a:xfrm flipH="1">
            <a:off x="0" y="1090613"/>
            <a:ext cx="3635375" cy="3346450"/>
          </a:xfrm>
          <a:prstGeom prst="cloudCallout">
            <a:avLst>
              <a:gd name="adj1" fmla="val -58500"/>
              <a:gd name="adj2" fmla="val 67810"/>
            </a:avLst>
          </a:prstGeom>
          <a:gradFill rotWithShape="0">
            <a:gsLst>
              <a:gs pos="0">
                <a:srgbClr val="49005B"/>
              </a:gs>
              <a:gs pos="100000">
                <a:srgbClr val="CC00FF"/>
              </a:gs>
            </a:gsLst>
            <a:lin ang="5400000" scaled="1"/>
          </a:gradFill>
          <a:ln>
            <a:noFill/>
          </a:ln>
          <a:extLst>
            <a:ext uri="{91240B29-F687-4f45-9708-019B960494DF}">
              <a14:hiddenLine xmlns:a14="http://schemas.microsoft.com/office/drawing/2010/main" w="12700">
                <a:solidFill>
                  <a:srgbClr val="000000"/>
                </a:solidFill>
                <a:round/>
                <a:headEnd type="none" w="sm" len="sm"/>
                <a:tailEnd type="none" w="sm" len="sm"/>
              </a14:hiddenLine>
            </a:ext>
          </a:extLst>
        </p:spPr>
        <p:txBody>
          <a:bodyPr wrap="none" anchor="ctr"/>
          <a:lstStyle>
            <a:lvl1pPr eaLnBrk="0" hangingPunct="0">
              <a:spcBef>
                <a:spcPct val="20000"/>
              </a:spcBef>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spcBef>
                <a:spcPct val="20000"/>
              </a:spcBef>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lgn="ctr">
              <a:spcBef>
                <a:spcPct val="50000"/>
              </a:spcBef>
              <a:buClrTx/>
              <a:buSzTx/>
              <a:buFontTx/>
              <a:buNone/>
            </a:pPr>
            <a:r>
              <a:rPr lang="nl-NL" altLang="nl-NL" sz="2000" b="1" i="1" dirty="0">
                <a:solidFill>
                  <a:srgbClr val="FFFF00"/>
                </a:solidFill>
                <a:latin typeface="Arial" charset="0"/>
              </a:rPr>
              <a:t>“Roken staat </a:t>
            </a:r>
            <a:r>
              <a:rPr lang="nl-NL" altLang="nl-NL" sz="2000" b="1" i="1" dirty="0" smtClean="0">
                <a:solidFill>
                  <a:srgbClr val="FFFF00"/>
                </a:solidFill>
                <a:latin typeface="Arial" charset="0"/>
              </a:rPr>
              <a:t>gelijk           </a:t>
            </a:r>
            <a:endParaRPr lang="nl-NL" altLang="nl-NL" sz="2000" b="1" i="1" dirty="0">
              <a:solidFill>
                <a:srgbClr val="FFFF00"/>
              </a:solidFill>
              <a:latin typeface="Arial" charset="0"/>
            </a:endParaRPr>
          </a:p>
          <a:p>
            <a:pPr algn="ctr">
              <a:spcBef>
                <a:spcPct val="50000"/>
              </a:spcBef>
              <a:buClrTx/>
              <a:buSzTx/>
              <a:buFontTx/>
              <a:buNone/>
            </a:pPr>
            <a:r>
              <a:rPr lang="nl-NL" altLang="nl-NL" sz="2000" b="1" i="1" dirty="0">
                <a:solidFill>
                  <a:srgbClr val="FFFF00"/>
                </a:solidFill>
                <a:latin typeface="Arial" charset="0"/>
              </a:rPr>
              <a:t>aan harddrugs”</a:t>
            </a:r>
          </a:p>
          <a:p>
            <a:pPr algn="ctr">
              <a:spcBef>
                <a:spcPct val="50000"/>
              </a:spcBef>
              <a:buClrTx/>
              <a:buSzTx/>
              <a:buFontTx/>
              <a:buNone/>
            </a:pPr>
            <a:r>
              <a:rPr lang="nl-NL" altLang="nl-NL" sz="1800" b="1" i="1" dirty="0">
                <a:solidFill>
                  <a:srgbClr val="CCECFF"/>
                </a:solidFill>
                <a:latin typeface="Arial" charset="0"/>
              </a:rPr>
              <a:t>Uitspraak </a:t>
            </a:r>
          </a:p>
          <a:p>
            <a:pPr algn="ctr">
              <a:spcBef>
                <a:spcPct val="50000"/>
              </a:spcBef>
              <a:buClrTx/>
              <a:buSzTx/>
              <a:buFontTx/>
              <a:buNone/>
            </a:pPr>
            <a:r>
              <a:rPr lang="nl-NL" altLang="nl-NL" sz="1800" b="1" i="1" dirty="0">
                <a:solidFill>
                  <a:srgbClr val="CCECFF"/>
                </a:solidFill>
                <a:latin typeface="Arial" charset="0"/>
              </a:rPr>
              <a:t> </a:t>
            </a:r>
            <a:r>
              <a:rPr lang="nl-NL" altLang="nl-NL" sz="1600" b="1" i="1" dirty="0">
                <a:solidFill>
                  <a:srgbClr val="CCECFF"/>
                </a:solidFill>
                <a:latin typeface="Arial" charset="0"/>
              </a:rPr>
              <a:t>Wim van den </a:t>
            </a:r>
            <a:r>
              <a:rPr lang="nl-NL" altLang="nl-NL" sz="1600" b="1" i="1" dirty="0" smtClean="0">
                <a:solidFill>
                  <a:srgbClr val="CCECFF"/>
                </a:solidFill>
                <a:latin typeface="Arial" charset="0"/>
              </a:rPr>
              <a:t>Brink, hoogleraar  </a:t>
            </a:r>
            <a:endParaRPr lang="nl-NL" altLang="nl-NL" sz="1600" b="1" i="1" dirty="0">
              <a:solidFill>
                <a:srgbClr val="CCECFF"/>
              </a:solidFill>
              <a:latin typeface="Arial" charset="0"/>
            </a:endParaRPr>
          </a:p>
          <a:p>
            <a:pPr algn="ctr">
              <a:spcBef>
                <a:spcPct val="50000"/>
              </a:spcBef>
              <a:buClrTx/>
              <a:buSzTx/>
              <a:buFontTx/>
              <a:buNone/>
            </a:pPr>
            <a:r>
              <a:rPr lang="nl-NL" altLang="nl-NL" sz="1600" b="1" i="1" dirty="0">
                <a:solidFill>
                  <a:srgbClr val="CCECFF"/>
                </a:solidFill>
                <a:latin typeface="Arial" charset="0"/>
              </a:rPr>
              <a:t>verslavingsgeneeskunde AMC</a:t>
            </a:r>
          </a:p>
          <a:p>
            <a:pPr algn="ctr">
              <a:spcBef>
                <a:spcPct val="50000"/>
              </a:spcBef>
              <a:buClrTx/>
              <a:buSzTx/>
              <a:buFontTx/>
              <a:buNone/>
            </a:pPr>
            <a:r>
              <a:rPr lang="nl-NL" altLang="nl-NL" sz="1400" b="1" i="1" dirty="0">
                <a:solidFill>
                  <a:srgbClr val="CCECFF"/>
                </a:solidFill>
                <a:latin typeface="Arial" charset="0"/>
              </a:rPr>
              <a:t>20-01-2015</a:t>
            </a:r>
            <a:endParaRPr lang="nl-NL" altLang="nl-NL" sz="1800" dirty="0">
              <a:latin typeface="Verdana" pitchFamily="34" charset="0"/>
            </a:endParaRPr>
          </a:p>
        </p:txBody>
      </p:sp>
    </p:spTree>
    <p:extLst>
      <p:ext uri="{BB962C8B-B14F-4D97-AF65-F5344CB8AC3E}">
        <p14:creationId xmlns:p14="http://schemas.microsoft.com/office/powerpoint/2010/main" val="177578993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el 1"/>
          <p:cNvSpPr>
            <a:spLocks noGrp="1"/>
          </p:cNvSpPr>
          <p:nvPr>
            <p:ph type="title"/>
          </p:nvPr>
        </p:nvSpPr>
        <p:spPr>
          <a:xfrm>
            <a:off x="573088" y="142875"/>
            <a:ext cx="8462962" cy="1143000"/>
          </a:xfrm>
        </p:spPr>
        <p:txBody>
          <a:bodyPr/>
          <a:lstStyle/>
          <a:p>
            <a:r>
              <a:rPr lang="nl-NL" sz="3200" smtClean="0">
                <a:solidFill>
                  <a:srgbClr val="C00000"/>
                </a:solidFill>
              </a:rPr>
              <a:t>Roken:  </a:t>
            </a:r>
            <a:br>
              <a:rPr lang="nl-NL" sz="3200" smtClean="0">
                <a:solidFill>
                  <a:srgbClr val="C00000"/>
                </a:solidFill>
              </a:rPr>
            </a:br>
            <a:r>
              <a:rPr lang="nl-NL" sz="3200" smtClean="0">
                <a:solidFill>
                  <a:srgbClr val="C00000"/>
                </a:solidFill>
              </a:rPr>
              <a:t>effecten mond/keel, huid, gastro-intestinaal</a:t>
            </a:r>
          </a:p>
        </p:txBody>
      </p:sp>
      <p:sp>
        <p:nvSpPr>
          <p:cNvPr id="32771" name="Tijdelijke aanduiding voor inhoud 2"/>
          <p:cNvSpPr>
            <a:spLocks noGrp="1"/>
          </p:cNvSpPr>
          <p:nvPr>
            <p:ph idx="1"/>
          </p:nvPr>
        </p:nvSpPr>
        <p:spPr>
          <a:xfrm>
            <a:off x="214313" y="1457325"/>
            <a:ext cx="8229600" cy="5400675"/>
          </a:xfrm>
        </p:spPr>
        <p:txBody>
          <a:bodyPr/>
          <a:lstStyle/>
          <a:p>
            <a:r>
              <a:rPr lang="nl-NL" sz="2800" smtClean="0"/>
              <a:t>Mond:</a:t>
            </a:r>
          </a:p>
          <a:p>
            <a:pPr lvl="1"/>
            <a:r>
              <a:rPr lang="nl-NL" sz="2400" smtClean="0"/>
              <a:t>diverse vormen van kanker</a:t>
            </a:r>
          </a:p>
          <a:p>
            <a:pPr lvl="1"/>
            <a:r>
              <a:rPr lang="nl-NL" sz="2400" smtClean="0"/>
              <a:t>parodontitis</a:t>
            </a:r>
          </a:p>
          <a:p>
            <a:pPr lvl="1">
              <a:spcBef>
                <a:spcPct val="0"/>
              </a:spcBef>
            </a:pPr>
            <a:r>
              <a:rPr lang="nl-NL" sz="2400" smtClean="0"/>
              <a:t>stomatitis</a:t>
            </a:r>
          </a:p>
          <a:p>
            <a:pPr lvl="1">
              <a:spcBef>
                <a:spcPct val="0"/>
              </a:spcBef>
            </a:pPr>
            <a:endParaRPr lang="nl-NL" sz="2400" smtClean="0"/>
          </a:p>
          <a:p>
            <a:pPr>
              <a:spcBef>
                <a:spcPct val="0"/>
              </a:spcBef>
            </a:pPr>
            <a:r>
              <a:rPr lang="nl-NL" sz="2800" smtClean="0"/>
              <a:t>Huid:</a:t>
            </a:r>
          </a:p>
          <a:p>
            <a:pPr lvl="1">
              <a:spcBef>
                <a:spcPct val="0"/>
              </a:spcBef>
            </a:pPr>
            <a:r>
              <a:rPr lang="nl-NL" sz="2400" smtClean="0"/>
              <a:t>veroudering huid/rimpels</a:t>
            </a:r>
          </a:p>
          <a:p>
            <a:pPr lvl="1">
              <a:spcBef>
                <a:spcPct val="0"/>
              </a:spcBef>
            </a:pPr>
            <a:endParaRPr lang="nl-NL" sz="2400" smtClean="0"/>
          </a:p>
          <a:p>
            <a:pPr>
              <a:spcBef>
                <a:spcPct val="0"/>
              </a:spcBef>
            </a:pPr>
            <a:r>
              <a:rPr lang="nl-NL" sz="2800" smtClean="0"/>
              <a:t>Gastro-intestinaal:</a:t>
            </a:r>
          </a:p>
          <a:p>
            <a:pPr lvl="1">
              <a:spcBef>
                <a:spcPct val="0"/>
              </a:spcBef>
            </a:pPr>
            <a:r>
              <a:rPr lang="nl-NL" sz="2400" smtClean="0"/>
              <a:t>↑ risico maagzweer</a:t>
            </a:r>
          </a:p>
          <a:p>
            <a:pPr lvl="1"/>
            <a:r>
              <a:rPr lang="nl-NL" sz="2400" smtClean="0"/>
              <a:t>↑ risico ziekte van Crohn</a:t>
            </a:r>
          </a:p>
          <a:p>
            <a:pPr lvl="1"/>
            <a:r>
              <a:rPr lang="nl-NL" sz="2400" smtClean="0"/>
              <a:t>verbetering (!!!) colitis ulcerosa (door nicotine)</a:t>
            </a:r>
          </a:p>
        </p:txBody>
      </p:sp>
      <p:sp>
        <p:nvSpPr>
          <p:cNvPr id="5" name="Tekstvak 3"/>
          <p:cNvSpPr txBox="1"/>
          <p:nvPr/>
        </p:nvSpPr>
        <p:spPr>
          <a:xfrm>
            <a:off x="611188" y="6567155"/>
            <a:ext cx="8209284" cy="246221"/>
          </a:xfrm>
          <a:prstGeom prst="rect">
            <a:avLst/>
          </a:prstGeom>
          <a:noFill/>
        </p:spPr>
        <p:txBody>
          <a:bodyPr wrap="square">
            <a:spAutoFit/>
          </a:bodyPr>
          <a:lstStyle/>
          <a:p>
            <a:pPr>
              <a:defRPr/>
            </a:pPr>
            <a:r>
              <a:rPr lang="nl-NL" sz="1000" i="1" dirty="0">
                <a:latin typeface="+mn-lt"/>
              </a:rPr>
              <a:t>Bron: Knol, </a:t>
            </a:r>
            <a:r>
              <a:rPr lang="nl-NL" sz="1000" i="1" dirty="0" err="1">
                <a:latin typeface="+mn-lt"/>
              </a:rPr>
              <a:t>Hilvering</a:t>
            </a:r>
            <a:r>
              <a:rPr lang="nl-NL" sz="1000" i="1" dirty="0">
                <a:latin typeface="+mn-lt"/>
              </a:rPr>
              <a:t>, </a:t>
            </a:r>
            <a:r>
              <a:rPr lang="nl-NL" sz="1000" i="1" dirty="0" err="1">
                <a:latin typeface="+mn-lt"/>
              </a:rPr>
              <a:t>Wagener</a:t>
            </a:r>
            <a:r>
              <a:rPr lang="nl-NL" sz="1000" i="1" dirty="0">
                <a:latin typeface="+mn-lt"/>
              </a:rPr>
              <a:t> en Willemsen:Tabaksgebruik, gevolgen en bestrijding. </a:t>
            </a:r>
            <a:r>
              <a:rPr lang="nl-NL" sz="1000" i="1" dirty="0" smtClean="0">
                <a:latin typeface="+mn-lt"/>
              </a:rPr>
              <a:t>Utrecht</a:t>
            </a:r>
            <a:r>
              <a:rPr lang="nl-NL" sz="1000" i="1" dirty="0">
                <a:latin typeface="+mn-lt"/>
              </a:rPr>
              <a:t>: Lemma;2005. ISBN 90 5931</a:t>
            </a: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33796" name="Titel 1"/>
          <p:cNvSpPr>
            <a:spLocks noGrp="1"/>
          </p:cNvSpPr>
          <p:nvPr>
            <p:ph type="title"/>
          </p:nvPr>
        </p:nvSpPr>
        <p:spPr>
          <a:xfrm>
            <a:off x="468313" y="0"/>
            <a:ext cx="8786812" cy="1354138"/>
          </a:xfrm>
        </p:spPr>
        <p:txBody>
          <a:bodyPr/>
          <a:lstStyle/>
          <a:p>
            <a:r>
              <a:rPr lang="nl-NL" sz="3600" smtClean="0">
                <a:solidFill>
                  <a:srgbClr val="C00000"/>
                </a:solidFill>
              </a:rPr>
              <a:t>Roken: </a:t>
            </a:r>
            <a:br>
              <a:rPr lang="nl-NL" sz="3600" smtClean="0">
                <a:solidFill>
                  <a:srgbClr val="C00000"/>
                </a:solidFill>
              </a:rPr>
            </a:br>
            <a:r>
              <a:rPr lang="nl-NL" sz="3600" smtClean="0">
                <a:solidFill>
                  <a:srgbClr val="C00000"/>
                </a:solidFill>
              </a:rPr>
              <a:t>overige aandoeningen, meeroken</a:t>
            </a:r>
          </a:p>
        </p:txBody>
      </p:sp>
      <p:sp>
        <p:nvSpPr>
          <p:cNvPr id="3" name="Tijdelijke aanduiding voor inhoud 2"/>
          <p:cNvSpPr>
            <a:spLocks noGrp="1"/>
          </p:cNvSpPr>
          <p:nvPr>
            <p:ph idx="1"/>
          </p:nvPr>
        </p:nvSpPr>
        <p:spPr>
          <a:xfrm>
            <a:off x="107950" y="1412875"/>
            <a:ext cx="9015413" cy="5257800"/>
          </a:xfrm>
        </p:spPr>
        <p:txBody>
          <a:bodyPr/>
          <a:lstStyle/>
          <a:p>
            <a:pPr>
              <a:spcBef>
                <a:spcPts val="0"/>
              </a:spcBef>
              <a:defRPr/>
            </a:pPr>
            <a:r>
              <a:rPr lang="nl-NL" sz="2800" dirty="0" smtClean="0">
                <a:latin typeface="+mj-lt"/>
              </a:rPr>
              <a:t>Overige aandoeningen:</a:t>
            </a:r>
          </a:p>
          <a:p>
            <a:pPr lvl="1">
              <a:spcBef>
                <a:spcPts val="0"/>
              </a:spcBef>
              <a:defRPr/>
            </a:pPr>
            <a:r>
              <a:rPr lang="nl-NL" sz="2400" dirty="0" smtClean="0">
                <a:latin typeface="+mj-lt"/>
              </a:rPr>
              <a:t>oogziekten: cataract, netvliesloslating, </a:t>
            </a:r>
            <a:r>
              <a:rPr lang="nl-NL" sz="2400" dirty="0" err="1" smtClean="0">
                <a:latin typeface="+mj-lt"/>
              </a:rPr>
              <a:t>maculadegeneratie</a:t>
            </a:r>
            <a:endParaRPr lang="nl-NL" sz="2400" dirty="0" smtClean="0">
              <a:latin typeface="+mj-lt"/>
            </a:endParaRPr>
          </a:p>
          <a:p>
            <a:pPr lvl="1">
              <a:spcBef>
                <a:spcPts val="0"/>
              </a:spcBef>
              <a:defRPr/>
            </a:pPr>
            <a:r>
              <a:rPr lang="nl-NL" sz="2400" dirty="0" smtClean="0">
                <a:latin typeface="+mj-lt"/>
              </a:rPr>
              <a:t>osteoporose</a:t>
            </a:r>
          </a:p>
          <a:p>
            <a:pPr lvl="1">
              <a:spcBef>
                <a:spcPts val="0"/>
              </a:spcBef>
              <a:defRPr/>
            </a:pPr>
            <a:r>
              <a:rPr lang="nl-NL" sz="2400" dirty="0" smtClean="0">
                <a:latin typeface="+mj-lt"/>
              </a:rPr>
              <a:t>roken vergroot de kans op </a:t>
            </a:r>
            <a:r>
              <a:rPr lang="nl-NL" sz="2400" dirty="0" err="1" smtClean="0">
                <a:latin typeface="+mj-lt"/>
              </a:rPr>
              <a:t>Altzheimer</a:t>
            </a:r>
            <a:endParaRPr lang="nl-NL" sz="2400" dirty="0" smtClean="0">
              <a:latin typeface="+mj-lt"/>
            </a:endParaRPr>
          </a:p>
          <a:p>
            <a:pPr lvl="1">
              <a:spcBef>
                <a:spcPts val="0"/>
              </a:spcBef>
              <a:defRPr/>
            </a:pPr>
            <a:r>
              <a:rPr lang="nl-NL" sz="2400" dirty="0" smtClean="0">
                <a:latin typeface="+mj-lt"/>
              </a:rPr>
              <a:t>ALS</a:t>
            </a:r>
          </a:p>
          <a:p>
            <a:pPr lvl="1">
              <a:spcBef>
                <a:spcPts val="0"/>
              </a:spcBef>
              <a:defRPr/>
            </a:pPr>
            <a:r>
              <a:rPr lang="nl-NL" sz="2400" dirty="0" smtClean="0">
                <a:latin typeface="+mj-lt"/>
              </a:rPr>
              <a:t>sarcoïdose</a:t>
            </a:r>
          </a:p>
          <a:p>
            <a:pPr lvl="1">
              <a:spcBef>
                <a:spcPts val="0"/>
              </a:spcBef>
              <a:buFont typeface="Wingdings" pitchFamily="2" charset="2"/>
              <a:buNone/>
              <a:defRPr/>
            </a:pPr>
            <a:endParaRPr lang="nl-NL" sz="2400" dirty="0" smtClean="0">
              <a:latin typeface="+mj-lt"/>
            </a:endParaRPr>
          </a:p>
          <a:p>
            <a:pPr>
              <a:spcBef>
                <a:spcPts val="0"/>
              </a:spcBef>
              <a:defRPr/>
            </a:pPr>
            <a:r>
              <a:rPr lang="nl-NL" sz="2800" dirty="0" smtClean="0">
                <a:latin typeface="+mj-lt"/>
              </a:rPr>
              <a:t>Risicoreductie op postoperatieve complicaties</a:t>
            </a:r>
          </a:p>
          <a:p>
            <a:pPr>
              <a:spcBef>
                <a:spcPts val="0"/>
              </a:spcBef>
              <a:defRPr/>
            </a:pPr>
            <a:r>
              <a:rPr lang="nl-NL" sz="2800" dirty="0" smtClean="0">
                <a:latin typeface="+mj-lt"/>
              </a:rPr>
              <a:t>Respons op chemotherapie </a:t>
            </a:r>
            <a:r>
              <a:rPr lang="nl-NL" altLang="nl-NL" sz="2800" dirty="0" smtClean="0"/>
              <a:t>↑</a:t>
            </a:r>
            <a:endParaRPr lang="nl-NL" sz="2800" dirty="0" smtClean="0">
              <a:latin typeface="+mj-lt"/>
            </a:endParaRPr>
          </a:p>
          <a:p>
            <a:pPr>
              <a:spcBef>
                <a:spcPts val="0"/>
              </a:spcBef>
              <a:buFont typeface="Wingdings" pitchFamily="2" charset="2"/>
              <a:buNone/>
              <a:defRPr/>
            </a:pPr>
            <a:endParaRPr lang="nl-NL" sz="2800" dirty="0" smtClean="0">
              <a:latin typeface="+mj-lt"/>
            </a:endParaRPr>
          </a:p>
          <a:p>
            <a:pPr>
              <a:spcBef>
                <a:spcPts val="0"/>
              </a:spcBef>
              <a:defRPr/>
            </a:pPr>
            <a:r>
              <a:rPr lang="nl-NL" sz="2800" dirty="0" smtClean="0"/>
              <a:t>Risico’s meeroken:</a:t>
            </a:r>
            <a:endParaRPr lang="nl-NL" sz="2800" dirty="0" smtClean="0">
              <a:latin typeface="+mj-lt"/>
            </a:endParaRPr>
          </a:p>
          <a:p>
            <a:pPr lvl="1">
              <a:spcBef>
                <a:spcPts val="0"/>
              </a:spcBef>
              <a:defRPr/>
            </a:pPr>
            <a:r>
              <a:rPr lang="nl-NL" sz="2400" dirty="0" smtClean="0">
                <a:latin typeface="+mj-lt"/>
              </a:rPr>
              <a:t>luchtwegaandoeningen</a:t>
            </a:r>
          </a:p>
          <a:p>
            <a:pPr lvl="1">
              <a:spcBef>
                <a:spcPts val="0"/>
              </a:spcBef>
              <a:defRPr/>
            </a:pPr>
            <a:r>
              <a:rPr lang="nl-NL" sz="2400" dirty="0" smtClean="0">
                <a:latin typeface="+mj-lt"/>
              </a:rPr>
              <a:t>hart- en vaatziekten</a:t>
            </a:r>
          </a:p>
          <a:p>
            <a:pPr lvl="1">
              <a:buFont typeface="Wingdings" pitchFamily="2" charset="2"/>
              <a:buNone/>
              <a:defRPr/>
            </a:pPr>
            <a:endParaRPr lang="nl-NL" sz="2400" dirty="0" smtClean="0"/>
          </a:p>
          <a:p>
            <a:pPr lvl="1">
              <a:defRPr/>
            </a:pPr>
            <a:endParaRPr lang="nl-NL" dirty="0"/>
          </a:p>
        </p:txBody>
      </p:sp>
      <p:sp>
        <p:nvSpPr>
          <p:cNvPr id="6" name="Tekstvak 5"/>
          <p:cNvSpPr txBox="1"/>
          <p:nvPr/>
        </p:nvSpPr>
        <p:spPr>
          <a:xfrm>
            <a:off x="611188" y="6567155"/>
            <a:ext cx="8209284" cy="246221"/>
          </a:xfrm>
          <a:prstGeom prst="rect">
            <a:avLst/>
          </a:prstGeom>
          <a:noFill/>
        </p:spPr>
        <p:txBody>
          <a:bodyPr wrap="square">
            <a:spAutoFit/>
          </a:bodyPr>
          <a:lstStyle/>
          <a:p>
            <a:pPr>
              <a:defRPr/>
            </a:pPr>
            <a:r>
              <a:rPr lang="nl-NL" sz="1000" i="1" dirty="0">
                <a:latin typeface="+mn-lt"/>
              </a:rPr>
              <a:t>Bron: Knol, </a:t>
            </a:r>
            <a:r>
              <a:rPr lang="nl-NL" sz="1000" i="1" dirty="0" err="1">
                <a:latin typeface="+mn-lt"/>
              </a:rPr>
              <a:t>Hilvering</a:t>
            </a:r>
            <a:r>
              <a:rPr lang="nl-NL" sz="1000" i="1" dirty="0">
                <a:latin typeface="+mn-lt"/>
              </a:rPr>
              <a:t>, </a:t>
            </a:r>
            <a:r>
              <a:rPr lang="nl-NL" sz="1000" i="1" dirty="0" err="1">
                <a:latin typeface="+mn-lt"/>
              </a:rPr>
              <a:t>Wagener</a:t>
            </a:r>
            <a:r>
              <a:rPr lang="nl-NL" sz="1000" i="1" dirty="0">
                <a:latin typeface="+mn-lt"/>
              </a:rPr>
              <a:t> en Willemsen:Tabaksgebruik, gevolgen en bestrijding. </a:t>
            </a:r>
            <a:r>
              <a:rPr lang="nl-NL" sz="1000" i="1" dirty="0" smtClean="0">
                <a:latin typeface="+mn-lt"/>
              </a:rPr>
              <a:t>Utrecht</a:t>
            </a:r>
            <a:r>
              <a:rPr lang="nl-NL" sz="1000" i="1" dirty="0">
                <a:latin typeface="+mn-lt"/>
              </a:rPr>
              <a:t>: Lemma;2005. ISBN 90 5931</a:t>
            </a: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34820" name="Titel 3"/>
          <p:cNvSpPr>
            <a:spLocks noGrp="1"/>
          </p:cNvSpPr>
          <p:nvPr>
            <p:ph type="title"/>
          </p:nvPr>
        </p:nvSpPr>
        <p:spPr>
          <a:xfrm>
            <a:off x="71438" y="71438"/>
            <a:ext cx="9144000" cy="1143000"/>
          </a:xfrm>
        </p:spPr>
        <p:txBody>
          <a:bodyPr/>
          <a:lstStyle/>
          <a:p>
            <a:r>
              <a:rPr lang="nl-NL" sz="3200" smtClean="0">
                <a:solidFill>
                  <a:srgbClr val="C00000"/>
                </a:solidFill>
              </a:rPr>
              <a:t>Invloed roken op medicatie door enzyminductie </a:t>
            </a:r>
            <a:br>
              <a:rPr lang="nl-NL" sz="3200" smtClean="0">
                <a:solidFill>
                  <a:srgbClr val="C00000"/>
                </a:solidFill>
              </a:rPr>
            </a:br>
            <a:r>
              <a:rPr lang="nl-NL" sz="3200" smtClean="0">
                <a:solidFill>
                  <a:srgbClr val="C00000"/>
                </a:solidFill>
              </a:rPr>
              <a:t>CYP1A1/1A2 (CYP2E1) </a:t>
            </a:r>
          </a:p>
        </p:txBody>
      </p:sp>
      <p:sp>
        <p:nvSpPr>
          <p:cNvPr id="34821" name="Tijdelijke aanduiding voor inhoud 4"/>
          <p:cNvSpPr>
            <a:spLocks noGrp="1"/>
          </p:cNvSpPr>
          <p:nvPr>
            <p:ph sz="half" idx="1"/>
          </p:nvPr>
        </p:nvSpPr>
        <p:spPr>
          <a:xfrm>
            <a:off x="323850" y="1844675"/>
            <a:ext cx="4038600" cy="4465638"/>
          </a:xfrm>
        </p:spPr>
        <p:txBody>
          <a:bodyPr/>
          <a:lstStyle/>
          <a:p>
            <a:r>
              <a:rPr lang="nl-NL" dirty="0" err="1" smtClean="0"/>
              <a:t>fluvoxamine</a:t>
            </a:r>
            <a:endParaRPr lang="nl-NL" dirty="0" smtClean="0"/>
          </a:p>
          <a:p>
            <a:r>
              <a:rPr lang="nl-NL" dirty="0" err="1" smtClean="0"/>
              <a:t>amitriptyline</a:t>
            </a:r>
            <a:endParaRPr lang="nl-NL" dirty="0" smtClean="0"/>
          </a:p>
          <a:p>
            <a:r>
              <a:rPr lang="nl-NL" dirty="0" err="1" smtClean="0"/>
              <a:t>nortriptyline</a:t>
            </a:r>
            <a:endParaRPr lang="nl-NL" dirty="0" smtClean="0"/>
          </a:p>
          <a:p>
            <a:r>
              <a:rPr lang="nl-NL" dirty="0" err="1" smtClean="0"/>
              <a:t>imipramide</a:t>
            </a:r>
            <a:endParaRPr lang="nl-NL" dirty="0" smtClean="0"/>
          </a:p>
          <a:p>
            <a:r>
              <a:rPr lang="nl-NL" dirty="0" err="1" smtClean="0"/>
              <a:t>haloperidol</a:t>
            </a:r>
            <a:endParaRPr lang="nl-NL" dirty="0" smtClean="0"/>
          </a:p>
          <a:p>
            <a:r>
              <a:rPr lang="nl-NL" dirty="0" err="1" smtClean="0"/>
              <a:t>olanzapine</a:t>
            </a:r>
            <a:endParaRPr lang="nl-NL" dirty="0" smtClean="0"/>
          </a:p>
          <a:p>
            <a:r>
              <a:rPr lang="nl-NL" dirty="0" err="1" smtClean="0"/>
              <a:t>clozapine</a:t>
            </a:r>
            <a:endParaRPr lang="nl-NL" dirty="0" smtClean="0"/>
          </a:p>
          <a:p>
            <a:r>
              <a:rPr lang="nl-NL" dirty="0" err="1" smtClean="0"/>
              <a:t>chloorpromazine</a:t>
            </a:r>
            <a:endParaRPr lang="nl-NL" dirty="0" smtClean="0"/>
          </a:p>
        </p:txBody>
      </p:sp>
      <p:sp>
        <p:nvSpPr>
          <p:cNvPr id="34822" name="Tijdelijke aanduiding voor inhoud 5"/>
          <p:cNvSpPr>
            <a:spLocks noGrp="1"/>
          </p:cNvSpPr>
          <p:nvPr>
            <p:ph sz="half" idx="2"/>
          </p:nvPr>
        </p:nvSpPr>
        <p:spPr>
          <a:xfrm>
            <a:off x="4356100" y="1855788"/>
            <a:ext cx="4316413" cy="4525962"/>
          </a:xfrm>
        </p:spPr>
        <p:txBody>
          <a:bodyPr/>
          <a:lstStyle/>
          <a:p>
            <a:r>
              <a:rPr lang="nl-NL" dirty="0" err="1" smtClean="0"/>
              <a:t>flecaïnide</a:t>
            </a:r>
            <a:endParaRPr lang="nl-NL" dirty="0" smtClean="0"/>
          </a:p>
          <a:p>
            <a:r>
              <a:rPr lang="nl-NL" dirty="0" smtClean="0"/>
              <a:t>bètablokkers (</a:t>
            </a:r>
            <a:r>
              <a:rPr lang="nl-NL" dirty="0" err="1" smtClean="0"/>
              <a:t>propanolol</a:t>
            </a:r>
            <a:r>
              <a:rPr lang="nl-NL" dirty="0" smtClean="0"/>
              <a:t>)</a:t>
            </a:r>
          </a:p>
          <a:p>
            <a:r>
              <a:rPr lang="nl-NL" dirty="0" err="1" smtClean="0"/>
              <a:t>pentazocine</a:t>
            </a:r>
            <a:r>
              <a:rPr lang="nl-NL" dirty="0" smtClean="0"/>
              <a:t> </a:t>
            </a:r>
          </a:p>
          <a:p>
            <a:r>
              <a:rPr lang="nl-NL" dirty="0" err="1" smtClean="0"/>
              <a:t>estradiol</a:t>
            </a:r>
            <a:endParaRPr lang="nl-NL" dirty="0" smtClean="0"/>
          </a:p>
          <a:p>
            <a:r>
              <a:rPr lang="nl-NL" dirty="0" smtClean="0"/>
              <a:t>insuline </a:t>
            </a:r>
          </a:p>
          <a:p>
            <a:r>
              <a:rPr lang="nl-NL" dirty="0" smtClean="0"/>
              <a:t>cafeïne ! </a:t>
            </a:r>
          </a:p>
        </p:txBody>
      </p:sp>
      <p:sp>
        <p:nvSpPr>
          <p:cNvPr id="7" name="Tekstvak 6"/>
          <p:cNvSpPr txBox="1"/>
          <p:nvPr/>
        </p:nvSpPr>
        <p:spPr>
          <a:xfrm>
            <a:off x="611188" y="6567155"/>
            <a:ext cx="8209284" cy="246221"/>
          </a:xfrm>
          <a:prstGeom prst="rect">
            <a:avLst/>
          </a:prstGeom>
          <a:noFill/>
        </p:spPr>
        <p:txBody>
          <a:bodyPr wrap="square">
            <a:spAutoFit/>
          </a:bodyPr>
          <a:lstStyle/>
          <a:p>
            <a:pPr>
              <a:defRPr/>
            </a:pPr>
            <a:r>
              <a:rPr lang="nl-NL" sz="1000" i="1" dirty="0">
                <a:latin typeface="+mn-lt"/>
              </a:rPr>
              <a:t>Bron: Knol, </a:t>
            </a:r>
            <a:r>
              <a:rPr lang="nl-NL" sz="1000" i="1" dirty="0" err="1">
                <a:latin typeface="+mn-lt"/>
              </a:rPr>
              <a:t>Hilvering</a:t>
            </a:r>
            <a:r>
              <a:rPr lang="nl-NL" sz="1000" i="1" dirty="0">
                <a:latin typeface="+mn-lt"/>
              </a:rPr>
              <a:t>, </a:t>
            </a:r>
            <a:r>
              <a:rPr lang="nl-NL" sz="1000" i="1" dirty="0" err="1">
                <a:latin typeface="+mn-lt"/>
              </a:rPr>
              <a:t>Wagener</a:t>
            </a:r>
            <a:r>
              <a:rPr lang="nl-NL" sz="1000" i="1" dirty="0">
                <a:latin typeface="+mn-lt"/>
              </a:rPr>
              <a:t> en Willemsen:Tabaksgebruik, gevolgen en bestrijding. </a:t>
            </a:r>
            <a:r>
              <a:rPr lang="nl-NL" sz="1000" i="1" dirty="0" smtClean="0">
                <a:latin typeface="+mn-lt"/>
              </a:rPr>
              <a:t>Utrecht</a:t>
            </a:r>
            <a:r>
              <a:rPr lang="nl-NL" sz="1000" i="1" dirty="0">
                <a:latin typeface="+mn-lt"/>
              </a:rPr>
              <a:t>: Lemma;2005. ISBN 90 5931</a:t>
            </a:r>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44036" name="Titel 1"/>
          <p:cNvSpPr>
            <a:spLocks noGrp="1"/>
          </p:cNvSpPr>
          <p:nvPr>
            <p:ph type="title"/>
          </p:nvPr>
        </p:nvSpPr>
        <p:spPr>
          <a:xfrm>
            <a:off x="539750" y="71438"/>
            <a:ext cx="9144000" cy="1143000"/>
          </a:xfrm>
        </p:spPr>
        <p:txBody>
          <a:bodyPr/>
          <a:lstStyle/>
          <a:p>
            <a:r>
              <a:rPr lang="nl-NL" sz="3600" smtClean="0">
                <a:solidFill>
                  <a:srgbClr val="C00000"/>
                </a:solidFill>
              </a:rPr>
              <a:t>Programma</a:t>
            </a:r>
          </a:p>
        </p:txBody>
      </p:sp>
      <p:sp>
        <p:nvSpPr>
          <p:cNvPr id="3" name="Tijdelijke aanduiding voor inhoud 2"/>
          <p:cNvSpPr>
            <a:spLocks noGrp="1"/>
          </p:cNvSpPr>
          <p:nvPr>
            <p:ph idx="1"/>
          </p:nvPr>
        </p:nvSpPr>
        <p:spPr>
          <a:xfrm>
            <a:off x="250825" y="1412776"/>
            <a:ext cx="8229600" cy="5327650"/>
          </a:xfrm>
        </p:spPr>
        <p:txBody>
          <a:bodyPr/>
          <a:lstStyle/>
          <a:p>
            <a:pPr>
              <a:spcBef>
                <a:spcPct val="0"/>
              </a:spcBef>
              <a:buClr>
                <a:schemeClr val="tx2"/>
              </a:buClr>
            </a:pPr>
            <a:r>
              <a:rPr lang="nl-NL" sz="2400" dirty="0" smtClean="0"/>
              <a:t>Stellingen en </a:t>
            </a:r>
            <a:r>
              <a:rPr lang="nl-NL" sz="2400" dirty="0" err="1" smtClean="0"/>
              <a:t>toetsvragen</a:t>
            </a:r>
            <a:endParaRPr lang="nl-NL" sz="2400" dirty="0" smtClean="0"/>
          </a:p>
          <a:p>
            <a:pPr>
              <a:spcBef>
                <a:spcPct val="0"/>
              </a:spcBef>
              <a:buClr>
                <a:schemeClr val="tx2"/>
              </a:buClr>
              <a:buFont typeface="Wingdings" pitchFamily="2" charset="2"/>
              <a:buNone/>
            </a:pPr>
            <a:endParaRPr lang="nl-NL" sz="2400" dirty="0" smtClean="0"/>
          </a:p>
          <a:p>
            <a:pPr>
              <a:spcBef>
                <a:spcPct val="0"/>
              </a:spcBef>
              <a:buClr>
                <a:schemeClr val="tx2"/>
              </a:buClr>
            </a:pPr>
            <a:r>
              <a:rPr lang="nl-NL" sz="2400" dirty="0" smtClean="0"/>
              <a:t>Inleiding</a:t>
            </a:r>
          </a:p>
          <a:p>
            <a:pPr marL="0" indent="0">
              <a:spcBef>
                <a:spcPct val="0"/>
              </a:spcBef>
              <a:buClr>
                <a:schemeClr val="tx2"/>
              </a:buClr>
              <a:buNone/>
            </a:pPr>
            <a:endParaRPr lang="nl-NL" sz="2400" dirty="0" smtClean="0"/>
          </a:p>
          <a:p>
            <a:pPr>
              <a:spcBef>
                <a:spcPct val="0"/>
              </a:spcBef>
            </a:pPr>
            <a:r>
              <a:rPr lang="nl-NL" sz="2800" b="1" dirty="0" smtClean="0">
                <a:solidFill>
                  <a:srgbClr val="C00000"/>
                </a:solidFill>
              </a:rPr>
              <a:t>Nicotine:  verslaving, effecten, </a:t>
            </a:r>
            <a:r>
              <a:rPr lang="nl-NL" sz="2800" b="1" dirty="0" err="1" smtClean="0">
                <a:solidFill>
                  <a:srgbClr val="C00000"/>
                </a:solidFill>
              </a:rPr>
              <a:t>farmacokinetische</a:t>
            </a:r>
            <a:r>
              <a:rPr lang="nl-NL" sz="2800" b="1" dirty="0" smtClean="0">
                <a:solidFill>
                  <a:srgbClr val="C00000"/>
                </a:solidFill>
              </a:rPr>
              <a:t>- en farmacodynamische eigenschappen</a:t>
            </a:r>
          </a:p>
          <a:p>
            <a:pPr>
              <a:spcBef>
                <a:spcPct val="0"/>
              </a:spcBef>
              <a:buClr>
                <a:schemeClr val="tx2"/>
              </a:buClr>
              <a:buFont typeface="Wingdings" pitchFamily="2" charset="2"/>
              <a:buNone/>
            </a:pPr>
            <a:endParaRPr lang="nl-NL" sz="2400" dirty="0" smtClean="0"/>
          </a:p>
          <a:p>
            <a:pPr>
              <a:spcBef>
                <a:spcPct val="0"/>
              </a:spcBef>
              <a:buClr>
                <a:schemeClr val="tx2"/>
              </a:buClr>
            </a:pPr>
            <a:r>
              <a:rPr lang="nl-NL" sz="2400" dirty="0" smtClean="0"/>
              <a:t>Medicamenteuze interventies</a:t>
            </a:r>
          </a:p>
          <a:p>
            <a:pPr marL="0" indent="0">
              <a:spcBef>
                <a:spcPct val="0"/>
              </a:spcBef>
              <a:buClr>
                <a:schemeClr val="tx2"/>
              </a:buClr>
              <a:buNone/>
            </a:pPr>
            <a:endParaRPr lang="nl-NL" sz="2400" dirty="0" smtClean="0"/>
          </a:p>
          <a:p>
            <a:pPr>
              <a:spcBef>
                <a:spcPct val="0"/>
              </a:spcBef>
              <a:buClr>
                <a:schemeClr val="tx2"/>
              </a:buClr>
            </a:pPr>
            <a:r>
              <a:rPr lang="nl-NL" sz="2400" dirty="0" smtClean="0"/>
              <a:t>E-sigaret</a:t>
            </a:r>
          </a:p>
          <a:p>
            <a:pPr marL="0" indent="0">
              <a:spcBef>
                <a:spcPct val="0"/>
              </a:spcBef>
              <a:buClr>
                <a:schemeClr val="tx2"/>
              </a:buClr>
              <a:buNone/>
            </a:pPr>
            <a:endParaRPr lang="nl-NL" sz="2400" dirty="0" smtClean="0"/>
          </a:p>
          <a:p>
            <a:pPr>
              <a:spcBef>
                <a:spcPct val="0"/>
              </a:spcBef>
              <a:buClr>
                <a:schemeClr val="tx2"/>
              </a:buClr>
            </a:pPr>
            <a:r>
              <a:rPr lang="nl-NL" sz="2400" dirty="0" smtClean="0"/>
              <a:t>Samenvatting en conclusies</a:t>
            </a:r>
          </a:p>
          <a:p>
            <a:pPr marL="0" indent="0">
              <a:spcBef>
                <a:spcPct val="0"/>
              </a:spcBef>
              <a:buClr>
                <a:schemeClr val="tx2"/>
              </a:buClr>
              <a:buNone/>
            </a:pPr>
            <a:endParaRPr lang="nl-NL" sz="2400" dirty="0" smtClean="0"/>
          </a:p>
          <a:p>
            <a:pPr>
              <a:buClr>
                <a:schemeClr val="tx2"/>
              </a:buClr>
            </a:pPr>
            <a:r>
              <a:rPr lang="nl-NL" sz="2400" dirty="0" smtClean="0"/>
              <a:t>Stellingen en </a:t>
            </a:r>
            <a:r>
              <a:rPr lang="nl-NL" sz="2400" dirty="0" err="1" smtClean="0"/>
              <a:t>toetsvragen</a:t>
            </a:r>
            <a:endParaRPr lang="nl-NL" sz="2400" dirty="0" smtClean="0"/>
          </a:p>
          <a:p>
            <a:pPr>
              <a:spcBef>
                <a:spcPct val="0"/>
              </a:spcBef>
              <a:buClr>
                <a:schemeClr val="tx2"/>
              </a:buClr>
            </a:pPr>
            <a:endParaRPr lang="nl-NL" sz="2400" b="1" dirty="0" smtClean="0">
              <a:solidFill>
                <a:srgbClr val="FFCC00"/>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nodeType="afterEffect">
                                  <p:stCondLst>
                                    <p:cond delay="0"/>
                                  </p:stCondLst>
                                  <p:childTnLst>
                                    <p:set>
                                      <p:cBhvr rctx="PPT">
                                        <p:cTn id="6" dur="indefinite"/>
                                        <p:tgtEl>
                                          <p:spTgt spid="3">
                                            <p:txEl>
                                              <p:pRg st="0" end="0"/>
                                            </p:txEl>
                                          </p:spTgt>
                                        </p:tgtEl>
                                        <p:attrNameLst>
                                          <p:attrName>style.opacity</p:attrName>
                                        </p:attrNameLst>
                                      </p:cBhvr>
                                      <p:to>
                                        <p:strVal val="0.25"/>
                                      </p:to>
                                    </p:set>
                                    <p:animEffect filter="image" prLst="opacity: 0.25">
                                      <p:cBhvr rctx="IE">
                                        <p:cTn id="7" dur="indefinite"/>
                                        <p:tgtEl>
                                          <p:spTgt spid="3">
                                            <p:txEl>
                                              <p:pRg st="0" end="0"/>
                                            </p:txEl>
                                          </p:spTgt>
                                        </p:tgtEl>
                                      </p:cBhvr>
                                    </p:animEffect>
                                  </p:childTnLst>
                                </p:cTn>
                              </p:par>
                            </p:childTnLst>
                          </p:cTn>
                        </p:par>
                        <p:par>
                          <p:cTn id="8" fill="hold">
                            <p:stCondLst>
                              <p:cond delay="0"/>
                            </p:stCondLst>
                            <p:childTnLst>
                              <p:par>
                                <p:cTn id="9" presetID="9" presetClass="emph" presetSubtype="0" nodeType="afterEffect">
                                  <p:stCondLst>
                                    <p:cond delay="0"/>
                                  </p:stCondLst>
                                  <p:childTnLst>
                                    <p:set>
                                      <p:cBhvr rctx="PPT">
                                        <p:cTn id="10" dur="indefinite"/>
                                        <p:tgtEl>
                                          <p:spTgt spid="3">
                                            <p:txEl>
                                              <p:pRg st="2" end="2"/>
                                            </p:txEl>
                                          </p:spTgt>
                                        </p:tgtEl>
                                        <p:attrNameLst>
                                          <p:attrName>style.opacity</p:attrName>
                                        </p:attrNameLst>
                                      </p:cBhvr>
                                      <p:to>
                                        <p:strVal val="0.25"/>
                                      </p:to>
                                    </p:set>
                                    <p:animEffect filter="image" prLst="opacity: 0.25">
                                      <p:cBhvr rctx="IE">
                                        <p:cTn id="11" dur="indefinite"/>
                                        <p:tgtEl>
                                          <p:spTgt spid="3">
                                            <p:txEl>
                                              <p:pRg st="2" end="2"/>
                                            </p:txEl>
                                          </p:spTgt>
                                        </p:tgtEl>
                                      </p:cBhvr>
                                    </p:animEffect>
                                  </p:childTnLst>
                                </p:cTn>
                              </p:par>
                            </p:childTnLst>
                          </p:cTn>
                        </p:par>
                        <p:par>
                          <p:cTn id="12" fill="hold">
                            <p:stCondLst>
                              <p:cond delay="0"/>
                            </p:stCondLst>
                            <p:childTnLst>
                              <p:par>
                                <p:cTn id="13" presetID="9" presetClass="emph" presetSubtype="0" nodeType="afterEffect">
                                  <p:stCondLst>
                                    <p:cond delay="0"/>
                                  </p:stCondLst>
                                  <p:childTnLst>
                                    <p:set>
                                      <p:cBhvr rctx="PPT">
                                        <p:cTn id="14" dur="indefinite"/>
                                        <p:tgtEl>
                                          <p:spTgt spid="3">
                                            <p:txEl>
                                              <p:pRg st="6" end="6"/>
                                            </p:txEl>
                                          </p:spTgt>
                                        </p:tgtEl>
                                        <p:attrNameLst>
                                          <p:attrName>style.opacity</p:attrName>
                                        </p:attrNameLst>
                                      </p:cBhvr>
                                      <p:to>
                                        <p:strVal val="0.25"/>
                                      </p:to>
                                    </p:set>
                                    <p:animEffect filter="image" prLst="opacity: 0.25">
                                      <p:cBhvr rctx="IE">
                                        <p:cTn id="15" dur="indefinite"/>
                                        <p:tgtEl>
                                          <p:spTgt spid="3">
                                            <p:txEl>
                                              <p:pRg st="6" end="6"/>
                                            </p:txEl>
                                          </p:spTgt>
                                        </p:tgtEl>
                                      </p:cBhvr>
                                    </p:animEffect>
                                  </p:childTnLst>
                                </p:cTn>
                              </p:par>
                            </p:childTnLst>
                          </p:cTn>
                        </p:par>
                        <p:par>
                          <p:cTn id="16" fill="hold">
                            <p:stCondLst>
                              <p:cond delay="0"/>
                            </p:stCondLst>
                            <p:childTnLst>
                              <p:par>
                                <p:cTn id="17" presetID="9" presetClass="emph" presetSubtype="0" nodeType="afterEffect">
                                  <p:stCondLst>
                                    <p:cond delay="0"/>
                                  </p:stCondLst>
                                  <p:childTnLst>
                                    <p:set>
                                      <p:cBhvr rctx="PPT">
                                        <p:cTn id="18" dur="indefinite"/>
                                        <p:tgtEl>
                                          <p:spTgt spid="3">
                                            <p:txEl>
                                              <p:pRg st="8" end="8"/>
                                            </p:txEl>
                                          </p:spTgt>
                                        </p:tgtEl>
                                        <p:attrNameLst>
                                          <p:attrName>style.opacity</p:attrName>
                                        </p:attrNameLst>
                                      </p:cBhvr>
                                      <p:to>
                                        <p:strVal val="0.25"/>
                                      </p:to>
                                    </p:set>
                                    <p:animEffect filter="image" prLst="opacity: 0.25">
                                      <p:cBhvr rctx="IE">
                                        <p:cTn id="19" dur="indefinite"/>
                                        <p:tgtEl>
                                          <p:spTgt spid="3">
                                            <p:txEl>
                                              <p:pRg st="8" end="8"/>
                                            </p:txEl>
                                          </p:spTgt>
                                        </p:tgtEl>
                                      </p:cBhvr>
                                    </p:animEffect>
                                  </p:childTnLst>
                                </p:cTn>
                              </p:par>
                            </p:childTnLst>
                          </p:cTn>
                        </p:par>
                        <p:par>
                          <p:cTn id="20" fill="hold">
                            <p:stCondLst>
                              <p:cond delay="0"/>
                            </p:stCondLst>
                            <p:childTnLst>
                              <p:par>
                                <p:cTn id="21" presetID="9" presetClass="emph" presetSubtype="0" nodeType="afterEffect">
                                  <p:stCondLst>
                                    <p:cond delay="0"/>
                                  </p:stCondLst>
                                  <p:childTnLst>
                                    <p:set>
                                      <p:cBhvr rctx="PPT">
                                        <p:cTn id="22" dur="indefinite"/>
                                        <p:tgtEl>
                                          <p:spTgt spid="3">
                                            <p:txEl>
                                              <p:pRg st="10" end="10"/>
                                            </p:txEl>
                                          </p:spTgt>
                                        </p:tgtEl>
                                        <p:attrNameLst>
                                          <p:attrName>style.opacity</p:attrName>
                                        </p:attrNameLst>
                                      </p:cBhvr>
                                      <p:to>
                                        <p:strVal val="0.25"/>
                                      </p:to>
                                    </p:set>
                                    <p:animEffect filter="image" prLst="opacity: 0.25">
                                      <p:cBhvr rctx="IE">
                                        <p:cTn id="23" dur="indefinite"/>
                                        <p:tgtEl>
                                          <p:spTgt spid="3">
                                            <p:txEl>
                                              <p:pRg st="10" end="10"/>
                                            </p:txEl>
                                          </p:spTgt>
                                        </p:tgtEl>
                                      </p:cBhvr>
                                    </p:animEffect>
                                  </p:childTnLst>
                                </p:cTn>
                              </p:par>
                            </p:childTnLst>
                          </p:cTn>
                        </p:par>
                        <p:par>
                          <p:cTn id="24" fill="hold">
                            <p:stCondLst>
                              <p:cond delay="0"/>
                            </p:stCondLst>
                            <p:childTnLst>
                              <p:par>
                                <p:cTn id="25" presetID="9" presetClass="emph" presetSubtype="0" nodeType="afterEffect">
                                  <p:stCondLst>
                                    <p:cond delay="0"/>
                                  </p:stCondLst>
                                  <p:childTnLst>
                                    <p:set>
                                      <p:cBhvr rctx="PPT">
                                        <p:cTn id="26" dur="indefinite"/>
                                        <p:tgtEl>
                                          <p:spTgt spid="3">
                                            <p:txEl>
                                              <p:pRg st="12" end="12"/>
                                            </p:txEl>
                                          </p:spTgt>
                                        </p:tgtEl>
                                        <p:attrNameLst>
                                          <p:attrName>style.opacity</p:attrName>
                                        </p:attrNameLst>
                                      </p:cBhvr>
                                      <p:to>
                                        <p:strVal val="0.25"/>
                                      </p:to>
                                    </p:set>
                                    <p:animEffect filter="image" prLst="opacity: 0.25">
                                      <p:cBhvr rctx="IE">
                                        <p:cTn id="27" dur="indefinite"/>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el 1"/>
          <p:cNvSpPr>
            <a:spLocks noGrp="1"/>
          </p:cNvSpPr>
          <p:nvPr>
            <p:ph type="title"/>
          </p:nvPr>
        </p:nvSpPr>
        <p:spPr>
          <a:xfrm>
            <a:off x="612775" y="228600"/>
            <a:ext cx="8153400" cy="990600"/>
          </a:xfrm>
        </p:spPr>
        <p:txBody>
          <a:bodyPr/>
          <a:lstStyle/>
          <a:p>
            <a:r>
              <a:rPr lang="en-GB" sz="3600" smtClean="0">
                <a:solidFill>
                  <a:srgbClr val="C00000"/>
                </a:solidFill>
              </a:rPr>
              <a:t>Verslaving: ziekte of zwakte?</a:t>
            </a:r>
            <a:endParaRPr lang="nl-NL" sz="3600" smtClean="0">
              <a:solidFill>
                <a:srgbClr val="C00000"/>
              </a:solidFill>
            </a:endParaRPr>
          </a:p>
        </p:txBody>
      </p:sp>
      <p:sp>
        <p:nvSpPr>
          <p:cNvPr id="46083" name="Text Box 6"/>
          <p:cNvSpPr>
            <a:spLocks noGrp="1" noChangeArrowheads="1"/>
          </p:cNvSpPr>
          <p:nvPr>
            <p:ph sz="quarter" idx="1"/>
          </p:nvPr>
        </p:nvSpPr>
        <p:spPr>
          <a:xfrm>
            <a:off x="157163" y="1484313"/>
            <a:ext cx="5927725" cy="5243512"/>
          </a:xfrm>
        </p:spPr>
        <p:txBody>
          <a:bodyPr wrap="none">
            <a:spAutoFit/>
          </a:bodyPr>
          <a:lstStyle/>
          <a:p>
            <a:pPr marL="342900" indent="-342900"/>
            <a:r>
              <a:rPr lang="en-US" sz="2400" b="1" smtClean="0"/>
              <a:t>Vraag:</a:t>
            </a:r>
          </a:p>
          <a:p>
            <a:pPr marL="342900" indent="-342900">
              <a:buFont typeface="Wingdings" pitchFamily="2" charset="2"/>
              <a:buNone/>
            </a:pPr>
            <a:r>
              <a:rPr lang="en-US" sz="2400" smtClean="0"/>
              <a:t>	Wat is een verslaving eigenlijk?</a:t>
            </a:r>
          </a:p>
          <a:p>
            <a:pPr marL="342900" indent="-342900">
              <a:buFont typeface="Wingdings" pitchFamily="2" charset="2"/>
              <a:buNone/>
            </a:pPr>
            <a:endParaRPr lang="en-US" sz="2400" smtClean="0"/>
          </a:p>
          <a:p>
            <a:pPr marL="342900" indent="-342900">
              <a:lnSpc>
                <a:spcPct val="150000"/>
              </a:lnSpc>
              <a:buFontTx/>
              <a:buAutoNum type="alphaUcPeriod"/>
            </a:pPr>
            <a:r>
              <a:rPr lang="en-US" sz="2400" smtClean="0"/>
              <a:t>Pech</a:t>
            </a:r>
          </a:p>
          <a:p>
            <a:pPr marL="342900" indent="-342900">
              <a:lnSpc>
                <a:spcPct val="150000"/>
              </a:lnSpc>
              <a:buFontTx/>
              <a:buAutoNum type="alphaUcPeriod"/>
            </a:pPr>
            <a:r>
              <a:rPr lang="en-US" sz="2400" smtClean="0"/>
              <a:t>Gebrek aan wilskracht</a:t>
            </a:r>
          </a:p>
          <a:p>
            <a:pPr marL="342900" indent="-342900">
              <a:lnSpc>
                <a:spcPct val="150000"/>
              </a:lnSpc>
              <a:buFontTx/>
              <a:buAutoNum type="alphaUcPeriod"/>
            </a:pPr>
            <a:r>
              <a:rPr lang="en-US" sz="2400" smtClean="0"/>
              <a:t>Morele zwakte: geen ruggengraat</a:t>
            </a:r>
          </a:p>
          <a:p>
            <a:pPr marL="342900" indent="-342900">
              <a:lnSpc>
                <a:spcPct val="150000"/>
              </a:lnSpc>
              <a:buFontTx/>
              <a:buAutoNum type="alphaUcPeriod"/>
            </a:pPr>
            <a:r>
              <a:rPr lang="en-US" sz="2400" smtClean="0"/>
              <a:t>Een psychische stoornis</a:t>
            </a:r>
          </a:p>
          <a:p>
            <a:pPr marL="342900" indent="-342900">
              <a:lnSpc>
                <a:spcPct val="150000"/>
              </a:lnSpc>
              <a:buFontTx/>
              <a:buAutoNum type="alphaUcPeriod"/>
            </a:pPr>
            <a:r>
              <a:rPr lang="en-US" sz="2400" smtClean="0"/>
              <a:t>Een (normale) reactie op veel narigheid</a:t>
            </a:r>
          </a:p>
          <a:p>
            <a:pPr marL="342900" indent="-342900">
              <a:lnSpc>
                <a:spcPct val="150000"/>
              </a:lnSpc>
              <a:buFontTx/>
              <a:buAutoNum type="alphaUcPeriod"/>
            </a:pPr>
            <a:r>
              <a:rPr lang="en-US" sz="2400" smtClean="0"/>
              <a:t>Een hersenziekte</a:t>
            </a:r>
            <a:endParaRPr lang="nl-NL" sz="2400" smtClean="0"/>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el 1"/>
          <p:cNvSpPr>
            <a:spLocks noGrp="1"/>
          </p:cNvSpPr>
          <p:nvPr>
            <p:ph type="title"/>
          </p:nvPr>
        </p:nvSpPr>
        <p:spPr>
          <a:xfrm>
            <a:off x="612775" y="228600"/>
            <a:ext cx="8153400" cy="990600"/>
          </a:xfrm>
        </p:spPr>
        <p:txBody>
          <a:bodyPr/>
          <a:lstStyle/>
          <a:p>
            <a:r>
              <a:rPr lang="en-GB" sz="3600" smtClean="0">
                <a:solidFill>
                  <a:srgbClr val="C00000"/>
                </a:solidFill>
              </a:rPr>
              <a:t>Verslaving: ziekte of zwakte?</a:t>
            </a:r>
            <a:endParaRPr lang="nl-NL" sz="3600" smtClean="0">
              <a:solidFill>
                <a:srgbClr val="C00000"/>
              </a:solidFill>
            </a:endParaRPr>
          </a:p>
        </p:txBody>
      </p:sp>
      <p:sp>
        <p:nvSpPr>
          <p:cNvPr id="47107" name="Text Box 6"/>
          <p:cNvSpPr>
            <a:spLocks noGrp="1" noChangeArrowheads="1"/>
          </p:cNvSpPr>
          <p:nvPr>
            <p:ph sz="quarter" idx="1"/>
          </p:nvPr>
        </p:nvSpPr>
        <p:spPr>
          <a:xfrm>
            <a:off x="250825" y="1412875"/>
            <a:ext cx="7705725" cy="5300663"/>
          </a:xfrm>
        </p:spPr>
        <p:txBody>
          <a:bodyPr>
            <a:spAutoFit/>
          </a:bodyPr>
          <a:lstStyle/>
          <a:p>
            <a:pPr marL="342900" indent="-342900">
              <a:lnSpc>
                <a:spcPct val="155000"/>
              </a:lnSpc>
            </a:pPr>
            <a:r>
              <a:rPr lang="en-US" sz="2400" smtClean="0"/>
              <a:t>Vraag: Wat is een verslaving eigenlijk?</a:t>
            </a:r>
          </a:p>
          <a:p>
            <a:pPr marL="342900" indent="-342900">
              <a:lnSpc>
                <a:spcPct val="155000"/>
              </a:lnSpc>
            </a:pPr>
            <a:r>
              <a:rPr lang="en-US" sz="2400" smtClean="0"/>
              <a:t>Antwoord:</a:t>
            </a:r>
          </a:p>
          <a:p>
            <a:pPr marL="342900" indent="-342900">
              <a:lnSpc>
                <a:spcPct val="155000"/>
              </a:lnSpc>
              <a:buFontTx/>
              <a:buAutoNum type="alphaUcPeriod"/>
            </a:pPr>
            <a:r>
              <a:rPr lang="en-US" sz="2400" smtClean="0">
                <a:solidFill>
                  <a:srgbClr val="C00000"/>
                </a:solidFill>
              </a:rPr>
              <a:t>Pech</a:t>
            </a:r>
          </a:p>
          <a:p>
            <a:pPr marL="342900" indent="-342900">
              <a:lnSpc>
                <a:spcPct val="155000"/>
              </a:lnSpc>
              <a:buFontTx/>
              <a:buAutoNum type="alphaUcPeriod"/>
            </a:pPr>
            <a:r>
              <a:rPr lang="en-US" sz="2400" smtClean="0">
                <a:solidFill>
                  <a:srgbClr val="C00000"/>
                </a:solidFill>
              </a:rPr>
              <a:t>Gebrek aan wilskracht</a:t>
            </a:r>
          </a:p>
          <a:p>
            <a:pPr marL="342900" indent="-342900">
              <a:lnSpc>
                <a:spcPct val="155000"/>
              </a:lnSpc>
              <a:buFontTx/>
              <a:buAutoNum type="alphaUcPeriod"/>
            </a:pPr>
            <a:r>
              <a:rPr lang="en-US" sz="2400" smtClean="0"/>
              <a:t>Morele zwakte: geen ruggengraat</a:t>
            </a:r>
          </a:p>
          <a:p>
            <a:pPr marL="342900" indent="-342900">
              <a:lnSpc>
                <a:spcPct val="155000"/>
              </a:lnSpc>
              <a:buFontTx/>
              <a:buAutoNum type="alphaUcPeriod"/>
            </a:pPr>
            <a:r>
              <a:rPr lang="en-US" sz="2400" smtClean="0">
                <a:solidFill>
                  <a:srgbClr val="C00000"/>
                </a:solidFill>
              </a:rPr>
              <a:t>Een psychische stoornis</a:t>
            </a:r>
          </a:p>
          <a:p>
            <a:pPr marL="342900" indent="-342900">
              <a:lnSpc>
                <a:spcPct val="155000"/>
              </a:lnSpc>
              <a:buFontTx/>
              <a:buAutoNum type="alphaUcPeriod"/>
            </a:pPr>
            <a:r>
              <a:rPr lang="en-US" sz="2400" smtClean="0">
                <a:solidFill>
                  <a:srgbClr val="C00000"/>
                </a:solidFill>
              </a:rPr>
              <a:t>Een (normale) reactie op veel narigheid</a:t>
            </a:r>
          </a:p>
          <a:p>
            <a:pPr marL="342900" indent="-342900">
              <a:lnSpc>
                <a:spcPct val="155000"/>
              </a:lnSpc>
              <a:buFontTx/>
              <a:buAutoNum type="alphaUcPeriod"/>
            </a:pPr>
            <a:r>
              <a:rPr lang="en-US" sz="2400" smtClean="0">
                <a:solidFill>
                  <a:srgbClr val="C00000"/>
                </a:solidFill>
              </a:rPr>
              <a:t>Een hersenziekte</a:t>
            </a:r>
            <a:endParaRPr lang="nl-NL" sz="2400" smtClean="0">
              <a:solidFill>
                <a:srgbClr val="C00000"/>
              </a:solidFill>
            </a:endParaRPr>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48132" name="Titel 1"/>
          <p:cNvSpPr>
            <a:spLocks noGrp="1"/>
          </p:cNvSpPr>
          <p:nvPr>
            <p:ph type="title"/>
          </p:nvPr>
        </p:nvSpPr>
        <p:spPr>
          <a:xfrm>
            <a:off x="539750" y="188913"/>
            <a:ext cx="8153400" cy="990600"/>
          </a:xfrm>
        </p:spPr>
        <p:txBody>
          <a:bodyPr/>
          <a:lstStyle/>
          <a:p>
            <a:pPr eaLnBrk="1" hangingPunct="1"/>
            <a:r>
              <a:rPr lang="nl-NL" sz="3200" smtClean="0">
                <a:solidFill>
                  <a:srgbClr val="C00000"/>
                </a:solidFill>
              </a:rPr>
              <a:t>DSM V</a:t>
            </a:r>
            <a:r>
              <a:rPr lang="nl-NL" smtClean="0">
                <a:solidFill>
                  <a:srgbClr val="C00000"/>
                </a:solidFill>
              </a:rPr>
              <a:t/>
            </a:r>
            <a:br>
              <a:rPr lang="nl-NL" smtClean="0">
                <a:solidFill>
                  <a:srgbClr val="C00000"/>
                </a:solidFill>
              </a:rPr>
            </a:br>
            <a:r>
              <a:rPr lang="nl-NL" sz="2400" smtClean="0">
                <a:solidFill>
                  <a:srgbClr val="C00000"/>
                </a:solidFill>
              </a:rPr>
              <a:t>Stoornissen in het gebruik van middelen</a:t>
            </a:r>
          </a:p>
        </p:txBody>
      </p:sp>
      <p:sp>
        <p:nvSpPr>
          <p:cNvPr id="48133" name="Tijdelijke aanduiding voor inhoud 2"/>
          <p:cNvSpPr>
            <a:spLocks noGrp="1"/>
          </p:cNvSpPr>
          <p:nvPr>
            <p:ph idx="1"/>
          </p:nvPr>
        </p:nvSpPr>
        <p:spPr>
          <a:xfrm>
            <a:off x="179388" y="1557338"/>
            <a:ext cx="8785225" cy="4967287"/>
          </a:xfrm>
        </p:spPr>
        <p:txBody>
          <a:bodyPr/>
          <a:lstStyle/>
          <a:p>
            <a:pPr eaLnBrk="1" hangingPunct="1"/>
            <a:r>
              <a:rPr lang="nl-NL" sz="2000" dirty="0" smtClean="0"/>
              <a:t>Vaker en in grotere hoeveelheden gebruiken dan het plan was</a:t>
            </a:r>
          </a:p>
          <a:p>
            <a:pPr eaLnBrk="1" hangingPunct="1"/>
            <a:r>
              <a:rPr lang="nl-NL" sz="2000" dirty="0" smtClean="0"/>
              <a:t>Mislukte pogingen om te minderen of te stoppen</a:t>
            </a:r>
          </a:p>
          <a:p>
            <a:pPr eaLnBrk="1" hangingPunct="1"/>
            <a:r>
              <a:rPr lang="nl-NL" sz="2000" dirty="0" smtClean="0"/>
              <a:t>Gebruik en herstel van gebruik kosten veel tijd</a:t>
            </a:r>
          </a:p>
          <a:p>
            <a:pPr eaLnBrk="1" hangingPunct="1"/>
            <a:r>
              <a:rPr lang="nl-NL" sz="2000" dirty="0" err="1" smtClean="0"/>
              <a:t>Craving</a:t>
            </a:r>
            <a:endParaRPr lang="nl-NL" sz="2000" dirty="0" smtClean="0"/>
          </a:p>
          <a:p>
            <a:pPr eaLnBrk="1" hangingPunct="1"/>
            <a:r>
              <a:rPr lang="nl-NL" sz="2000" dirty="0" smtClean="0"/>
              <a:t>Disfunctioneren</a:t>
            </a:r>
          </a:p>
          <a:p>
            <a:pPr eaLnBrk="1" hangingPunct="1"/>
            <a:r>
              <a:rPr lang="nl-NL" sz="2000" dirty="0" smtClean="0"/>
              <a:t>Blijven gebruiken ondanks dat het problemen meebrengt in het relationele vlak</a:t>
            </a:r>
          </a:p>
          <a:p>
            <a:pPr eaLnBrk="1" hangingPunct="1"/>
            <a:r>
              <a:rPr lang="nl-NL" sz="2000" dirty="0" smtClean="0"/>
              <a:t>Door gebruik opgeven van hobby’s, sociale activiteiten of werk</a:t>
            </a:r>
          </a:p>
          <a:p>
            <a:pPr eaLnBrk="1" hangingPunct="1"/>
            <a:r>
              <a:rPr lang="nl-NL" sz="2000" dirty="0" smtClean="0"/>
              <a:t>Voortdurend gebruik, zelfs wanneer je daardoor in gevaar komt</a:t>
            </a:r>
          </a:p>
          <a:p>
            <a:pPr eaLnBrk="1" hangingPunct="1"/>
            <a:r>
              <a:rPr lang="nl-NL" sz="2000" dirty="0" smtClean="0"/>
              <a:t>Voortdurend gebruik ondanks weet hebben dat het gebruik lichamelijke of psychische problemen met zich mee brengt of verergert</a:t>
            </a:r>
          </a:p>
          <a:p>
            <a:pPr eaLnBrk="1" hangingPunct="1"/>
            <a:r>
              <a:rPr lang="nl-NL" sz="2000" dirty="0" smtClean="0"/>
              <a:t>Tolerantieontwikkeling</a:t>
            </a:r>
          </a:p>
          <a:p>
            <a:pPr eaLnBrk="1" hangingPunct="1"/>
            <a:r>
              <a:rPr lang="nl-NL" sz="2000" dirty="0" smtClean="0"/>
              <a:t>Onthoudingsverschijnselen</a:t>
            </a:r>
          </a:p>
          <a:p>
            <a:pPr eaLnBrk="1" hangingPunct="1"/>
            <a:endParaRPr lang="nl-NL" sz="2000" dirty="0" smtClean="0"/>
          </a:p>
          <a:p>
            <a:pPr eaLnBrk="1" hangingPunct="1"/>
            <a:endParaRPr lang="nl-NL" sz="2000" dirty="0" smtClean="0"/>
          </a:p>
          <a:p>
            <a:pPr eaLnBrk="1" hangingPunct="1"/>
            <a:endParaRPr lang="nl-NL" sz="2000" dirty="0" smtClean="0"/>
          </a:p>
        </p:txBody>
      </p:sp>
      <p:sp>
        <p:nvSpPr>
          <p:cNvPr id="6" name="Tekstvak 5"/>
          <p:cNvSpPr txBox="1"/>
          <p:nvPr/>
        </p:nvSpPr>
        <p:spPr>
          <a:xfrm>
            <a:off x="539750" y="6567488"/>
            <a:ext cx="8064500" cy="246062"/>
          </a:xfrm>
          <a:prstGeom prst="rect">
            <a:avLst/>
          </a:prstGeom>
          <a:noFill/>
        </p:spPr>
        <p:txBody>
          <a:bodyPr>
            <a:spAutoFit/>
          </a:bodyPr>
          <a:lstStyle/>
          <a:p>
            <a:pPr>
              <a:defRPr/>
            </a:pPr>
            <a:r>
              <a:rPr lang="nl-NL" sz="1000" i="1" dirty="0">
                <a:latin typeface="+mn-lt"/>
              </a:rPr>
              <a:t>Bron: </a:t>
            </a:r>
            <a:r>
              <a:rPr lang="en-GB" sz="1000" i="1" dirty="0">
                <a:latin typeface="+mn-lt"/>
              </a:rPr>
              <a:t>American Psychiatric Association. Diagnostic and Statistical Manual of Mental Disorders, 5th ed. </a:t>
            </a:r>
            <a:r>
              <a:rPr lang="en-US" sz="1000" i="1" dirty="0">
                <a:latin typeface="+mn-lt"/>
              </a:rPr>
              <a:t>(DSM-V). Washington D.C.; </a:t>
            </a:r>
            <a:r>
              <a:rPr lang="en-US" sz="1000" i="1" dirty="0" err="1">
                <a:latin typeface="+mn-lt"/>
              </a:rPr>
              <a:t>mei</a:t>
            </a:r>
            <a:r>
              <a:rPr lang="en-US" sz="1000" i="1" dirty="0">
                <a:latin typeface="+mn-lt"/>
              </a:rPr>
              <a:t> 2013</a:t>
            </a:r>
            <a:endParaRPr lang="nl-NL" sz="1000" i="1" dirty="0">
              <a:latin typeface="+mn-lt"/>
            </a:endParaRPr>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49156" name="Titel 1"/>
          <p:cNvSpPr>
            <a:spLocks noGrp="1"/>
          </p:cNvSpPr>
          <p:nvPr>
            <p:ph type="title"/>
          </p:nvPr>
        </p:nvSpPr>
        <p:spPr>
          <a:xfrm>
            <a:off x="539750" y="228600"/>
            <a:ext cx="8153400" cy="990600"/>
          </a:xfrm>
        </p:spPr>
        <p:txBody>
          <a:bodyPr/>
          <a:lstStyle/>
          <a:p>
            <a:pPr eaLnBrk="1" hangingPunct="1"/>
            <a:r>
              <a:rPr lang="nl-NL" sz="3600" smtClean="0">
                <a:solidFill>
                  <a:srgbClr val="C00000"/>
                </a:solidFill>
              </a:rPr>
              <a:t>Ernst stoornis in DSM-V</a:t>
            </a:r>
          </a:p>
        </p:txBody>
      </p:sp>
      <p:sp>
        <p:nvSpPr>
          <p:cNvPr id="49157" name="Tijdelijke aanduiding voor inhoud 2"/>
          <p:cNvSpPr>
            <a:spLocks noGrp="1"/>
          </p:cNvSpPr>
          <p:nvPr>
            <p:ph idx="1"/>
          </p:nvPr>
        </p:nvSpPr>
        <p:spPr>
          <a:xfrm>
            <a:off x="250825" y="2749550"/>
            <a:ext cx="8153400" cy="2192338"/>
          </a:xfrm>
        </p:spPr>
        <p:txBody>
          <a:bodyPr/>
          <a:lstStyle/>
          <a:p>
            <a:pPr eaLnBrk="1" hangingPunct="1"/>
            <a:r>
              <a:rPr lang="nl-NL" sz="2400" smtClean="0"/>
              <a:t>2-3 criteria: 	milde stoornis</a:t>
            </a:r>
          </a:p>
          <a:p>
            <a:pPr eaLnBrk="1" hangingPunct="1"/>
            <a:r>
              <a:rPr lang="nl-NL" sz="2400" smtClean="0"/>
              <a:t>4-5 criteria: 	gematigde stoornis</a:t>
            </a:r>
          </a:p>
          <a:p>
            <a:pPr eaLnBrk="1" hangingPunct="1"/>
            <a:r>
              <a:rPr lang="nl-NL" sz="2400" smtClean="0"/>
              <a:t>6 of meer criteria:	ernstige stoornis</a:t>
            </a:r>
          </a:p>
        </p:txBody>
      </p:sp>
      <p:sp>
        <p:nvSpPr>
          <p:cNvPr id="7" name="Tekstvak 6"/>
          <p:cNvSpPr txBox="1"/>
          <p:nvPr/>
        </p:nvSpPr>
        <p:spPr>
          <a:xfrm>
            <a:off x="539552" y="6611938"/>
            <a:ext cx="8064500" cy="246062"/>
          </a:xfrm>
          <a:prstGeom prst="rect">
            <a:avLst/>
          </a:prstGeom>
          <a:noFill/>
        </p:spPr>
        <p:txBody>
          <a:bodyPr>
            <a:spAutoFit/>
          </a:bodyPr>
          <a:lstStyle/>
          <a:p>
            <a:pPr>
              <a:defRPr/>
            </a:pPr>
            <a:r>
              <a:rPr lang="nl-NL" sz="1000" i="1" dirty="0">
                <a:latin typeface="+mn-lt"/>
              </a:rPr>
              <a:t>Bron: </a:t>
            </a:r>
            <a:r>
              <a:rPr lang="en-GB" sz="1000" i="1" dirty="0">
                <a:latin typeface="+mn-lt"/>
              </a:rPr>
              <a:t>American Psychiatric Association. Diagnostic and Statistical Manual of Mental Disorders, 5th ed. </a:t>
            </a:r>
            <a:r>
              <a:rPr lang="en-US" sz="1000" i="1" dirty="0">
                <a:latin typeface="+mn-lt"/>
              </a:rPr>
              <a:t>(DSM-V). Washington D.C.; </a:t>
            </a:r>
            <a:r>
              <a:rPr lang="en-US" sz="1000" i="1" dirty="0" err="1">
                <a:latin typeface="+mn-lt"/>
              </a:rPr>
              <a:t>mei</a:t>
            </a:r>
            <a:r>
              <a:rPr lang="en-US" sz="1000" i="1" dirty="0">
                <a:latin typeface="+mn-lt"/>
              </a:rPr>
              <a:t> 2013</a:t>
            </a:r>
            <a:endParaRPr lang="nl-NL" sz="1000" i="1" dirty="0">
              <a:latin typeface="+mn-lt"/>
            </a:endParaRPr>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el 1"/>
          <p:cNvSpPr>
            <a:spLocks noGrp="1"/>
          </p:cNvSpPr>
          <p:nvPr>
            <p:ph type="title"/>
          </p:nvPr>
        </p:nvSpPr>
        <p:spPr>
          <a:xfrm>
            <a:off x="467544" y="228600"/>
            <a:ext cx="8153400" cy="990600"/>
          </a:xfrm>
        </p:spPr>
        <p:txBody>
          <a:bodyPr/>
          <a:lstStyle/>
          <a:p>
            <a:r>
              <a:rPr lang="en-GB" sz="3600" dirty="0" err="1" smtClean="0">
                <a:solidFill>
                  <a:srgbClr val="C00000"/>
                </a:solidFill>
              </a:rPr>
              <a:t>Verslavende</a:t>
            </a:r>
            <a:r>
              <a:rPr lang="en-GB" sz="3600" dirty="0" smtClean="0">
                <a:solidFill>
                  <a:srgbClr val="C00000"/>
                </a:solidFill>
              </a:rPr>
              <a:t> </a:t>
            </a:r>
            <a:r>
              <a:rPr lang="en-GB" sz="3600" dirty="0" err="1" smtClean="0">
                <a:solidFill>
                  <a:srgbClr val="C00000"/>
                </a:solidFill>
              </a:rPr>
              <a:t>middelen</a:t>
            </a:r>
            <a:endParaRPr lang="nl-NL" sz="3600" dirty="0" smtClean="0">
              <a:solidFill>
                <a:srgbClr val="C00000"/>
              </a:solidFill>
            </a:endParaRPr>
          </a:p>
        </p:txBody>
      </p:sp>
      <p:sp>
        <p:nvSpPr>
          <p:cNvPr id="5" name="Text Box 8"/>
          <p:cNvSpPr txBox="1">
            <a:spLocks noChangeArrowheads="1"/>
          </p:cNvSpPr>
          <p:nvPr/>
        </p:nvSpPr>
        <p:spPr bwMode="auto">
          <a:xfrm>
            <a:off x="502915" y="1484313"/>
            <a:ext cx="4429125" cy="3786187"/>
          </a:xfrm>
          <a:prstGeom prst="rect">
            <a:avLst/>
          </a:prstGeom>
          <a:noFill/>
          <a:ln w="9525">
            <a:noFill/>
            <a:miter lim="800000"/>
            <a:headEnd/>
            <a:tailEnd/>
          </a:ln>
        </p:spPr>
        <p:txBody>
          <a:bodyPr wrap="none">
            <a:spAutoFit/>
          </a:bodyPr>
          <a:lstStyle/>
          <a:p>
            <a:pPr marL="342900" indent="-342900">
              <a:defRPr/>
            </a:pPr>
            <a:r>
              <a:rPr lang="en-US" sz="2400" b="1" dirty="0" err="1">
                <a:latin typeface="+mn-lt"/>
              </a:rPr>
              <a:t>Wat</a:t>
            </a:r>
            <a:r>
              <a:rPr lang="en-US" sz="2400" b="1" dirty="0">
                <a:latin typeface="+mn-lt"/>
              </a:rPr>
              <a:t> is de </a:t>
            </a:r>
            <a:r>
              <a:rPr lang="en-US" sz="2400" b="1" dirty="0" err="1">
                <a:latin typeface="+mn-lt"/>
              </a:rPr>
              <a:t>gevaarlijkste</a:t>
            </a:r>
            <a:r>
              <a:rPr lang="en-US" sz="2400" b="1" dirty="0">
                <a:latin typeface="+mn-lt"/>
              </a:rPr>
              <a:t> drug?</a:t>
            </a:r>
          </a:p>
          <a:p>
            <a:pPr marL="342900" indent="-342900">
              <a:buFontTx/>
              <a:buAutoNum type="alphaUcPeriod"/>
              <a:defRPr/>
            </a:pPr>
            <a:r>
              <a:rPr lang="en-US" sz="2400" dirty="0" err="1">
                <a:latin typeface="+mn-lt"/>
              </a:rPr>
              <a:t>t</a:t>
            </a:r>
            <a:r>
              <a:rPr lang="en-US" sz="2400" dirty="0" err="1" smtClean="0">
                <a:latin typeface="+mn-lt"/>
              </a:rPr>
              <a:t>abak</a:t>
            </a:r>
            <a:endParaRPr lang="en-US" sz="2400" dirty="0">
              <a:latin typeface="+mn-lt"/>
            </a:endParaRPr>
          </a:p>
          <a:p>
            <a:pPr marL="342900" indent="-342900">
              <a:buFontTx/>
              <a:buAutoNum type="alphaUcPeriod"/>
              <a:defRPr/>
            </a:pPr>
            <a:r>
              <a:rPr lang="en-US" sz="2400" dirty="0">
                <a:latin typeface="+mn-lt"/>
              </a:rPr>
              <a:t>a</a:t>
            </a:r>
            <a:r>
              <a:rPr lang="en-US" sz="2400" dirty="0" smtClean="0">
                <a:latin typeface="+mn-lt"/>
              </a:rPr>
              <a:t>lcohol</a:t>
            </a:r>
            <a:endParaRPr lang="en-US" sz="2400" dirty="0">
              <a:latin typeface="+mn-lt"/>
            </a:endParaRPr>
          </a:p>
          <a:p>
            <a:pPr marL="342900" indent="-342900">
              <a:buFontTx/>
              <a:buAutoNum type="alphaUcPeriod"/>
              <a:defRPr/>
            </a:pPr>
            <a:r>
              <a:rPr lang="en-US" sz="2400" dirty="0">
                <a:latin typeface="+mn-lt"/>
              </a:rPr>
              <a:t>c</a:t>
            </a:r>
            <a:r>
              <a:rPr lang="en-US" sz="2400" dirty="0" smtClean="0">
                <a:latin typeface="+mn-lt"/>
              </a:rPr>
              <a:t>annabis</a:t>
            </a:r>
            <a:endParaRPr lang="en-US" sz="2400" dirty="0">
              <a:latin typeface="+mn-lt"/>
            </a:endParaRPr>
          </a:p>
          <a:p>
            <a:pPr marL="342900" indent="-342900">
              <a:buFontTx/>
              <a:buAutoNum type="alphaUcPeriod"/>
              <a:defRPr/>
            </a:pPr>
            <a:r>
              <a:rPr lang="en-US" sz="2400" dirty="0">
                <a:latin typeface="+mn-lt"/>
              </a:rPr>
              <a:t>e</a:t>
            </a:r>
            <a:r>
              <a:rPr lang="en-US" sz="2400" dirty="0" smtClean="0">
                <a:latin typeface="+mn-lt"/>
              </a:rPr>
              <a:t>cstasy</a:t>
            </a:r>
            <a:endParaRPr lang="en-US" sz="2400" dirty="0">
              <a:latin typeface="+mn-lt"/>
            </a:endParaRPr>
          </a:p>
          <a:p>
            <a:pPr marL="342900" indent="-342900">
              <a:buFontTx/>
              <a:buAutoNum type="alphaUcPeriod"/>
              <a:defRPr/>
            </a:pPr>
            <a:r>
              <a:rPr lang="en-US" sz="2400" dirty="0" smtClean="0">
                <a:latin typeface="+mn-lt"/>
              </a:rPr>
              <a:t>cocaine</a:t>
            </a:r>
            <a:endParaRPr lang="en-US" sz="2400" dirty="0">
              <a:latin typeface="+mn-lt"/>
            </a:endParaRPr>
          </a:p>
          <a:p>
            <a:pPr marL="342900" indent="-342900">
              <a:buFontTx/>
              <a:buAutoNum type="alphaUcPeriod"/>
              <a:defRPr/>
            </a:pPr>
            <a:r>
              <a:rPr lang="en-US" sz="2400" dirty="0" err="1">
                <a:latin typeface="+mn-lt"/>
              </a:rPr>
              <a:t>a</a:t>
            </a:r>
            <a:r>
              <a:rPr lang="en-US" sz="2400" dirty="0" err="1" smtClean="0">
                <a:latin typeface="+mn-lt"/>
              </a:rPr>
              <a:t>mfetamine</a:t>
            </a:r>
            <a:endParaRPr lang="en-US" sz="2400" dirty="0">
              <a:latin typeface="+mn-lt"/>
            </a:endParaRPr>
          </a:p>
          <a:p>
            <a:pPr marL="342900" indent="-342900">
              <a:buFontTx/>
              <a:buAutoNum type="alphaUcPeriod"/>
              <a:defRPr/>
            </a:pPr>
            <a:r>
              <a:rPr lang="en-US" sz="2400" dirty="0" err="1">
                <a:latin typeface="+mn-lt"/>
              </a:rPr>
              <a:t>h</a:t>
            </a:r>
            <a:r>
              <a:rPr lang="en-US" sz="2400" dirty="0" err="1" smtClean="0">
                <a:latin typeface="+mn-lt"/>
              </a:rPr>
              <a:t>eroïne</a:t>
            </a:r>
            <a:endParaRPr lang="en-US" sz="2400" dirty="0">
              <a:latin typeface="+mn-lt"/>
            </a:endParaRPr>
          </a:p>
          <a:p>
            <a:pPr marL="342900" indent="-342900">
              <a:defRPr/>
            </a:pPr>
            <a:endParaRPr lang="en-US" sz="2400" dirty="0">
              <a:latin typeface="+mn-lt"/>
            </a:endParaRPr>
          </a:p>
          <a:p>
            <a:pPr marL="342900" indent="-342900">
              <a:buFontTx/>
              <a:buAutoNum type="alphaUcPeriod"/>
              <a:defRPr/>
            </a:pPr>
            <a:endParaRPr lang="nl-NL" sz="2400" dirty="0">
              <a:latin typeface="+mn-lt"/>
            </a:endParaRPr>
          </a:p>
        </p:txBody>
      </p:sp>
      <p:sp>
        <p:nvSpPr>
          <p:cNvPr id="6" name="Text Box 7"/>
          <p:cNvSpPr txBox="1">
            <a:spLocks noChangeArrowheads="1"/>
          </p:cNvSpPr>
          <p:nvPr/>
        </p:nvSpPr>
        <p:spPr bwMode="auto">
          <a:xfrm>
            <a:off x="467544" y="4691063"/>
            <a:ext cx="8788400" cy="2051050"/>
          </a:xfrm>
          <a:prstGeom prst="rect">
            <a:avLst/>
          </a:prstGeom>
          <a:noFill/>
          <a:ln w="9525">
            <a:noFill/>
            <a:miter lim="800000"/>
            <a:headEnd/>
            <a:tailEnd/>
          </a:ln>
        </p:spPr>
        <p:txBody>
          <a:bodyPr wrap="none">
            <a:spAutoFit/>
          </a:bodyPr>
          <a:lstStyle/>
          <a:p>
            <a:pPr marL="342900" indent="-342900">
              <a:lnSpc>
                <a:spcPct val="130000"/>
              </a:lnSpc>
              <a:defRPr/>
            </a:pPr>
            <a:r>
              <a:rPr lang="en-US" sz="2400" b="1" dirty="0" err="1">
                <a:latin typeface="+mn-lt"/>
              </a:rPr>
              <a:t>Antwoord</a:t>
            </a:r>
            <a:endParaRPr lang="en-US" sz="2400" dirty="0">
              <a:latin typeface="+mn-lt"/>
            </a:endParaRPr>
          </a:p>
          <a:p>
            <a:pPr marL="342900" indent="-342900">
              <a:buFontTx/>
              <a:buAutoNum type="alphaUcPeriod"/>
              <a:defRPr/>
            </a:pPr>
            <a:r>
              <a:rPr lang="en-US" sz="2400" dirty="0" err="1">
                <a:solidFill>
                  <a:srgbClr val="C00000"/>
                </a:solidFill>
                <a:latin typeface="+mn-lt"/>
              </a:rPr>
              <a:t>t</a:t>
            </a:r>
            <a:r>
              <a:rPr lang="en-US" sz="2400" dirty="0" err="1" smtClean="0">
                <a:solidFill>
                  <a:srgbClr val="C00000"/>
                </a:solidFill>
                <a:latin typeface="+mn-lt"/>
              </a:rPr>
              <a:t>abak</a:t>
            </a:r>
            <a:r>
              <a:rPr lang="en-US" sz="2400" dirty="0">
                <a:solidFill>
                  <a:srgbClr val="C00000"/>
                </a:solidFill>
                <a:latin typeface="+mn-lt"/>
              </a:rPr>
              <a:t>, want </a:t>
            </a:r>
          </a:p>
          <a:p>
            <a:pPr marL="342900" indent="-342900">
              <a:defRPr/>
            </a:pPr>
            <a:r>
              <a:rPr lang="en-US" sz="2400" dirty="0">
                <a:solidFill>
                  <a:srgbClr val="C00000"/>
                </a:solidFill>
                <a:latin typeface="+mn-lt"/>
              </a:rPr>
              <a:t>     (1) nicotine is </a:t>
            </a:r>
            <a:r>
              <a:rPr lang="en-US" sz="2400" dirty="0" err="1">
                <a:solidFill>
                  <a:srgbClr val="C00000"/>
                </a:solidFill>
                <a:latin typeface="+mn-lt"/>
              </a:rPr>
              <a:t>meest</a:t>
            </a:r>
            <a:r>
              <a:rPr lang="en-US" sz="2400" dirty="0">
                <a:solidFill>
                  <a:srgbClr val="C00000"/>
                </a:solidFill>
                <a:latin typeface="+mn-lt"/>
              </a:rPr>
              <a:t> </a:t>
            </a:r>
            <a:r>
              <a:rPr lang="en-US" sz="2400" dirty="0" err="1">
                <a:solidFill>
                  <a:srgbClr val="C00000"/>
                </a:solidFill>
                <a:latin typeface="+mn-lt"/>
              </a:rPr>
              <a:t>verslavende</a:t>
            </a:r>
            <a:r>
              <a:rPr lang="en-US" sz="2400" dirty="0">
                <a:solidFill>
                  <a:srgbClr val="C00000"/>
                </a:solidFill>
                <a:latin typeface="+mn-lt"/>
              </a:rPr>
              <a:t> </a:t>
            </a:r>
            <a:r>
              <a:rPr lang="en-US" sz="2400" dirty="0" err="1">
                <a:solidFill>
                  <a:srgbClr val="C00000"/>
                </a:solidFill>
                <a:latin typeface="+mn-lt"/>
              </a:rPr>
              <a:t>stof</a:t>
            </a:r>
            <a:r>
              <a:rPr lang="en-US" sz="2400" dirty="0">
                <a:solidFill>
                  <a:srgbClr val="C00000"/>
                </a:solidFill>
                <a:latin typeface="+mn-lt"/>
              </a:rPr>
              <a:t>, </a:t>
            </a:r>
          </a:p>
          <a:p>
            <a:pPr marL="342900" indent="-342900">
              <a:defRPr/>
            </a:pPr>
            <a:r>
              <a:rPr lang="en-US" sz="2400" dirty="0">
                <a:solidFill>
                  <a:srgbClr val="C00000"/>
                </a:solidFill>
                <a:latin typeface="+mn-lt"/>
              </a:rPr>
              <a:t>     (2) </a:t>
            </a:r>
            <a:r>
              <a:rPr lang="en-US" sz="2400" dirty="0" err="1">
                <a:solidFill>
                  <a:srgbClr val="C00000"/>
                </a:solidFill>
                <a:latin typeface="+mn-lt"/>
              </a:rPr>
              <a:t>verantwoordelijk</a:t>
            </a:r>
            <a:r>
              <a:rPr lang="en-US" sz="2400" dirty="0">
                <a:solidFill>
                  <a:srgbClr val="C00000"/>
                </a:solidFill>
                <a:latin typeface="+mn-lt"/>
              </a:rPr>
              <a:t> </a:t>
            </a:r>
            <a:r>
              <a:rPr lang="en-US" sz="2400" dirty="0" err="1">
                <a:solidFill>
                  <a:srgbClr val="C00000"/>
                </a:solidFill>
                <a:latin typeface="+mn-lt"/>
              </a:rPr>
              <a:t>voor</a:t>
            </a:r>
            <a:r>
              <a:rPr lang="en-US" sz="2400" dirty="0">
                <a:solidFill>
                  <a:srgbClr val="C00000"/>
                </a:solidFill>
                <a:latin typeface="+mn-lt"/>
              </a:rPr>
              <a:t> de </a:t>
            </a:r>
            <a:r>
              <a:rPr lang="en-US" sz="2400" dirty="0" err="1">
                <a:solidFill>
                  <a:srgbClr val="C00000"/>
                </a:solidFill>
                <a:latin typeface="+mn-lt"/>
              </a:rPr>
              <a:t>meeste</a:t>
            </a:r>
            <a:r>
              <a:rPr lang="en-US" sz="2400" dirty="0">
                <a:solidFill>
                  <a:srgbClr val="C00000"/>
                </a:solidFill>
                <a:latin typeface="+mn-lt"/>
              </a:rPr>
              <a:t> </a:t>
            </a:r>
            <a:r>
              <a:rPr lang="en-US" sz="2400" dirty="0" err="1">
                <a:solidFill>
                  <a:srgbClr val="C00000"/>
                </a:solidFill>
                <a:latin typeface="+mn-lt"/>
              </a:rPr>
              <a:t>doden</a:t>
            </a:r>
            <a:r>
              <a:rPr lang="en-US" sz="2400" dirty="0">
                <a:solidFill>
                  <a:srgbClr val="C00000"/>
                </a:solidFill>
                <a:latin typeface="+mn-lt"/>
              </a:rPr>
              <a:t>: NL 20.000/</a:t>
            </a:r>
            <a:r>
              <a:rPr lang="en-US" sz="2400" dirty="0" err="1">
                <a:solidFill>
                  <a:srgbClr val="C00000"/>
                </a:solidFill>
                <a:latin typeface="+mn-lt"/>
              </a:rPr>
              <a:t>jaar</a:t>
            </a:r>
            <a:endParaRPr lang="en-US" sz="2400" dirty="0">
              <a:solidFill>
                <a:srgbClr val="C00000"/>
              </a:solidFill>
              <a:latin typeface="+mn-lt"/>
            </a:endParaRPr>
          </a:p>
          <a:p>
            <a:pPr marL="342900" indent="-342900">
              <a:defRPr/>
            </a:pPr>
            <a:r>
              <a:rPr lang="en-US" sz="2400" dirty="0">
                <a:solidFill>
                  <a:srgbClr val="C00000"/>
                </a:solidFill>
                <a:latin typeface="+mn-lt"/>
              </a:rPr>
              <a:t>     (3) </a:t>
            </a:r>
            <a:r>
              <a:rPr lang="en-US" sz="2400" dirty="0" err="1">
                <a:solidFill>
                  <a:srgbClr val="C00000"/>
                </a:solidFill>
                <a:latin typeface="+mn-lt"/>
              </a:rPr>
              <a:t>verantwoordelijk</a:t>
            </a:r>
            <a:r>
              <a:rPr lang="en-US" sz="2400" dirty="0">
                <a:solidFill>
                  <a:srgbClr val="C00000"/>
                </a:solidFill>
                <a:latin typeface="+mn-lt"/>
              </a:rPr>
              <a:t> </a:t>
            </a:r>
            <a:r>
              <a:rPr lang="en-US" sz="2400" dirty="0" err="1">
                <a:solidFill>
                  <a:srgbClr val="C00000"/>
                </a:solidFill>
                <a:latin typeface="+mn-lt"/>
              </a:rPr>
              <a:t>voor</a:t>
            </a:r>
            <a:r>
              <a:rPr lang="en-US" sz="2400" dirty="0">
                <a:solidFill>
                  <a:srgbClr val="C00000"/>
                </a:solidFill>
                <a:latin typeface="+mn-lt"/>
              </a:rPr>
              <a:t> </a:t>
            </a:r>
            <a:r>
              <a:rPr lang="en-US" sz="2400" dirty="0" err="1">
                <a:solidFill>
                  <a:srgbClr val="C00000"/>
                </a:solidFill>
                <a:latin typeface="+mn-lt"/>
              </a:rPr>
              <a:t>grootste</a:t>
            </a:r>
            <a:r>
              <a:rPr lang="en-US" sz="2400" dirty="0">
                <a:solidFill>
                  <a:srgbClr val="C00000"/>
                </a:solidFill>
                <a:latin typeface="+mn-lt"/>
              </a:rPr>
              <a:t> </a:t>
            </a:r>
            <a:r>
              <a:rPr lang="en-US" sz="2400" dirty="0" err="1">
                <a:solidFill>
                  <a:srgbClr val="C00000"/>
                </a:solidFill>
                <a:latin typeface="+mn-lt"/>
              </a:rPr>
              <a:t>verlies</a:t>
            </a:r>
            <a:r>
              <a:rPr lang="en-US" sz="2400" dirty="0">
                <a:solidFill>
                  <a:srgbClr val="C00000"/>
                </a:solidFill>
                <a:latin typeface="+mn-lt"/>
              </a:rPr>
              <a:t> </a:t>
            </a:r>
            <a:r>
              <a:rPr lang="en-US" sz="2400" dirty="0" err="1">
                <a:solidFill>
                  <a:srgbClr val="C00000"/>
                </a:solidFill>
                <a:latin typeface="+mn-lt"/>
              </a:rPr>
              <a:t>aan</a:t>
            </a:r>
            <a:r>
              <a:rPr lang="en-US" sz="2400" dirty="0">
                <a:solidFill>
                  <a:srgbClr val="C00000"/>
                </a:solidFill>
                <a:latin typeface="+mn-lt"/>
              </a:rPr>
              <a:t> DALYs (6-7%)</a:t>
            </a:r>
            <a:endParaRPr lang="nl-NL" sz="2400" dirty="0">
              <a:solidFill>
                <a:srgbClr val="C00000"/>
              </a:solidFill>
              <a:latin typeface="+mn-lt"/>
            </a:endParaRPr>
          </a:p>
        </p:txBody>
      </p:sp>
      <p:sp>
        <p:nvSpPr>
          <p:cNvPr id="2" name="Tijdelijke aanduiding voor inhoud 1"/>
          <p:cNvSpPr>
            <a:spLocks noGrp="1"/>
          </p:cNvSpPr>
          <p:nvPr>
            <p:ph sz="quarter" idx="1"/>
          </p:nvPr>
        </p:nvSpPr>
        <p:spPr/>
        <p:txBody>
          <a:bodyPr/>
          <a:lstStyle/>
          <a:p>
            <a:endParaRPr lang="nl-NL"/>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el 4"/>
          <p:cNvSpPr>
            <a:spLocks noGrp="1"/>
          </p:cNvSpPr>
          <p:nvPr>
            <p:ph type="title"/>
          </p:nvPr>
        </p:nvSpPr>
        <p:spPr>
          <a:xfrm>
            <a:off x="683568" y="260648"/>
            <a:ext cx="8153400" cy="990600"/>
          </a:xfrm>
        </p:spPr>
        <p:txBody>
          <a:bodyPr/>
          <a:lstStyle/>
          <a:p>
            <a:r>
              <a:rPr lang="nl-NL" sz="3600" dirty="0" smtClean="0">
                <a:solidFill>
                  <a:srgbClr val="C00000"/>
                </a:solidFill>
              </a:rPr>
              <a:t>Enkele cijfers</a:t>
            </a:r>
          </a:p>
        </p:txBody>
      </p:sp>
      <p:graphicFrame>
        <p:nvGraphicFramePr>
          <p:cNvPr id="3" name="Group 56"/>
          <p:cNvGraphicFramePr>
            <a:graphicFrameLocks/>
          </p:cNvGraphicFramePr>
          <p:nvPr>
            <p:extLst>
              <p:ext uri="{D42A27DB-BD31-4B8C-83A1-F6EECF244321}">
                <p14:modId xmlns:p14="http://schemas.microsoft.com/office/powerpoint/2010/main" val="1328393789"/>
              </p:ext>
            </p:extLst>
          </p:nvPr>
        </p:nvGraphicFramePr>
        <p:xfrm>
          <a:off x="755576" y="2133600"/>
          <a:ext cx="7848550" cy="4031704"/>
        </p:xfrm>
        <a:graphic>
          <a:graphicData uri="http://schemas.openxmlformats.org/drawingml/2006/table">
            <a:tbl>
              <a:tblPr/>
              <a:tblGrid>
                <a:gridCol w="2303020"/>
                <a:gridCol w="1843432"/>
                <a:gridCol w="1957693"/>
                <a:gridCol w="1744405"/>
              </a:tblGrid>
              <a:tr h="580568">
                <a:tc>
                  <a:txBody>
                    <a:bodyPr/>
                    <a:lstStyle/>
                    <a:p>
                      <a:pPr marL="0" marR="0" lvl="0" indent="0" algn="l" defTabSz="914400" rtl="0" eaLnBrk="1" fontAlgn="base" latinLnBrk="0" hangingPunct="1">
                        <a:lnSpc>
                          <a:spcPct val="150000"/>
                        </a:lnSpc>
                        <a:spcBef>
                          <a:spcPct val="20000"/>
                        </a:spcBef>
                        <a:spcAft>
                          <a:spcPct val="0"/>
                        </a:spcAft>
                        <a:buClrTx/>
                        <a:buSzTx/>
                        <a:buFont typeface="Arial" charset="0"/>
                        <a:buNone/>
                        <a:tabLst/>
                      </a:pPr>
                      <a:r>
                        <a:rPr kumimoji="0" lang="en-US" sz="1600" b="1" i="0" u="none" strike="noStrike" cap="none" normalizeH="0" baseline="0" dirty="0" err="1" smtClean="0">
                          <a:ln>
                            <a:noFill/>
                          </a:ln>
                          <a:solidFill>
                            <a:schemeClr val="accent2"/>
                          </a:solidFill>
                          <a:effectLst/>
                          <a:latin typeface="Calibri" pitchFamily="34" charset="0"/>
                        </a:rPr>
                        <a:t>Middel</a:t>
                      </a:r>
                      <a:endParaRPr kumimoji="0" lang="nl-NL" sz="1600" b="1" i="0" u="none" strike="noStrike" cap="none" normalizeH="0" baseline="0" dirty="0" smtClean="0">
                        <a:ln>
                          <a:noFill/>
                        </a:ln>
                        <a:solidFill>
                          <a:schemeClr val="accent2"/>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20000"/>
                        </a:spcBef>
                        <a:spcAft>
                          <a:spcPct val="0"/>
                        </a:spcAft>
                        <a:buClrTx/>
                        <a:buSzTx/>
                        <a:buFont typeface="Arial" charset="0"/>
                        <a:buNone/>
                        <a:tabLst/>
                      </a:pPr>
                      <a:r>
                        <a:rPr kumimoji="0" lang="en-US" sz="1600" b="1" i="0" u="none" strike="noStrike" cap="none" normalizeH="0" baseline="0" dirty="0" err="1" smtClean="0">
                          <a:ln>
                            <a:noFill/>
                          </a:ln>
                          <a:solidFill>
                            <a:schemeClr val="accent2"/>
                          </a:solidFill>
                          <a:effectLst/>
                          <a:latin typeface="Calibri" pitchFamily="34" charset="0"/>
                        </a:rPr>
                        <a:t>Gebruikers</a:t>
                      </a:r>
                      <a:endParaRPr kumimoji="0" lang="en-US" sz="1600" b="1" i="0" u="none" strike="noStrike" cap="none" normalizeH="0" baseline="0" dirty="0" smtClean="0">
                        <a:ln>
                          <a:noFill/>
                        </a:ln>
                        <a:solidFill>
                          <a:schemeClr val="accent2"/>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20000"/>
                        </a:spcBef>
                        <a:spcAft>
                          <a:spcPct val="0"/>
                        </a:spcAft>
                        <a:buClrTx/>
                        <a:buSzTx/>
                        <a:buFont typeface="Arial" charset="0"/>
                        <a:buNone/>
                        <a:tabLst/>
                      </a:pPr>
                      <a:r>
                        <a:rPr kumimoji="0" lang="en-US" sz="1600" b="1" i="0" u="none" strike="noStrike" cap="none" normalizeH="0" baseline="0" dirty="0" err="1" smtClean="0">
                          <a:ln>
                            <a:noFill/>
                          </a:ln>
                          <a:solidFill>
                            <a:schemeClr val="accent2"/>
                          </a:solidFill>
                          <a:effectLst/>
                          <a:latin typeface="Calibri" pitchFamily="34" charset="0"/>
                        </a:rPr>
                        <a:t>Verslaafden</a:t>
                      </a:r>
                      <a:endParaRPr kumimoji="0" lang="en-US" sz="1600" b="1" i="0" u="none" strike="noStrike" cap="none" normalizeH="0" baseline="0" dirty="0" smtClean="0">
                        <a:ln>
                          <a:noFill/>
                        </a:ln>
                        <a:solidFill>
                          <a:schemeClr val="accent2"/>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20000"/>
                        </a:spcBef>
                        <a:spcAft>
                          <a:spcPct val="0"/>
                        </a:spcAft>
                        <a:buClrTx/>
                        <a:buSzTx/>
                        <a:buFont typeface="Arial" charset="0"/>
                        <a:buNone/>
                        <a:tabLst/>
                      </a:pPr>
                      <a:r>
                        <a:rPr kumimoji="0" lang="en-US" sz="1600" b="1" i="0" u="none" strike="noStrike" cap="none" normalizeH="0" baseline="0" dirty="0" err="1" smtClean="0">
                          <a:ln>
                            <a:noFill/>
                          </a:ln>
                          <a:solidFill>
                            <a:schemeClr val="accent2"/>
                          </a:solidFill>
                          <a:effectLst/>
                          <a:latin typeface="Calibri" pitchFamily="34" charset="0"/>
                        </a:rPr>
                        <a:t>Doden</a:t>
                      </a:r>
                      <a:endParaRPr kumimoji="0" lang="en-US" sz="1600" b="1" i="0" u="none" strike="noStrike" cap="none" normalizeH="0" baseline="0" dirty="0" smtClean="0">
                        <a:ln>
                          <a:noFill/>
                        </a:ln>
                        <a:solidFill>
                          <a:schemeClr val="accent2"/>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51136">
                <a:tc>
                  <a:txBody>
                    <a:bodyPr/>
                    <a:lstStyle/>
                    <a:p>
                      <a:pPr marL="0" marR="0" lvl="0" indent="0" algn="l" defTabSz="914400" rtl="0" eaLnBrk="1" fontAlgn="base" latinLnBrk="0" hangingPunct="1">
                        <a:lnSpc>
                          <a:spcPct val="150000"/>
                        </a:lnSpc>
                        <a:spcBef>
                          <a:spcPct val="20000"/>
                        </a:spcBef>
                        <a:spcAft>
                          <a:spcPct val="0"/>
                        </a:spcAft>
                        <a:buClrTx/>
                        <a:buSzTx/>
                        <a:buFont typeface="Arial" charset="0"/>
                        <a:buNone/>
                        <a:tabLst/>
                      </a:pPr>
                      <a:r>
                        <a:rPr kumimoji="0" lang="en-US" sz="1600" b="0" i="0" u="none" strike="noStrike" cap="none" normalizeH="0" baseline="0" dirty="0" err="1" smtClean="0">
                          <a:ln>
                            <a:noFill/>
                          </a:ln>
                          <a:solidFill>
                            <a:schemeClr val="tx1"/>
                          </a:solidFill>
                          <a:effectLst/>
                          <a:latin typeface="Calibri" pitchFamily="34" charset="0"/>
                        </a:rPr>
                        <a:t>Tabak</a:t>
                      </a:r>
                      <a:endParaRPr kumimoji="0" lang="en-US" sz="1600" b="0" i="0" u="none" strike="noStrike" cap="none" normalizeH="0" baseline="0" dirty="0" smtClean="0">
                        <a:ln>
                          <a:noFill/>
                        </a:ln>
                        <a:solidFill>
                          <a:schemeClr val="tx1"/>
                        </a:solidFill>
                        <a:effectLst/>
                        <a:latin typeface="Calibri" pitchFamily="34" charset="0"/>
                      </a:endParaRPr>
                    </a:p>
                    <a:p>
                      <a:pPr marL="0" marR="0" lvl="0" indent="0" algn="l" defTabSz="914400" rtl="0" eaLnBrk="1" fontAlgn="base" latinLnBrk="0" hangingPunct="1">
                        <a:lnSpc>
                          <a:spcPct val="15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Calibri" pitchFamily="34" charset="0"/>
                        </a:rPr>
                        <a:t>Alcohol</a:t>
                      </a:r>
                    </a:p>
                    <a:p>
                      <a:pPr marL="0" marR="0" lvl="0" indent="0" algn="l" defTabSz="914400" rtl="0" eaLnBrk="1" fontAlgn="base" latinLnBrk="0" hangingPunct="1">
                        <a:lnSpc>
                          <a:spcPct val="15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Calibri" pitchFamily="34" charset="0"/>
                        </a:rPr>
                        <a:t>Cannabis</a:t>
                      </a:r>
                    </a:p>
                    <a:p>
                      <a:pPr marL="0" marR="0" lvl="0" indent="0" algn="l" defTabSz="914400" rtl="0" eaLnBrk="1" fontAlgn="base" latinLnBrk="0" hangingPunct="1">
                        <a:lnSpc>
                          <a:spcPct val="15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Calibri" pitchFamily="34" charset="0"/>
                        </a:rPr>
                        <a:t>Ecstasy</a:t>
                      </a:r>
                    </a:p>
                    <a:p>
                      <a:pPr marL="0" marR="0" lvl="0" indent="0" algn="l" defTabSz="914400" rtl="0" eaLnBrk="1" fontAlgn="base" latinLnBrk="0" hangingPunct="1">
                        <a:lnSpc>
                          <a:spcPct val="15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Calibri" pitchFamily="34" charset="0"/>
                        </a:rPr>
                        <a:t>Cocaine</a:t>
                      </a:r>
                    </a:p>
                    <a:p>
                      <a:pPr marL="0" marR="0" lvl="0" indent="0" algn="l" defTabSz="914400" rtl="0" eaLnBrk="1" fontAlgn="base" latinLnBrk="0" hangingPunct="1">
                        <a:lnSpc>
                          <a:spcPct val="150000"/>
                        </a:lnSpc>
                        <a:spcBef>
                          <a:spcPct val="20000"/>
                        </a:spcBef>
                        <a:spcAft>
                          <a:spcPct val="0"/>
                        </a:spcAft>
                        <a:buClrTx/>
                        <a:buSzTx/>
                        <a:buFont typeface="Arial" charset="0"/>
                        <a:buNone/>
                        <a:tabLst/>
                      </a:pPr>
                      <a:r>
                        <a:rPr kumimoji="0" lang="en-US" sz="1600" b="0" i="0" u="none" strike="noStrike" cap="none" normalizeH="0" baseline="0" dirty="0" err="1" smtClean="0">
                          <a:ln>
                            <a:noFill/>
                          </a:ln>
                          <a:solidFill>
                            <a:schemeClr val="tx1"/>
                          </a:solidFill>
                          <a:effectLst/>
                          <a:latin typeface="Calibri" pitchFamily="34" charset="0"/>
                        </a:rPr>
                        <a:t>Amfetamine</a:t>
                      </a:r>
                      <a:endParaRPr kumimoji="0" lang="en-US" sz="1600" b="0" i="0" u="none" strike="noStrike" cap="none" normalizeH="0" baseline="0" dirty="0" smtClean="0">
                        <a:ln>
                          <a:noFill/>
                        </a:ln>
                        <a:solidFill>
                          <a:schemeClr val="tx1"/>
                        </a:solidFill>
                        <a:effectLst/>
                        <a:latin typeface="Calibri" pitchFamily="34" charset="0"/>
                      </a:endParaRPr>
                    </a:p>
                    <a:p>
                      <a:pPr marL="0" marR="0" lvl="0" indent="0" algn="l" defTabSz="914400" rtl="0" eaLnBrk="1" fontAlgn="base" latinLnBrk="0" hangingPunct="1">
                        <a:lnSpc>
                          <a:spcPct val="15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Calibri" pitchFamily="34" charset="0"/>
                        </a:rPr>
                        <a:t>Heroine</a:t>
                      </a:r>
                      <a:endParaRPr kumimoji="0" lang="nl-NL" sz="1600" b="0" i="0" u="none" strike="noStrike" cap="none" normalizeH="0" baseline="0" dirty="0" smtClean="0">
                        <a:ln>
                          <a:noFill/>
                        </a:ln>
                        <a:solidFill>
                          <a:schemeClr val="tx1"/>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5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Calibri" pitchFamily="34" charset="0"/>
                        </a:rPr>
                        <a:t>3.500.000</a:t>
                      </a:r>
                    </a:p>
                    <a:p>
                      <a:pPr marL="0" marR="0" lvl="0" indent="0" algn="r" defTabSz="914400" rtl="0" eaLnBrk="1" fontAlgn="base" latinLnBrk="0" hangingPunct="1">
                        <a:lnSpc>
                          <a:spcPct val="15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Calibri" pitchFamily="34" charset="0"/>
                        </a:rPr>
                        <a:t>10.000.000</a:t>
                      </a:r>
                    </a:p>
                    <a:p>
                      <a:pPr marL="0" marR="0" lvl="0" indent="0" algn="r" defTabSz="914400" rtl="0" eaLnBrk="1" fontAlgn="base" latinLnBrk="0" hangingPunct="1">
                        <a:lnSpc>
                          <a:spcPct val="15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Calibri" pitchFamily="34" charset="0"/>
                        </a:rPr>
                        <a:t>800.000</a:t>
                      </a:r>
                    </a:p>
                    <a:p>
                      <a:pPr marL="0" marR="0" lvl="0" indent="0" algn="r" defTabSz="914400" rtl="0" eaLnBrk="1" fontAlgn="base" latinLnBrk="0" hangingPunct="1">
                        <a:lnSpc>
                          <a:spcPct val="15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Calibri" pitchFamily="34" charset="0"/>
                        </a:rPr>
                        <a:t>150.000</a:t>
                      </a:r>
                    </a:p>
                    <a:p>
                      <a:pPr marL="0" marR="0" lvl="0" indent="0" algn="r" defTabSz="914400" rtl="0" eaLnBrk="1" fontAlgn="base" latinLnBrk="0" hangingPunct="1">
                        <a:lnSpc>
                          <a:spcPct val="15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Calibri" pitchFamily="34" charset="0"/>
                        </a:rPr>
                        <a:t>130.000</a:t>
                      </a:r>
                    </a:p>
                    <a:p>
                      <a:pPr marL="0" marR="0" lvl="0" indent="0" algn="r" defTabSz="914400" rtl="0" eaLnBrk="1" fontAlgn="base" latinLnBrk="0" hangingPunct="1">
                        <a:lnSpc>
                          <a:spcPct val="15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Calibri" pitchFamily="34" charset="0"/>
                        </a:rPr>
                        <a:t>45.000 25.000</a:t>
                      </a:r>
                      <a:endParaRPr kumimoji="0" lang="nl-NL" sz="1600" b="0" i="0" u="none" strike="noStrike" cap="none" normalizeH="0" baseline="0" dirty="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5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Calibri" pitchFamily="34" charset="0"/>
                        </a:rPr>
                        <a:t>2.500.000</a:t>
                      </a:r>
                    </a:p>
                    <a:p>
                      <a:pPr marL="0" marR="0" lvl="0" indent="0" algn="r" defTabSz="914400" rtl="0" eaLnBrk="1" fontAlgn="base" latinLnBrk="0" hangingPunct="1">
                        <a:lnSpc>
                          <a:spcPct val="15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Calibri" pitchFamily="34" charset="0"/>
                        </a:rPr>
                        <a:t>500.000</a:t>
                      </a:r>
                    </a:p>
                    <a:p>
                      <a:pPr marL="0" marR="0" lvl="0" indent="0" algn="r" defTabSz="914400" rtl="0" eaLnBrk="1" fontAlgn="base" latinLnBrk="0" hangingPunct="1">
                        <a:lnSpc>
                          <a:spcPct val="15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Calibri" pitchFamily="34" charset="0"/>
                        </a:rPr>
                        <a:t>70.000</a:t>
                      </a:r>
                    </a:p>
                    <a:p>
                      <a:pPr marL="0" marR="0" lvl="0" indent="0" algn="r" defTabSz="914400" rtl="0" eaLnBrk="1" fontAlgn="base" latinLnBrk="0" hangingPunct="1">
                        <a:lnSpc>
                          <a:spcPct val="150000"/>
                        </a:lnSpc>
                        <a:spcBef>
                          <a:spcPct val="20000"/>
                        </a:spcBef>
                        <a:spcAft>
                          <a:spcPct val="0"/>
                        </a:spcAft>
                        <a:buClrTx/>
                        <a:buSzTx/>
                        <a:buFont typeface="Arial" charset="0"/>
                        <a:buNone/>
                        <a:tabLst/>
                      </a:pPr>
                      <a:r>
                        <a:rPr kumimoji="0" lang="en-US" sz="1600" b="0" i="0" u="none" strike="noStrike" cap="none" normalizeH="0" baseline="0" dirty="0" err="1" smtClean="0">
                          <a:ln>
                            <a:noFill/>
                          </a:ln>
                          <a:solidFill>
                            <a:schemeClr val="tx1"/>
                          </a:solidFill>
                          <a:effectLst/>
                          <a:latin typeface="Calibri" pitchFamily="34" charset="0"/>
                        </a:rPr>
                        <a:t>nihil</a:t>
                      </a:r>
                      <a:endParaRPr kumimoji="0" lang="en-US" sz="1600" b="0" i="0" u="none" strike="noStrike" cap="none" normalizeH="0" baseline="0" dirty="0" smtClean="0">
                        <a:ln>
                          <a:noFill/>
                        </a:ln>
                        <a:solidFill>
                          <a:schemeClr val="tx1"/>
                        </a:solidFill>
                        <a:effectLst/>
                        <a:latin typeface="Calibri" pitchFamily="34" charset="0"/>
                      </a:endParaRPr>
                    </a:p>
                    <a:p>
                      <a:pPr marL="0" marR="0" lvl="0" indent="0" algn="r" defTabSz="914400" rtl="0" eaLnBrk="1" fontAlgn="base" latinLnBrk="0" hangingPunct="1">
                        <a:lnSpc>
                          <a:spcPct val="15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Calibri" pitchFamily="34" charset="0"/>
                        </a:rPr>
                        <a:t>50.000?</a:t>
                      </a:r>
                    </a:p>
                    <a:p>
                      <a:pPr marL="0" marR="0" lvl="0" indent="0" algn="r" defTabSz="914400" rtl="0" eaLnBrk="1" fontAlgn="base" latinLnBrk="0" hangingPunct="1">
                        <a:lnSpc>
                          <a:spcPct val="15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Calibri" pitchFamily="34" charset="0"/>
                        </a:rPr>
                        <a:t>10.000? 15.000</a:t>
                      </a:r>
                      <a:endParaRPr kumimoji="0" lang="nl-NL" sz="1600" b="0" i="0" u="none" strike="noStrike" cap="none" normalizeH="0" baseline="0" dirty="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5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Calibri" pitchFamily="34" charset="0"/>
                        </a:rPr>
                        <a:t>20.000</a:t>
                      </a:r>
                    </a:p>
                    <a:p>
                      <a:pPr marL="0" marR="0" lvl="0" indent="0" algn="r" defTabSz="914400" rtl="0" eaLnBrk="1" fontAlgn="base" latinLnBrk="0" hangingPunct="1">
                        <a:lnSpc>
                          <a:spcPct val="15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Calibri" pitchFamily="34" charset="0"/>
                        </a:rPr>
                        <a:t>1.700</a:t>
                      </a:r>
                    </a:p>
                    <a:p>
                      <a:pPr marL="0" marR="0" lvl="0" indent="0" algn="r" defTabSz="914400" rtl="0" eaLnBrk="1" fontAlgn="base" latinLnBrk="0" hangingPunct="1">
                        <a:lnSpc>
                          <a:spcPct val="150000"/>
                        </a:lnSpc>
                        <a:spcBef>
                          <a:spcPct val="20000"/>
                        </a:spcBef>
                        <a:spcAft>
                          <a:spcPct val="0"/>
                        </a:spcAft>
                        <a:buClrTx/>
                        <a:buSzTx/>
                        <a:buFont typeface="Arial" charset="0"/>
                        <a:buNone/>
                        <a:tabLst/>
                      </a:pPr>
                      <a:r>
                        <a:rPr kumimoji="0" lang="en-US" sz="1600" b="0" i="0" u="none" strike="noStrike" cap="none" normalizeH="0" baseline="0" dirty="0" err="1" smtClean="0">
                          <a:ln>
                            <a:noFill/>
                          </a:ln>
                          <a:solidFill>
                            <a:schemeClr val="tx1"/>
                          </a:solidFill>
                          <a:effectLst/>
                          <a:latin typeface="Calibri" pitchFamily="34" charset="0"/>
                        </a:rPr>
                        <a:t>nihil</a:t>
                      </a:r>
                      <a:endParaRPr kumimoji="0" lang="en-US" sz="1600" b="0" i="0" u="none" strike="noStrike" cap="none" normalizeH="0" baseline="0" dirty="0" smtClean="0">
                        <a:ln>
                          <a:noFill/>
                        </a:ln>
                        <a:solidFill>
                          <a:schemeClr val="tx1"/>
                        </a:solidFill>
                        <a:effectLst/>
                        <a:latin typeface="Calibri" pitchFamily="34" charset="0"/>
                      </a:endParaRPr>
                    </a:p>
                    <a:p>
                      <a:pPr marL="0" marR="0" lvl="0" indent="0" algn="r" defTabSz="914400" rtl="0" eaLnBrk="1" fontAlgn="base" latinLnBrk="0" hangingPunct="1">
                        <a:lnSpc>
                          <a:spcPct val="150000"/>
                        </a:lnSpc>
                        <a:spcBef>
                          <a:spcPct val="20000"/>
                        </a:spcBef>
                        <a:spcAft>
                          <a:spcPct val="0"/>
                        </a:spcAft>
                        <a:buClrTx/>
                        <a:buSzTx/>
                        <a:buFont typeface="Arial" charset="0"/>
                        <a:buNone/>
                        <a:tabLst/>
                      </a:pPr>
                      <a:r>
                        <a:rPr kumimoji="0" lang="en-US" sz="1600" b="0" i="0" u="none" strike="noStrike" cap="none" normalizeH="0" baseline="0" dirty="0" err="1" smtClean="0">
                          <a:ln>
                            <a:noFill/>
                          </a:ln>
                          <a:solidFill>
                            <a:schemeClr val="tx1"/>
                          </a:solidFill>
                          <a:effectLst/>
                          <a:latin typeface="Calibri" pitchFamily="34" charset="0"/>
                        </a:rPr>
                        <a:t>nihil</a:t>
                      </a:r>
                      <a:endParaRPr kumimoji="0" lang="en-US" sz="1600" b="0" i="0" u="none" strike="noStrike" cap="none" normalizeH="0" baseline="0" dirty="0" smtClean="0">
                        <a:ln>
                          <a:noFill/>
                        </a:ln>
                        <a:solidFill>
                          <a:schemeClr val="tx1"/>
                        </a:solidFill>
                        <a:effectLst/>
                        <a:latin typeface="Calibri" pitchFamily="34" charset="0"/>
                      </a:endParaRPr>
                    </a:p>
                    <a:p>
                      <a:pPr marL="0" marR="0" lvl="0" indent="0" algn="r" defTabSz="914400" rtl="0" eaLnBrk="1" fontAlgn="base" latinLnBrk="0" hangingPunct="1">
                        <a:lnSpc>
                          <a:spcPct val="15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Calibri" pitchFamily="34" charset="0"/>
                        </a:rPr>
                        <a:t>20</a:t>
                      </a:r>
                    </a:p>
                    <a:p>
                      <a:pPr marL="0" marR="0" lvl="0" indent="0" algn="r" defTabSz="914400" rtl="0" eaLnBrk="1" fontAlgn="base" latinLnBrk="0" hangingPunct="1">
                        <a:lnSpc>
                          <a:spcPct val="150000"/>
                        </a:lnSpc>
                        <a:spcBef>
                          <a:spcPct val="20000"/>
                        </a:spcBef>
                        <a:spcAft>
                          <a:spcPct val="0"/>
                        </a:spcAft>
                        <a:buClrTx/>
                        <a:buSzTx/>
                        <a:buFont typeface="Arial" charset="0"/>
                        <a:buNone/>
                        <a:tabLst/>
                      </a:pPr>
                      <a:r>
                        <a:rPr kumimoji="0" lang="en-US" sz="1600" b="0" i="0" u="none" strike="noStrike" cap="none" normalizeH="0" baseline="0" dirty="0" err="1" smtClean="0">
                          <a:ln>
                            <a:noFill/>
                          </a:ln>
                          <a:solidFill>
                            <a:schemeClr val="tx1"/>
                          </a:solidFill>
                          <a:effectLst/>
                          <a:latin typeface="Calibri" pitchFamily="34" charset="0"/>
                        </a:rPr>
                        <a:t>nihil</a:t>
                      </a:r>
                      <a:endParaRPr kumimoji="0" lang="en-US" sz="1600" b="0" i="0" u="none" strike="noStrike" cap="none" normalizeH="0" baseline="0" dirty="0" smtClean="0">
                        <a:ln>
                          <a:noFill/>
                        </a:ln>
                        <a:solidFill>
                          <a:schemeClr val="tx1"/>
                        </a:solidFill>
                        <a:effectLst/>
                        <a:latin typeface="Calibri" pitchFamily="34" charset="0"/>
                      </a:endParaRPr>
                    </a:p>
                    <a:p>
                      <a:pPr marL="0" marR="0" lvl="0" indent="0" algn="r" defTabSz="914400" rtl="0" eaLnBrk="1" fontAlgn="base" latinLnBrk="0" hangingPunct="1">
                        <a:lnSpc>
                          <a:spcPct val="15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Calibri" pitchFamily="34" charset="0"/>
                        </a:rPr>
                        <a:t>30</a:t>
                      </a:r>
                      <a:endParaRPr kumimoji="0" lang="nl-NL" sz="1600" b="0" i="0" u="none" strike="noStrike" cap="none" normalizeH="0" baseline="0" dirty="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2245" name="Tekstvak 5"/>
          <p:cNvSpPr txBox="1">
            <a:spLocks noChangeArrowheads="1"/>
          </p:cNvSpPr>
          <p:nvPr/>
        </p:nvSpPr>
        <p:spPr bwMode="auto">
          <a:xfrm>
            <a:off x="6084888" y="6453188"/>
            <a:ext cx="2889250" cy="246062"/>
          </a:xfrm>
          <a:prstGeom prst="rect">
            <a:avLst/>
          </a:prstGeom>
          <a:noFill/>
          <a:ln w="9525">
            <a:noFill/>
            <a:miter lim="800000"/>
            <a:headEnd/>
            <a:tailEnd/>
          </a:ln>
        </p:spPr>
        <p:txBody>
          <a:bodyPr wrap="none">
            <a:spAutoFit/>
          </a:bodyPr>
          <a:lstStyle/>
          <a:p>
            <a:r>
              <a:rPr lang="nl-NL" sz="1000" i="1" dirty="0">
                <a:latin typeface="+mn-lt"/>
              </a:rPr>
              <a:t>Bron: van den Brink, </a:t>
            </a:r>
            <a:r>
              <a:rPr lang="nl-NL" sz="1000" i="1" dirty="0" err="1">
                <a:latin typeface="+mn-lt"/>
              </a:rPr>
              <a:t>Brain</a:t>
            </a:r>
            <a:r>
              <a:rPr lang="nl-NL" sz="1000" i="1" dirty="0">
                <a:latin typeface="+mn-lt"/>
              </a:rPr>
              <a:t> </a:t>
            </a:r>
            <a:r>
              <a:rPr lang="nl-NL" sz="1000" i="1" dirty="0" err="1">
                <a:latin typeface="+mn-lt"/>
              </a:rPr>
              <a:t>Day</a:t>
            </a:r>
            <a:r>
              <a:rPr lang="nl-NL" sz="1000" i="1" dirty="0">
                <a:latin typeface="+mn-lt"/>
              </a:rPr>
              <a:t> september 2015</a:t>
            </a: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cxnSp>
        <p:nvCxnSpPr>
          <p:cNvPr id="5" name="Straight Connector 4"/>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12290" name="Rectangle 2"/>
          <p:cNvSpPr>
            <a:spLocks noGrp="1" noChangeArrowheads="1"/>
          </p:cNvSpPr>
          <p:nvPr>
            <p:ph type="title"/>
          </p:nvPr>
        </p:nvSpPr>
        <p:spPr>
          <a:xfrm>
            <a:off x="612775" y="142875"/>
            <a:ext cx="9144000" cy="914400"/>
          </a:xfrm>
        </p:spPr>
        <p:txBody>
          <a:bodyPr/>
          <a:lstStyle/>
          <a:p>
            <a:pPr eaLnBrk="1" hangingPunct="1">
              <a:defRPr/>
            </a:pPr>
            <a:r>
              <a:rPr lang="nl-NL" sz="3600" dirty="0" smtClean="0">
                <a:solidFill>
                  <a:schemeClr val="accent2">
                    <a:lumMod val="75000"/>
                  </a:schemeClr>
                </a:solidFill>
              </a:rPr>
              <a:t/>
            </a:r>
            <a:br>
              <a:rPr lang="nl-NL" sz="3600" dirty="0" smtClean="0">
                <a:solidFill>
                  <a:schemeClr val="accent2">
                    <a:lumMod val="75000"/>
                  </a:schemeClr>
                </a:solidFill>
              </a:rPr>
            </a:br>
            <a:r>
              <a:rPr lang="nl-NL" sz="3600" dirty="0" smtClean="0">
                <a:solidFill>
                  <a:schemeClr val="accent2">
                    <a:lumMod val="75000"/>
                  </a:schemeClr>
                </a:solidFill>
              </a:rPr>
              <a:t>Stellingen</a:t>
            </a:r>
            <a:br>
              <a:rPr lang="nl-NL" sz="3600" dirty="0" smtClean="0">
                <a:solidFill>
                  <a:schemeClr val="accent2">
                    <a:lumMod val="75000"/>
                  </a:schemeClr>
                </a:solidFill>
              </a:rPr>
            </a:br>
            <a:endParaRPr lang="nl-NL" sz="3600" dirty="0" smtClean="0">
              <a:solidFill>
                <a:schemeClr val="accent2">
                  <a:lumMod val="75000"/>
                </a:schemeClr>
              </a:solidFill>
            </a:endParaRPr>
          </a:p>
        </p:txBody>
      </p:sp>
      <p:sp>
        <p:nvSpPr>
          <p:cNvPr id="326659" name="Rectangle 3"/>
          <p:cNvSpPr>
            <a:spLocks noGrp="1" noChangeArrowheads="1"/>
          </p:cNvSpPr>
          <p:nvPr>
            <p:ph type="body" idx="1"/>
          </p:nvPr>
        </p:nvSpPr>
        <p:spPr>
          <a:xfrm>
            <a:off x="0" y="1700213"/>
            <a:ext cx="8964613" cy="4897437"/>
          </a:xfrm>
        </p:spPr>
        <p:txBody>
          <a:bodyPr/>
          <a:lstStyle/>
          <a:p>
            <a:pPr marL="609600" indent="-609600" eaLnBrk="1" hangingPunct="1">
              <a:lnSpc>
                <a:spcPct val="90000"/>
              </a:lnSpc>
              <a:defRPr/>
            </a:pPr>
            <a:r>
              <a:rPr lang="nl-NL" sz="3000" dirty="0" smtClean="0"/>
              <a:t>door genetische verschillen is de een sneller verslaafd aan roken dan een ander </a:t>
            </a:r>
            <a:br>
              <a:rPr lang="nl-NL" sz="3000" dirty="0" smtClean="0"/>
            </a:br>
            <a:r>
              <a:rPr lang="nl-NL" sz="3000" b="1" i="1" dirty="0" smtClean="0">
                <a:solidFill>
                  <a:schemeClr val="accent2">
                    <a:lumMod val="75000"/>
                  </a:schemeClr>
                </a:solidFill>
              </a:rPr>
              <a:t>eens / oneens</a:t>
            </a:r>
          </a:p>
          <a:p>
            <a:pPr marL="609600" indent="-609600" eaLnBrk="1" hangingPunct="1">
              <a:lnSpc>
                <a:spcPct val="90000"/>
              </a:lnSpc>
              <a:buFontTx/>
              <a:buChar char="•"/>
              <a:defRPr/>
            </a:pPr>
            <a:endParaRPr lang="nl-NL" sz="3000" b="1" i="1" dirty="0" smtClean="0">
              <a:solidFill>
                <a:srgbClr val="FFFF00"/>
              </a:solidFill>
            </a:endParaRPr>
          </a:p>
          <a:p>
            <a:pPr marL="609600" indent="-609600" eaLnBrk="1" hangingPunct="1">
              <a:lnSpc>
                <a:spcPct val="90000"/>
              </a:lnSpc>
              <a:buFont typeface="Wingdings" pitchFamily="2" charset="2"/>
              <a:buNone/>
              <a:defRPr/>
            </a:pPr>
            <a:endParaRPr lang="nl-NL" sz="3000" b="1" i="1" dirty="0" smtClean="0">
              <a:solidFill>
                <a:srgbClr val="FFFF00"/>
              </a:solidFill>
            </a:endParaRPr>
          </a:p>
          <a:p>
            <a:pPr marL="609600" indent="-609600" eaLnBrk="1" hangingPunct="1">
              <a:lnSpc>
                <a:spcPct val="90000"/>
              </a:lnSpc>
              <a:defRPr/>
            </a:pPr>
            <a:r>
              <a:rPr lang="nl-NL" sz="3000" dirty="0" smtClean="0"/>
              <a:t>e-sigaret heeft een plaats in de behandeling</a:t>
            </a:r>
            <a:br>
              <a:rPr lang="nl-NL" sz="3000" dirty="0" smtClean="0"/>
            </a:br>
            <a:r>
              <a:rPr lang="nl-NL" sz="3000" dirty="0" smtClean="0"/>
              <a:t>van </a:t>
            </a:r>
            <a:r>
              <a:rPr lang="nl-NL" sz="3000" dirty="0" err="1" smtClean="0"/>
              <a:t>s-m-r</a:t>
            </a:r>
            <a:r>
              <a:rPr lang="nl-NL" sz="3000" dirty="0" smtClean="0"/>
              <a:t/>
            </a:r>
            <a:br>
              <a:rPr lang="nl-NL" sz="3000" dirty="0" smtClean="0"/>
            </a:br>
            <a:r>
              <a:rPr lang="nl-NL" sz="3000" b="1" i="1" dirty="0" smtClean="0">
                <a:solidFill>
                  <a:schemeClr val="accent2">
                    <a:lumMod val="75000"/>
                  </a:schemeClr>
                </a:solidFill>
              </a:rPr>
              <a:t>eens / oneens</a:t>
            </a:r>
          </a:p>
          <a:p>
            <a:pPr marL="609600" indent="-609600" eaLnBrk="1" hangingPunct="1">
              <a:lnSpc>
                <a:spcPct val="90000"/>
              </a:lnSpc>
              <a:buFontTx/>
              <a:buChar char="•"/>
              <a:defRPr/>
            </a:pPr>
            <a:endParaRPr lang="nl-NL" sz="3000" b="1" i="1" dirty="0" smtClean="0">
              <a:solidFill>
                <a:srgbClr val="FFFF00"/>
              </a:solidFill>
            </a:endParaRPr>
          </a:p>
          <a:p>
            <a:pPr marL="609600" indent="-609600" eaLnBrk="1" hangingPunct="1">
              <a:lnSpc>
                <a:spcPct val="90000"/>
              </a:lnSpc>
              <a:buFontTx/>
              <a:buChar char="•"/>
              <a:defRPr/>
            </a:pPr>
            <a:endParaRPr lang="nl-NL" sz="3000" b="1" i="1" dirty="0" smtClean="0">
              <a:solidFill>
                <a:srgbClr val="FFFF00"/>
              </a:solidFill>
            </a:endParaRPr>
          </a:p>
          <a:p>
            <a:pPr marL="609600" indent="-609600" eaLnBrk="1" hangingPunct="1">
              <a:lnSpc>
                <a:spcPct val="90000"/>
              </a:lnSpc>
              <a:buFontTx/>
              <a:buChar char="•"/>
              <a:defRPr/>
            </a:pPr>
            <a:endParaRPr lang="nl-NL" sz="3000" b="1" i="1" dirty="0" smtClean="0">
              <a:solidFill>
                <a:srgbClr val="FFFF00"/>
              </a:solidFill>
            </a:endParaRPr>
          </a:p>
          <a:p>
            <a:pPr marL="609600" indent="-609600" eaLnBrk="1" hangingPunct="1">
              <a:lnSpc>
                <a:spcPct val="90000"/>
              </a:lnSpc>
              <a:buFontTx/>
              <a:buChar char="•"/>
              <a:defRPr/>
            </a:pPr>
            <a:endParaRPr lang="nl-NL" sz="3000" b="1" i="1" dirty="0" smtClean="0">
              <a:solidFill>
                <a:srgbClr val="FFFF00"/>
              </a:solidFill>
            </a:endParaRP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53252" name="Rectangle 2"/>
          <p:cNvSpPr>
            <a:spLocks noGrp="1" noChangeArrowheads="1"/>
          </p:cNvSpPr>
          <p:nvPr>
            <p:ph type="title"/>
          </p:nvPr>
        </p:nvSpPr>
        <p:spPr>
          <a:xfrm>
            <a:off x="431800" y="214313"/>
            <a:ext cx="7669213" cy="696912"/>
          </a:xfrm>
        </p:spPr>
        <p:txBody>
          <a:bodyPr/>
          <a:lstStyle/>
          <a:p>
            <a:pPr eaLnBrk="1" hangingPunct="1"/>
            <a:r>
              <a:rPr lang="nl-NL" sz="3600" smtClean="0">
                <a:solidFill>
                  <a:srgbClr val="C00000"/>
                </a:solidFill>
              </a:rPr>
              <a:t>Verslavingsrisico’s van de gebruiker</a:t>
            </a:r>
          </a:p>
        </p:txBody>
      </p:sp>
      <p:sp>
        <p:nvSpPr>
          <p:cNvPr id="53253" name="Rectangle 3"/>
          <p:cNvSpPr>
            <a:spLocks noGrp="1" noChangeArrowheads="1"/>
          </p:cNvSpPr>
          <p:nvPr>
            <p:ph type="body" idx="1"/>
          </p:nvPr>
        </p:nvSpPr>
        <p:spPr>
          <a:xfrm>
            <a:off x="251520" y="1814513"/>
            <a:ext cx="5922963" cy="4114800"/>
          </a:xfrm>
        </p:spPr>
        <p:txBody>
          <a:bodyPr/>
          <a:lstStyle/>
          <a:p>
            <a:pPr eaLnBrk="1" hangingPunct="1">
              <a:lnSpc>
                <a:spcPct val="150000"/>
              </a:lnSpc>
            </a:pPr>
            <a:r>
              <a:rPr lang="nl-NL" dirty="0" smtClean="0"/>
              <a:t>sociale setting, “peer </a:t>
            </a:r>
            <a:r>
              <a:rPr lang="nl-NL" dirty="0" err="1" smtClean="0"/>
              <a:t>group</a:t>
            </a:r>
            <a:r>
              <a:rPr lang="nl-NL" dirty="0" smtClean="0"/>
              <a:t>”</a:t>
            </a:r>
          </a:p>
          <a:p>
            <a:pPr eaLnBrk="1" hangingPunct="1">
              <a:lnSpc>
                <a:spcPct val="150000"/>
              </a:lnSpc>
            </a:pPr>
            <a:r>
              <a:rPr lang="nl-NL" dirty="0" smtClean="0"/>
              <a:t>maatschappelijk gebruik</a:t>
            </a:r>
          </a:p>
          <a:p>
            <a:pPr eaLnBrk="1" hangingPunct="1">
              <a:lnSpc>
                <a:spcPct val="150000"/>
              </a:lnSpc>
            </a:pPr>
            <a:r>
              <a:rPr lang="nl-NL" dirty="0" smtClean="0"/>
              <a:t>werk en opleiding</a:t>
            </a:r>
          </a:p>
          <a:p>
            <a:pPr eaLnBrk="1" hangingPunct="1">
              <a:lnSpc>
                <a:spcPct val="150000"/>
              </a:lnSpc>
            </a:pPr>
            <a:r>
              <a:rPr lang="nl-NL" dirty="0" smtClean="0"/>
              <a:t>erfelijkheid</a:t>
            </a:r>
          </a:p>
          <a:p>
            <a:pPr eaLnBrk="1" hangingPunct="1">
              <a:lnSpc>
                <a:spcPct val="150000"/>
              </a:lnSpc>
            </a:pPr>
            <a:r>
              <a:rPr lang="nl-NL" dirty="0" smtClean="0"/>
              <a:t>andere verslavingen </a:t>
            </a:r>
          </a:p>
          <a:p>
            <a:pPr eaLnBrk="1" hangingPunct="1">
              <a:lnSpc>
                <a:spcPct val="150000"/>
              </a:lnSpc>
            </a:pPr>
            <a:r>
              <a:rPr lang="nl-NL" dirty="0" smtClean="0"/>
              <a:t>psychiatrische stoornissen</a:t>
            </a:r>
          </a:p>
          <a:p>
            <a:pPr eaLnBrk="1" hangingPunct="1">
              <a:lnSpc>
                <a:spcPct val="150000"/>
              </a:lnSpc>
              <a:buFont typeface="Wingdings" pitchFamily="2" charset="2"/>
              <a:buNone/>
            </a:pPr>
            <a:endParaRPr lang="nl-NL" dirty="0" smtClean="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el 1"/>
          <p:cNvSpPr>
            <a:spLocks noGrp="1"/>
          </p:cNvSpPr>
          <p:nvPr>
            <p:ph type="title"/>
          </p:nvPr>
        </p:nvSpPr>
        <p:spPr>
          <a:xfrm>
            <a:off x="539750" y="228600"/>
            <a:ext cx="8153400" cy="990600"/>
          </a:xfrm>
        </p:spPr>
        <p:txBody>
          <a:bodyPr/>
          <a:lstStyle/>
          <a:p>
            <a:r>
              <a:rPr lang="nl-NL" sz="3600" smtClean="0">
                <a:solidFill>
                  <a:srgbClr val="C00000"/>
                </a:solidFill>
              </a:rPr>
              <a:t>Individuele verschillen in rookgedrag</a:t>
            </a:r>
            <a:endParaRPr lang="nl-NL" sz="3600" smtClean="0"/>
          </a:p>
        </p:txBody>
      </p:sp>
      <p:sp>
        <p:nvSpPr>
          <p:cNvPr id="54275" name="Tijdelijke aanduiding voor inhoud 2"/>
          <p:cNvSpPr>
            <a:spLocks noGrp="1"/>
          </p:cNvSpPr>
          <p:nvPr>
            <p:ph sz="quarter" idx="1"/>
          </p:nvPr>
        </p:nvSpPr>
        <p:spPr>
          <a:xfrm>
            <a:off x="250825" y="1600200"/>
            <a:ext cx="8443913" cy="4495800"/>
          </a:xfrm>
        </p:spPr>
        <p:txBody>
          <a:bodyPr/>
          <a:lstStyle/>
          <a:p>
            <a:r>
              <a:rPr lang="nl-NL" sz="2400" dirty="0" smtClean="0"/>
              <a:t>sommige mensen beginnen op jonge leeftijd, andere later, </a:t>
            </a:r>
          </a:p>
          <a:p>
            <a:r>
              <a:rPr lang="nl-NL" sz="2400" dirty="0" smtClean="0"/>
              <a:t>sommigen nooit </a:t>
            </a:r>
          </a:p>
          <a:p>
            <a:r>
              <a:rPr lang="nl-NL" sz="2400" dirty="0" smtClean="0"/>
              <a:t>de een rookt veel, de ander rookt weinig</a:t>
            </a:r>
          </a:p>
          <a:p>
            <a:r>
              <a:rPr lang="nl-NL" sz="2400" dirty="0" smtClean="0"/>
              <a:t>sommige mensen stoppen makkelijk, </a:t>
            </a:r>
            <a:br>
              <a:rPr lang="nl-NL" sz="2400" dirty="0" smtClean="0"/>
            </a:br>
            <a:r>
              <a:rPr lang="nl-NL" sz="2400" dirty="0" smtClean="0"/>
              <a:t>anderen moeilijk, sommigen nooit</a:t>
            </a:r>
          </a:p>
          <a:p>
            <a:endParaRPr lang="nl-NL" sz="2400" dirty="0" smtClean="0"/>
          </a:p>
          <a:p>
            <a:r>
              <a:rPr lang="nl-NL" sz="2400" dirty="0" smtClean="0"/>
              <a:t>Hoe kunnen we deze verschillen verklaren</a:t>
            </a:r>
          </a:p>
          <a:p>
            <a:pPr lvl="1"/>
            <a:r>
              <a:rPr lang="nl-NL" sz="2100" dirty="0" smtClean="0"/>
              <a:t> erfelijke aanleg (nature)</a:t>
            </a:r>
          </a:p>
          <a:p>
            <a:pPr lvl="1"/>
            <a:r>
              <a:rPr lang="nl-NL" sz="2100" dirty="0" smtClean="0"/>
              <a:t>(</a:t>
            </a:r>
            <a:r>
              <a:rPr lang="nl-NL" sz="2100" dirty="0" err="1" smtClean="0"/>
              <a:t>gezins</a:t>
            </a:r>
            <a:r>
              <a:rPr lang="nl-NL" sz="2100" dirty="0" smtClean="0"/>
              <a:t>)omgeving (</a:t>
            </a:r>
            <a:r>
              <a:rPr lang="nl-NL" sz="2100" dirty="0" err="1" smtClean="0"/>
              <a:t>nurture</a:t>
            </a:r>
            <a:r>
              <a:rPr lang="nl-NL" sz="2100" dirty="0" smtClean="0"/>
              <a:t>)</a:t>
            </a:r>
            <a:endParaRPr lang="nl-NL" dirty="0" smtClean="0"/>
          </a:p>
        </p:txBody>
      </p:sp>
      <p:sp>
        <p:nvSpPr>
          <p:cNvPr id="54276" name="Tekstvak 5"/>
          <p:cNvSpPr txBox="1">
            <a:spLocks noChangeArrowheads="1"/>
          </p:cNvSpPr>
          <p:nvPr/>
        </p:nvSpPr>
        <p:spPr bwMode="auto">
          <a:xfrm>
            <a:off x="683568" y="6341318"/>
            <a:ext cx="8281045" cy="400050"/>
          </a:xfrm>
          <a:prstGeom prst="rect">
            <a:avLst/>
          </a:prstGeom>
          <a:noFill/>
          <a:ln w="9525">
            <a:noFill/>
            <a:miter lim="800000"/>
            <a:headEnd/>
            <a:tailEnd/>
          </a:ln>
        </p:spPr>
        <p:txBody>
          <a:bodyPr wrap="square">
            <a:spAutoFit/>
          </a:bodyPr>
          <a:lstStyle/>
          <a:p>
            <a:r>
              <a:rPr lang="en-US" sz="1000" i="1" dirty="0" err="1">
                <a:latin typeface="+mn-lt"/>
              </a:rPr>
              <a:t>Bron</a:t>
            </a:r>
            <a:r>
              <a:rPr lang="en-US" sz="1000" i="1" dirty="0">
                <a:latin typeface="+mn-lt"/>
              </a:rPr>
              <a:t>: </a:t>
            </a:r>
            <a:r>
              <a:rPr lang="en-US" sz="1000" i="1" dirty="0" err="1">
                <a:latin typeface="+mn-lt"/>
              </a:rPr>
              <a:t>Vink</a:t>
            </a:r>
            <a:r>
              <a:rPr lang="en-US" sz="1000" i="1" dirty="0">
                <a:latin typeface="+mn-lt"/>
              </a:rPr>
              <a:t>, JM</a:t>
            </a:r>
            <a:r>
              <a:rPr lang="en-US" sz="1000" b="1" i="1" dirty="0">
                <a:latin typeface="+mn-lt"/>
              </a:rPr>
              <a:t>,</a:t>
            </a:r>
            <a:r>
              <a:rPr lang="en-US" sz="1000" i="1" dirty="0">
                <a:latin typeface="+mn-lt"/>
              </a:rPr>
              <a:t> </a:t>
            </a:r>
            <a:r>
              <a:rPr lang="en-US" sz="1000" i="1" dirty="0" err="1">
                <a:latin typeface="+mn-lt"/>
              </a:rPr>
              <a:t>Willemsen</a:t>
            </a:r>
            <a:r>
              <a:rPr lang="en-US" sz="1000" i="1" dirty="0">
                <a:latin typeface="+mn-lt"/>
              </a:rPr>
              <a:t>, G. and </a:t>
            </a:r>
            <a:r>
              <a:rPr lang="en-US" sz="1000" i="1" dirty="0" err="1">
                <a:latin typeface="+mn-lt"/>
              </a:rPr>
              <a:t>Boomsma</a:t>
            </a:r>
            <a:r>
              <a:rPr lang="en-US" sz="1000" i="1" dirty="0">
                <a:latin typeface="+mn-lt"/>
              </a:rPr>
              <a:t>, DI, The association of current smoking behavior with the smoking behavior of parents, siblings, friends and spouses. Addiction, 2003. 98: p. 923-931.</a:t>
            </a:r>
            <a:endParaRPr lang="nl-NL" sz="1000" i="1" dirty="0">
              <a:latin typeface="+mn-lt"/>
            </a:endParaRPr>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el 1"/>
          <p:cNvSpPr>
            <a:spLocks noGrp="1"/>
          </p:cNvSpPr>
          <p:nvPr>
            <p:ph type="title"/>
          </p:nvPr>
        </p:nvSpPr>
        <p:spPr>
          <a:xfrm>
            <a:off x="523056" y="228600"/>
            <a:ext cx="8153400" cy="990600"/>
          </a:xfrm>
        </p:spPr>
        <p:txBody>
          <a:bodyPr/>
          <a:lstStyle/>
          <a:p>
            <a:r>
              <a:rPr lang="nl-NL" sz="3600" b="0" dirty="0" smtClean="0">
                <a:solidFill>
                  <a:srgbClr val="C00000"/>
                </a:solidFill>
                <a:effectLst/>
              </a:rPr>
              <a:t>Conflictregistratie</a:t>
            </a:r>
          </a:p>
        </p:txBody>
      </p:sp>
      <p:pic>
        <p:nvPicPr>
          <p:cNvPr id="13315" name="Picture 5" descr="marshmellow-test-604-cs050713"/>
          <p:cNvPicPr>
            <a:picLocks noGrp="1" noChangeAspect="1" noChangeArrowheads="1"/>
          </p:cNvPicPr>
          <p:nvPr>
            <p:ph idx="1"/>
          </p:nvPr>
        </p:nvPicPr>
        <p:blipFill>
          <a:blip r:embed="rId2"/>
          <a:srcRect/>
          <a:stretch>
            <a:fillRect/>
          </a:stretch>
        </p:blipFill>
        <p:spPr>
          <a:xfrm>
            <a:off x="468313" y="2306638"/>
            <a:ext cx="5753100" cy="3114675"/>
          </a:xfrm>
          <a:noFill/>
        </p:spPr>
      </p:pic>
      <p:pic>
        <p:nvPicPr>
          <p:cNvPr id="13316" name="Picture 9" descr="5049"/>
          <p:cNvPicPr>
            <a:picLocks noChangeAspect="1" noChangeArrowheads="1"/>
          </p:cNvPicPr>
          <p:nvPr/>
        </p:nvPicPr>
        <p:blipFill>
          <a:blip r:embed="rId3"/>
          <a:srcRect/>
          <a:stretch>
            <a:fillRect/>
          </a:stretch>
        </p:blipFill>
        <p:spPr bwMode="auto">
          <a:xfrm>
            <a:off x="6588125" y="2276475"/>
            <a:ext cx="2082800" cy="3097213"/>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el 1"/>
          <p:cNvSpPr>
            <a:spLocks noGrp="1"/>
          </p:cNvSpPr>
          <p:nvPr>
            <p:ph type="title"/>
          </p:nvPr>
        </p:nvSpPr>
        <p:spPr>
          <a:xfrm>
            <a:off x="612775" y="228600"/>
            <a:ext cx="8153400" cy="990600"/>
          </a:xfrm>
        </p:spPr>
        <p:txBody>
          <a:bodyPr/>
          <a:lstStyle/>
          <a:p>
            <a:r>
              <a:rPr lang="en-GB" smtClean="0">
                <a:solidFill>
                  <a:srgbClr val="C00000"/>
                </a:solidFill>
              </a:rPr>
              <a:t>Conflictregistratie</a:t>
            </a:r>
            <a:endParaRPr lang="nl-NL" smtClean="0">
              <a:solidFill>
                <a:srgbClr val="C00000"/>
              </a:solidFill>
            </a:endParaRPr>
          </a:p>
        </p:txBody>
      </p:sp>
      <p:pic>
        <p:nvPicPr>
          <p:cNvPr id="59395" name="Picture 2" descr="respgcfr_2"/>
          <p:cNvPicPr>
            <a:picLocks noGrp="1" noChangeAspect="1" noChangeArrowheads="1"/>
          </p:cNvPicPr>
          <p:nvPr>
            <p:ph sz="quarter" idx="1"/>
          </p:nvPr>
        </p:nvPicPr>
        <p:blipFill>
          <a:blip r:embed="rId2"/>
          <a:srcRect r="2844"/>
          <a:stretch>
            <a:fillRect/>
          </a:stretch>
        </p:blipFill>
        <p:spPr>
          <a:xfrm>
            <a:off x="539750" y="1722438"/>
            <a:ext cx="7942263" cy="2211387"/>
          </a:xfrm>
          <a:noFill/>
        </p:spPr>
      </p:pic>
      <p:sp>
        <p:nvSpPr>
          <p:cNvPr id="7" name="Text Box 11"/>
          <p:cNvSpPr txBox="1">
            <a:spLocks noChangeArrowheads="1"/>
          </p:cNvSpPr>
          <p:nvPr/>
        </p:nvSpPr>
        <p:spPr bwMode="auto">
          <a:xfrm>
            <a:off x="539750" y="4581525"/>
            <a:ext cx="8064500" cy="2012950"/>
          </a:xfrm>
          <a:prstGeom prst="rect">
            <a:avLst/>
          </a:prstGeom>
          <a:noFill/>
          <a:ln w="9525">
            <a:noFill/>
            <a:miter lim="800000"/>
            <a:headEnd/>
            <a:tailEnd/>
          </a:ln>
        </p:spPr>
        <p:txBody>
          <a:bodyPr>
            <a:spAutoFit/>
          </a:bodyPr>
          <a:lstStyle/>
          <a:p>
            <a:pPr>
              <a:lnSpc>
                <a:spcPct val="130000"/>
              </a:lnSpc>
              <a:defRPr/>
            </a:pPr>
            <a:r>
              <a:rPr lang="nl-NL" sz="2400" dirty="0">
                <a:latin typeface="+mn-lt"/>
              </a:rPr>
              <a:t>Bij een conflictregistratietaak blijken rokers en pathologische gokkers hun ACC niet te (kunnen) activeren hetgeen wijst op een verminderde capaciteit om de behoeftebevrediging uit te stellen</a:t>
            </a:r>
          </a:p>
        </p:txBody>
      </p:sp>
      <p:sp>
        <p:nvSpPr>
          <p:cNvPr id="8" name="Tekstvak 7"/>
          <p:cNvSpPr txBox="1"/>
          <p:nvPr/>
        </p:nvSpPr>
        <p:spPr>
          <a:xfrm>
            <a:off x="7092280" y="6381328"/>
            <a:ext cx="1692275" cy="246063"/>
          </a:xfrm>
          <a:prstGeom prst="rect">
            <a:avLst/>
          </a:prstGeom>
          <a:noFill/>
        </p:spPr>
        <p:txBody>
          <a:bodyPr wrap="none">
            <a:spAutoFit/>
          </a:bodyPr>
          <a:lstStyle/>
          <a:p>
            <a:pPr>
              <a:defRPr/>
            </a:pPr>
            <a:r>
              <a:rPr lang="nl-NL" sz="1000" i="1" dirty="0">
                <a:latin typeface="+mn-lt"/>
              </a:rPr>
              <a:t>Bron: </a:t>
            </a:r>
            <a:r>
              <a:rPr lang="en-GB" sz="1000" i="1" dirty="0">
                <a:latin typeface="+mn-lt"/>
              </a:rPr>
              <a:t>De </a:t>
            </a:r>
            <a:r>
              <a:rPr lang="en-GB" sz="1000" i="1" dirty="0" err="1">
                <a:latin typeface="+mn-lt"/>
              </a:rPr>
              <a:t>Ruiter</a:t>
            </a:r>
            <a:r>
              <a:rPr lang="en-GB" sz="1000" i="1" dirty="0">
                <a:latin typeface="+mn-lt"/>
              </a:rPr>
              <a:t> et al. 2012</a:t>
            </a:r>
            <a:endParaRPr lang="nl-NL" sz="1000" i="1" dirty="0">
              <a:latin typeface="+mn-lt"/>
            </a:endParaRPr>
          </a:p>
        </p:txBody>
      </p:sp>
      <p:sp>
        <p:nvSpPr>
          <p:cNvPr id="9" name="Text Box 8"/>
          <p:cNvSpPr txBox="1">
            <a:spLocks noChangeArrowheads="1"/>
          </p:cNvSpPr>
          <p:nvPr/>
        </p:nvSpPr>
        <p:spPr bwMode="auto">
          <a:xfrm>
            <a:off x="538163" y="3644900"/>
            <a:ext cx="7994650" cy="641350"/>
          </a:xfrm>
          <a:prstGeom prst="rect">
            <a:avLst/>
          </a:prstGeom>
          <a:noFill/>
          <a:ln w="9525">
            <a:noFill/>
            <a:miter lim="800000"/>
            <a:headEnd/>
            <a:tailEnd/>
          </a:ln>
        </p:spPr>
        <p:txBody>
          <a:bodyPr wrap="none">
            <a:spAutoFit/>
          </a:bodyPr>
          <a:lstStyle/>
          <a:p>
            <a:pPr>
              <a:defRPr/>
            </a:pPr>
            <a:endParaRPr lang="nl-NL">
              <a:latin typeface="+mn-lt"/>
            </a:endParaRPr>
          </a:p>
          <a:p>
            <a:pPr>
              <a:defRPr/>
            </a:pPr>
            <a:r>
              <a:rPr lang="nl-NL">
                <a:latin typeface="+mn-lt"/>
              </a:rPr>
              <a:t>Controles                           Rokers                               Pathologische gokkers</a:t>
            </a:r>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4274" name="Group 2"/>
          <p:cNvGraphicFramePr>
            <a:graphicFrameLocks noGrp="1"/>
          </p:cNvGraphicFramePr>
          <p:nvPr>
            <p:ph type="tbl" idx="1"/>
          </p:nvPr>
        </p:nvGraphicFramePr>
        <p:xfrm>
          <a:off x="590550" y="1905000"/>
          <a:ext cx="8229600" cy="3124201"/>
        </p:xfrm>
        <a:graphic>
          <a:graphicData uri="http://schemas.openxmlformats.org/drawingml/2006/table">
            <a:tbl>
              <a:tblPr/>
              <a:tblGrid>
                <a:gridCol w="2216150"/>
                <a:gridCol w="2057400"/>
                <a:gridCol w="2160588"/>
                <a:gridCol w="1795462"/>
              </a:tblGrid>
              <a:tr h="811213">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nl-NL" sz="1800" b="0" i="0" u="none" strike="noStrike" cap="none" normalizeH="0" baseline="0" dirty="0" smtClean="0">
                        <a:ln>
                          <a:noFill/>
                        </a:ln>
                        <a:solidFill>
                          <a:schemeClr val="tx1"/>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n-US" sz="1800" b="1" i="0" u="none" strike="noStrike" cap="none" normalizeH="0" baseline="0" dirty="0" err="1" smtClean="0">
                          <a:ln>
                            <a:noFill/>
                          </a:ln>
                          <a:solidFill>
                            <a:srgbClr val="C00000"/>
                          </a:solidFill>
                          <a:effectLst/>
                          <a:latin typeface="Calibri" pitchFamily="34" charset="0"/>
                        </a:rPr>
                        <a:t>Genetische</a:t>
                      </a:r>
                      <a:r>
                        <a:rPr kumimoji="0" lang="en-US" sz="1800" b="1" i="0" u="none" strike="noStrike" cap="none" normalizeH="0" baseline="0" dirty="0" smtClean="0">
                          <a:ln>
                            <a:noFill/>
                          </a:ln>
                          <a:solidFill>
                            <a:srgbClr val="C00000"/>
                          </a:solidFill>
                          <a:effectLst/>
                          <a:latin typeface="Calibri" pitchFamily="34" charset="0"/>
                        </a:rPr>
                        <a:t> </a:t>
                      </a:r>
                      <a:r>
                        <a:rPr kumimoji="0" lang="en-US" sz="1800" b="1" i="0" u="none" strike="noStrike" cap="none" normalizeH="0" baseline="0" dirty="0" err="1" smtClean="0">
                          <a:ln>
                            <a:noFill/>
                          </a:ln>
                          <a:solidFill>
                            <a:srgbClr val="C00000"/>
                          </a:solidFill>
                          <a:effectLst/>
                          <a:latin typeface="Calibri" pitchFamily="34" charset="0"/>
                        </a:rPr>
                        <a:t>Factoren</a:t>
                      </a:r>
                      <a:endParaRPr kumimoji="0" lang="en-US" sz="1800" b="1" i="0" u="none" strike="noStrike" cap="none" normalizeH="0" baseline="0" dirty="0" smtClean="0">
                        <a:ln>
                          <a:noFill/>
                        </a:ln>
                        <a:solidFill>
                          <a:srgbClr val="C00000"/>
                        </a:solidFill>
                        <a:effectLst/>
                        <a:latin typeface="Calibri" pitchFamily="34" charset="0"/>
                      </a:endParaRPr>
                    </a:p>
                  </a:txBody>
                  <a:tcP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n-US" sz="1800" b="1" i="0" u="none" strike="noStrike" cap="none" normalizeH="0" baseline="0" dirty="0" err="1" smtClean="0">
                          <a:ln>
                            <a:noFill/>
                          </a:ln>
                          <a:solidFill>
                            <a:srgbClr val="C00000"/>
                          </a:solidFill>
                          <a:effectLst/>
                          <a:latin typeface="Calibri" pitchFamily="34" charset="0"/>
                        </a:rPr>
                        <a:t>Gedeelde</a:t>
                      </a:r>
                      <a:endParaRPr kumimoji="0" lang="en-US" sz="1800" b="1" i="0" u="none" strike="noStrike" cap="none" normalizeH="0" baseline="0" dirty="0" smtClean="0">
                        <a:ln>
                          <a:noFill/>
                        </a:ln>
                        <a:solidFill>
                          <a:srgbClr val="C00000"/>
                        </a:solidFill>
                        <a:effectLst/>
                        <a:latin typeface="Calibri" pitchFamily="34" charset="0"/>
                      </a:endParaRPr>
                    </a:p>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n-US" sz="1800" b="1" i="0" u="none" strike="noStrike" cap="none" normalizeH="0" baseline="0" dirty="0" err="1" smtClean="0">
                          <a:ln>
                            <a:noFill/>
                          </a:ln>
                          <a:solidFill>
                            <a:srgbClr val="C00000"/>
                          </a:solidFill>
                          <a:effectLst/>
                          <a:latin typeface="Calibri" pitchFamily="34" charset="0"/>
                        </a:rPr>
                        <a:t>Omgeving</a:t>
                      </a:r>
                      <a:endParaRPr kumimoji="0" lang="nl-NL" sz="1800" b="1" i="0" u="none" strike="noStrike" cap="none" normalizeH="0" baseline="0" dirty="0" smtClean="0">
                        <a:ln>
                          <a:noFill/>
                        </a:ln>
                        <a:solidFill>
                          <a:srgbClr val="C00000"/>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n-US" sz="1800" b="1" i="0" u="none" strike="noStrike" cap="none" normalizeH="0" baseline="0" dirty="0" err="1" smtClean="0">
                          <a:ln>
                            <a:noFill/>
                          </a:ln>
                          <a:solidFill>
                            <a:srgbClr val="C00000"/>
                          </a:solidFill>
                          <a:effectLst/>
                          <a:latin typeface="Calibri" pitchFamily="34" charset="0"/>
                        </a:rPr>
                        <a:t>Unieke</a:t>
                      </a:r>
                      <a:endParaRPr kumimoji="0" lang="en-US" sz="1800" b="1" i="0" u="none" strike="noStrike" cap="none" normalizeH="0" baseline="0" dirty="0" smtClean="0">
                        <a:ln>
                          <a:noFill/>
                        </a:ln>
                        <a:solidFill>
                          <a:srgbClr val="C00000"/>
                        </a:solidFill>
                        <a:effectLst/>
                        <a:latin typeface="Calibri" pitchFamily="34" charset="0"/>
                      </a:endParaRPr>
                    </a:p>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n-US" sz="1800" b="1" i="0" u="none" strike="noStrike" cap="none" normalizeH="0" baseline="0" dirty="0" err="1" smtClean="0">
                          <a:ln>
                            <a:noFill/>
                          </a:ln>
                          <a:solidFill>
                            <a:srgbClr val="C00000"/>
                          </a:solidFill>
                          <a:effectLst/>
                          <a:latin typeface="Calibri" pitchFamily="34" charset="0"/>
                        </a:rPr>
                        <a:t>Omgeving</a:t>
                      </a:r>
                      <a:endParaRPr kumimoji="0" lang="en-US" sz="1800" b="1" i="0" u="none" strike="noStrike" cap="none" normalizeH="0" baseline="0" dirty="0" smtClean="0">
                        <a:ln>
                          <a:noFill/>
                        </a:ln>
                        <a:solidFill>
                          <a:srgbClr val="C00000"/>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r h="784225">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sz="1800" b="1" i="0" u="none" strike="noStrike" cap="none" normalizeH="0" baseline="0" dirty="0" err="1" smtClean="0">
                          <a:ln>
                            <a:noFill/>
                          </a:ln>
                          <a:solidFill>
                            <a:srgbClr val="C00000"/>
                          </a:solidFill>
                          <a:effectLst/>
                          <a:latin typeface="Calibri" pitchFamily="34" charset="0"/>
                        </a:rPr>
                        <a:t>Experimenteren</a:t>
                      </a:r>
                      <a:endParaRPr kumimoji="0" lang="nl-NL" sz="1800" b="1" i="0" u="none" strike="noStrike" cap="none" normalizeH="0" baseline="0" dirty="0" smtClean="0">
                        <a:ln>
                          <a:noFill/>
                        </a:ln>
                        <a:solidFill>
                          <a:srgbClr val="C00000"/>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n-US" sz="1800" b="1" i="0" u="none" strike="noStrike" cap="none" normalizeH="0" baseline="0" smtClean="0">
                          <a:ln>
                            <a:noFill/>
                          </a:ln>
                          <a:solidFill>
                            <a:schemeClr val="tx2"/>
                          </a:solidFill>
                          <a:effectLst/>
                          <a:latin typeface="Calibri" pitchFamily="34" charset="0"/>
                        </a:rPr>
                        <a:t>40%</a:t>
                      </a:r>
                    </a:p>
                  </a:txBody>
                  <a:tcP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FF0000">
                            <a:alpha val="30000"/>
                          </a:srgbClr>
                        </a:gs>
                        <a:gs pos="100000">
                          <a:srgbClr val="FF0000">
                            <a:gamma/>
                            <a:tint val="82353"/>
                            <a:invGamma/>
                            <a:alpha val="28999"/>
                          </a:srgbClr>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n-US" sz="1800" b="0" i="0" u="none" strike="noStrike" cap="none" normalizeH="0" baseline="0" smtClean="0">
                          <a:ln>
                            <a:noFill/>
                          </a:ln>
                          <a:solidFill>
                            <a:schemeClr val="tx1"/>
                          </a:solidFill>
                          <a:effectLst/>
                          <a:latin typeface="Calibri" pitchFamily="34" charset="0"/>
                        </a:rPr>
                        <a:t>55%</a:t>
                      </a:r>
                      <a:endParaRPr kumimoji="0" lang="nl-NL" sz="1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006600">
                            <a:alpha val="27000"/>
                          </a:srgbClr>
                        </a:gs>
                        <a:gs pos="100000">
                          <a:srgbClr val="006600">
                            <a:gamma/>
                            <a:tint val="95294"/>
                            <a:invGamma/>
                            <a:alpha val="25000"/>
                          </a:srgbClr>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n-US" sz="1800" b="0" i="0" u="none" strike="noStrike" cap="none" normalizeH="0" baseline="0" smtClean="0">
                          <a:ln>
                            <a:noFill/>
                          </a:ln>
                          <a:solidFill>
                            <a:schemeClr val="tx1"/>
                          </a:solidFill>
                          <a:effectLst/>
                          <a:latin typeface="Calibri" pitchFamily="34" charset="0"/>
                        </a:rPr>
                        <a:t>5%</a:t>
                      </a:r>
                      <a:endParaRPr kumimoji="0" lang="nl-NL" sz="1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9900FF">
                            <a:alpha val="27000"/>
                          </a:srgbClr>
                        </a:gs>
                        <a:gs pos="100000">
                          <a:srgbClr val="9900FF">
                            <a:gamma/>
                            <a:tint val="98431"/>
                            <a:invGamma/>
                            <a:alpha val="27000"/>
                          </a:srgbClr>
                        </a:gs>
                      </a:gsLst>
                      <a:lin ang="5400000" scaled="1"/>
                    </a:gradFill>
                  </a:tcPr>
                </a:tc>
              </a:tr>
              <a:tr h="717550">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sz="1800" b="1" i="0" u="none" strike="noStrike" cap="none" normalizeH="0" baseline="0" dirty="0" err="1" smtClean="0">
                          <a:ln>
                            <a:noFill/>
                          </a:ln>
                          <a:solidFill>
                            <a:srgbClr val="C00000"/>
                          </a:solidFill>
                          <a:effectLst/>
                          <a:latin typeface="Calibri" pitchFamily="34" charset="0"/>
                        </a:rPr>
                        <a:t>Aantal</a:t>
                      </a:r>
                      <a:r>
                        <a:rPr kumimoji="0" lang="en-US" sz="1800" b="1" i="0" u="none" strike="noStrike" cap="none" normalizeH="0" baseline="0" dirty="0" smtClean="0">
                          <a:ln>
                            <a:noFill/>
                          </a:ln>
                          <a:solidFill>
                            <a:srgbClr val="C00000"/>
                          </a:solidFill>
                          <a:effectLst/>
                          <a:latin typeface="Calibri" pitchFamily="34" charset="0"/>
                        </a:rPr>
                        <a:t> </a:t>
                      </a:r>
                      <a:r>
                        <a:rPr kumimoji="0" lang="en-US" sz="1800" b="1" i="0" u="none" strike="noStrike" cap="none" normalizeH="0" baseline="0" dirty="0" err="1" smtClean="0">
                          <a:ln>
                            <a:noFill/>
                          </a:ln>
                          <a:solidFill>
                            <a:srgbClr val="C00000"/>
                          </a:solidFill>
                          <a:effectLst/>
                          <a:latin typeface="Calibri" pitchFamily="34" charset="0"/>
                        </a:rPr>
                        <a:t>Sigaretten</a:t>
                      </a:r>
                      <a:endParaRPr kumimoji="0" lang="nl-NL" sz="1800" b="1" i="0" u="none" strike="noStrike" cap="none" normalizeH="0" baseline="0" dirty="0" smtClean="0">
                        <a:ln>
                          <a:noFill/>
                        </a:ln>
                        <a:solidFill>
                          <a:srgbClr val="C00000"/>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n-US" sz="1800" b="1" i="0" u="none" strike="noStrike" cap="none" normalizeH="0" baseline="0" smtClean="0">
                          <a:ln>
                            <a:noFill/>
                          </a:ln>
                          <a:solidFill>
                            <a:schemeClr val="tx2"/>
                          </a:solidFill>
                          <a:effectLst/>
                          <a:latin typeface="Calibri" pitchFamily="34" charset="0"/>
                        </a:rPr>
                        <a:t>50%</a:t>
                      </a:r>
                    </a:p>
                  </a:txBody>
                  <a:tcP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FF0000">
                            <a:alpha val="30000"/>
                          </a:srgbClr>
                        </a:gs>
                        <a:gs pos="100000">
                          <a:srgbClr val="FF0000">
                            <a:gamma/>
                            <a:tint val="82353"/>
                            <a:invGamma/>
                            <a:alpha val="28999"/>
                          </a:srgbClr>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n-US" sz="1800" b="0" i="0" u="none" strike="noStrike" cap="none" normalizeH="0" baseline="0" smtClean="0">
                          <a:ln>
                            <a:noFill/>
                          </a:ln>
                          <a:solidFill>
                            <a:schemeClr val="tx1"/>
                          </a:solidFill>
                          <a:effectLst/>
                          <a:latin typeface="Calibri" pitchFamily="34" charset="0"/>
                        </a:rPr>
                        <a:t>30%</a:t>
                      </a:r>
                      <a:endParaRPr kumimoji="0" lang="nl-NL" sz="1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006600">
                            <a:alpha val="27000"/>
                          </a:srgbClr>
                        </a:gs>
                        <a:gs pos="100000">
                          <a:srgbClr val="006600">
                            <a:gamma/>
                            <a:tint val="95294"/>
                            <a:invGamma/>
                            <a:alpha val="25000"/>
                          </a:srgbClr>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n-US" sz="1800" b="0" i="0" u="none" strike="noStrike" cap="none" normalizeH="0" baseline="0" smtClean="0">
                          <a:ln>
                            <a:noFill/>
                          </a:ln>
                          <a:solidFill>
                            <a:schemeClr val="tx1"/>
                          </a:solidFill>
                          <a:effectLst/>
                          <a:latin typeface="Calibri" pitchFamily="34" charset="0"/>
                        </a:rPr>
                        <a:t>20%</a:t>
                      </a:r>
                      <a:endParaRPr kumimoji="0" lang="nl-NL" sz="1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9900FF">
                            <a:alpha val="27000"/>
                          </a:srgbClr>
                        </a:gs>
                        <a:gs pos="100000">
                          <a:srgbClr val="9900FF">
                            <a:gamma/>
                            <a:tint val="98431"/>
                            <a:invGamma/>
                            <a:alpha val="27000"/>
                          </a:srgbClr>
                        </a:gs>
                      </a:gsLst>
                      <a:lin ang="5400000" scaled="1"/>
                    </a:gradFill>
                  </a:tcPr>
                </a:tc>
              </a:tr>
              <a:tr h="811213">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sz="1800" b="1" i="0" u="none" strike="noStrike" cap="none" normalizeH="0" baseline="0" dirty="0" smtClean="0">
                          <a:ln>
                            <a:noFill/>
                          </a:ln>
                          <a:solidFill>
                            <a:srgbClr val="C00000"/>
                          </a:solidFill>
                          <a:effectLst/>
                          <a:latin typeface="Calibri" pitchFamily="34" charset="0"/>
                        </a:rPr>
                        <a:t>Nicotine Afhankelijkheid</a:t>
                      </a:r>
                      <a:endParaRPr kumimoji="0" lang="nl-NL" sz="1800" b="1" i="0" u="none" strike="noStrike" cap="none" normalizeH="0" baseline="0" dirty="0" smtClean="0">
                        <a:ln>
                          <a:noFill/>
                        </a:ln>
                        <a:solidFill>
                          <a:srgbClr val="C00000"/>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n-US" sz="1800" b="1" i="0" u="none" strike="noStrike" cap="none" normalizeH="0" baseline="0" smtClean="0">
                          <a:ln>
                            <a:noFill/>
                          </a:ln>
                          <a:solidFill>
                            <a:schemeClr val="tx2"/>
                          </a:solidFill>
                          <a:effectLst/>
                          <a:latin typeface="Calibri" pitchFamily="34" charset="0"/>
                        </a:rPr>
                        <a:t>75%</a:t>
                      </a:r>
                      <a:endParaRPr kumimoji="0" lang="nl-NL" sz="1800" b="1" i="0" u="none" strike="noStrike" cap="none" normalizeH="0" baseline="0" smtClean="0">
                        <a:ln>
                          <a:noFill/>
                        </a:ln>
                        <a:solidFill>
                          <a:schemeClr val="tx2"/>
                        </a:solidFill>
                        <a:effectLst/>
                        <a:latin typeface="Calibri" pitchFamily="34" charset="0"/>
                      </a:endParaRPr>
                    </a:p>
                  </a:txBody>
                  <a:tcP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1">
                      <a:gsLst>
                        <a:gs pos="0">
                          <a:srgbClr val="FF0000">
                            <a:alpha val="30000"/>
                          </a:srgbClr>
                        </a:gs>
                        <a:gs pos="100000">
                          <a:srgbClr val="FF0000">
                            <a:gamma/>
                            <a:tint val="82353"/>
                            <a:invGamma/>
                            <a:alpha val="28999"/>
                          </a:srgbClr>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n-US" sz="1800" b="0" i="0" u="none" strike="noStrike" cap="none" normalizeH="0" baseline="0" smtClean="0">
                          <a:ln>
                            <a:noFill/>
                          </a:ln>
                          <a:solidFill>
                            <a:schemeClr val="tx1"/>
                          </a:solidFill>
                          <a:effectLst/>
                          <a:latin typeface="Calibri" pitchFamily="34" charset="0"/>
                        </a:rPr>
                        <a:t>0%</a:t>
                      </a:r>
                      <a:endParaRPr kumimoji="0" lang="nl-NL" sz="1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1">
                      <a:gsLst>
                        <a:gs pos="0">
                          <a:srgbClr val="006600">
                            <a:alpha val="27000"/>
                          </a:srgbClr>
                        </a:gs>
                        <a:gs pos="100000">
                          <a:srgbClr val="006600">
                            <a:gamma/>
                            <a:tint val="95294"/>
                            <a:invGamma/>
                            <a:alpha val="25000"/>
                          </a:srgbClr>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n-US" sz="1800" b="0" i="0" u="none" strike="noStrike" cap="none" normalizeH="0" baseline="0" dirty="0" smtClean="0">
                          <a:ln>
                            <a:noFill/>
                          </a:ln>
                          <a:solidFill>
                            <a:schemeClr val="tx1"/>
                          </a:solidFill>
                          <a:effectLst/>
                          <a:latin typeface="Calibri" pitchFamily="34" charset="0"/>
                        </a:rPr>
                        <a:t>25%</a:t>
                      </a:r>
                      <a:endParaRPr kumimoji="0" lang="nl-NL" sz="1800" b="0" i="0" u="none" strike="noStrike" cap="none" normalizeH="0" baseline="0" dirty="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1">
                      <a:gsLst>
                        <a:gs pos="0">
                          <a:srgbClr val="9900FF">
                            <a:alpha val="27000"/>
                          </a:srgbClr>
                        </a:gs>
                        <a:gs pos="100000">
                          <a:srgbClr val="9900FF">
                            <a:gamma/>
                            <a:tint val="98431"/>
                            <a:invGamma/>
                            <a:alpha val="27000"/>
                          </a:srgbClr>
                        </a:gs>
                      </a:gsLst>
                      <a:lin ang="5400000" scaled="1"/>
                    </a:gradFill>
                  </a:tcPr>
                </a:tc>
              </a:tr>
            </a:tbl>
          </a:graphicData>
        </a:graphic>
      </p:graphicFrame>
      <p:sp>
        <p:nvSpPr>
          <p:cNvPr id="55325" name="Rectangle 29"/>
          <p:cNvSpPr>
            <a:spLocks noChangeArrowheads="1"/>
          </p:cNvSpPr>
          <p:nvPr/>
        </p:nvSpPr>
        <p:spPr bwMode="auto">
          <a:xfrm>
            <a:off x="511175" y="333375"/>
            <a:ext cx="8382000" cy="1066800"/>
          </a:xfrm>
          <a:prstGeom prst="rect">
            <a:avLst/>
          </a:prstGeom>
          <a:noFill/>
          <a:ln w="9525">
            <a:noFill/>
            <a:miter lim="800000"/>
            <a:headEnd/>
            <a:tailEnd/>
          </a:ln>
        </p:spPr>
        <p:txBody>
          <a:bodyPr wrap="none" anchor="ctr"/>
          <a:lstStyle/>
          <a:p>
            <a:pPr algn="ctr"/>
            <a:endParaRPr lang="nl-NL"/>
          </a:p>
        </p:txBody>
      </p:sp>
      <p:sp>
        <p:nvSpPr>
          <p:cNvPr id="55326" name="Text Box 33"/>
          <p:cNvSpPr txBox="1">
            <a:spLocks noChangeArrowheads="1"/>
          </p:cNvSpPr>
          <p:nvPr/>
        </p:nvSpPr>
        <p:spPr bwMode="auto">
          <a:xfrm>
            <a:off x="590550" y="5321300"/>
            <a:ext cx="8229600" cy="915988"/>
          </a:xfrm>
          <a:prstGeom prst="rect">
            <a:avLst/>
          </a:prstGeom>
          <a:solidFill>
            <a:schemeClr val="bg2"/>
          </a:solidFill>
          <a:ln w="9525">
            <a:noFill/>
            <a:miter lim="800000"/>
            <a:headEnd/>
            <a:tailEnd/>
          </a:ln>
        </p:spPr>
        <p:txBody>
          <a:bodyPr>
            <a:spAutoFit/>
          </a:bodyPr>
          <a:lstStyle/>
          <a:p>
            <a:r>
              <a:rPr lang="nl-NL">
                <a:solidFill>
                  <a:srgbClr val="C00000"/>
                </a:solidFill>
              </a:rPr>
              <a:t>Variatie in experimenteren met (legale) drugs wordt vooral verklaard door gedeelde omgevingsfactoren, terwijl variatie in verslaving aan (legale) drugs vooral wordt bepaald door genetische en unieke omgevingsfactoren</a:t>
            </a:r>
          </a:p>
        </p:txBody>
      </p:sp>
      <p:sp>
        <p:nvSpPr>
          <p:cNvPr id="55327" name="Text Box 34"/>
          <p:cNvSpPr txBox="1">
            <a:spLocks noChangeArrowheads="1"/>
          </p:cNvSpPr>
          <p:nvPr/>
        </p:nvSpPr>
        <p:spPr bwMode="auto">
          <a:xfrm>
            <a:off x="7473950" y="6402388"/>
            <a:ext cx="1096775" cy="246221"/>
          </a:xfrm>
          <a:prstGeom prst="rect">
            <a:avLst/>
          </a:prstGeom>
          <a:noFill/>
          <a:ln w="9525">
            <a:noFill/>
            <a:miter lim="800000"/>
            <a:headEnd/>
            <a:tailEnd/>
          </a:ln>
        </p:spPr>
        <p:txBody>
          <a:bodyPr wrap="none">
            <a:spAutoFit/>
          </a:bodyPr>
          <a:lstStyle/>
          <a:p>
            <a:r>
              <a:rPr lang="en-US" sz="1000" i="1" dirty="0" err="1">
                <a:latin typeface="+mn-lt"/>
              </a:rPr>
              <a:t>Vink</a:t>
            </a:r>
            <a:r>
              <a:rPr lang="en-US" sz="1000" i="1" dirty="0">
                <a:latin typeface="+mn-lt"/>
              </a:rPr>
              <a:t> et al., 2005</a:t>
            </a:r>
            <a:endParaRPr lang="nl-NL" sz="1000" i="1" dirty="0">
              <a:latin typeface="+mn-lt"/>
            </a:endParaRPr>
          </a:p>
        </p:txBody>
      </p:sp>
      <p:sp>
        <p:nvSpPr>
          <p:cNvPr id="22560" name="Text Box 35"/>
          <p:cNvSpPr txBox="1">
            <a:spLocks noChangeArrowheads="1"/>
          </p:cNvSpPr>
          <p:nvPr/>
        </p:nvSpPr>
        <p:spPr bwMode="auto">
          <a:xfrm>
            <a:off x="179388" y="404813"/>
            <a:ext cx="8909050" cy="584200"/>
          </a:xfrm>
          <a:prstGeom prst="rect">
            <a:avLst/>
          </a:prstGeom>
          <a:noFill/>
          <a:ln w="9525">
            <a:noFill/>
            <a:miter lim="800000"/>
            <a:headEnd/>
            <a:tailEnd/>
          </a:ln>
        </p:spPr>
        <p:txBody>
          <a:bodyPr wrap="none">
            <a:spAutoFit/>
          </a:bodyPr>
          <a:lstStyle/>
          <a:p>
            <a:pPr>
              <a:defRPr/>
            </a:pPr>
            <a:r>
              <a:rPr lang="nl-NL" sz="3200" dirty="0">
                <a:solidFill>
                  <a:srgbClr val="C00000"/>
                </a:solidFill>
                <a:latin typeface="+mj-lt"/>
              </a:rPr>
              <a:t>Erfelijkheid van roken en nicotineafhankelijkheid</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el 4"/>
          <p:cNvSpPr>
            <a:spLocks noGrp="1"/>
          </p:cNvSpPr>
          <p:nvPr>
            <p:ph type="title"/>
          </p:nvPr>
        </p:nvSpPr>
        <p:spPr>
          <a:xfrm>
            <a:off x="612775" y="228600"/>
            <a:ext cx="8153400" cy="990600"/>
          </a:xfrm>
        </p:spPr>
        <p:txBody>
          <a:bodyPr/>
          <a:lstStyle/>
          <a:p>
            <a:r>
              <a:rPr lang="nl-NL" smtClean="0">
                <a:solidFill>
                  <a:srgbClr val="C00000"/>
                </a:solidFill>
              </a:rPr>
              <a:t>Erfelijkheidsschattingen</a:t>
            </a:r>
          </a:p>
        </p:txBody>
      </p:sp>
      <p:grpSp>
        <p:nvGrpSpPr>
          <p:cNvPr id="56323" name="Group 45062"/>
          <p:cNvGrpSpPr>
            <a:grpSpLocks/>
          </p:cNvGrpSpPr>
          <p:nvPr/>
        </p:nvGrpSpPr>
        <p:grpSpPr bwMode="auto">
          <a:xfrm>
            <a:off x="34925" y="1928813"/>
            <a:ext cx="7135813" cy="2941637"/>
            <a:chOff x="1649720" y="1525037"/>
            <a:chExt cx="5120124" cy="1843250"/>
          </a:xfrm>
        </p:grpSpPr>
        <p:sp>
          <p:nvSpPr>
            <p:cNvPr id="56346" name="TextBox 45"/>
            <p:cNvSpPr txBox="1">
              <a:spLocks noChangeArrowheads="1"/>
            </p:cNvSpPr>
            <p:nvPr/>
          </p:nvSpPr>
          <p:spPr bwMode="auto">
            <a:xfrm rot="-2500557">
              <a:off x="2549827" y="2971377"/>
              <a:ext cx="900106" cy="396910"/>
            </a:xfrm>
            <a:prstGeom prst="rect">
              <a:avLst/>
            </a:prstGeom>
            <a:noFill/>
            <a:ln w="9525">
              <a:noFill/>
              <a:miter lim="800000"/>
              <a:headEnd/>
              <a:tailEnd/>
            </a:ln>
          </p:spPr>
          <p:txBody>
            <a:bodyPr wrap="none">
              <a:spAutoFit/>
            </a:bodyPr>
            <a:lstStyle/>
            <a:p>
              <a:pPr algn="ctr"/>
              <a:r>
                <a:rPr lang="en-GB" sz="1000"/>
                <a:t>Vietnam era </a:t>
              </a:r>
              <a:br>
                <a:rPr lang="en-GB" sz="1000"/>
              </a:br>
              <a:r>
                <a:rPr lang="en-GB" sz="1000"/>
                <a:t>twins</a:t>
              </a:r>
            </a:p>
          </p:txBody>
        </p:sp>
        <p:sp>
          <p:nvSpPr>
            <p:cNvPr id="56347" name="TextBox 46"/>
            <p:cNvSpPr txBox="1">
              <a:spLocks noChangeArrowheads="1"/>
            </p:cNvSpPr>
            <p:nvPr/>
          </p:nvSpPr>
          <p:spPr bwMode="auto">
            <a:xfrm rot="-2500557">
              <a:off x="3230860" y="2926923"/>
              <a:ext cx="801682" cy="396910"/>
            </a:xfrm>
            <a:prstGeom prst="rect">
              <a:avLst/>
            </a:prstGeom>
            <a:noFill/>
            <a:ln w="9525">
              <a:noFill/>
              <a:miter lim="800000"/>
              <a:headEnd/>
              <a:tailEnd/>
            </a:ln>
          </p:spPr>
          <p:txBody>
            <a:bodyPr wrap="none">
              <a:spAutoFit/>
            </a:bodyPr>
            <a:lstStyle/>
            <a:p>
              <a:pPr algn="ctr"/>
              <a:r>
                <a:rPr lang="en-GB" sz="1000"/>
                <a:t>Minnesota </a:t>
              </a:r>
              <a:br>
                <a:rPr lang="en-GB" sz="1000"/>
              </a:br>
              <a:r>
                <a:rPr lang="en-GB" sz="1000"/>
                <a:t>twins</a:t>
              </a:r>
            </a:p>
          </p:txBody>
        </p:sp>
        <p:sp>
          <p:nvSpPr>
            <p:cNvPr id="56348" name="TextBox 50"/>
            <p:cNvSpPr txBox="1">
              <a:spLocks noChangeArrowheads="1"/>
            </p:cNvSpPr>
            <p:nvPr/>
          </p:nvSpPr>
          <p:spPr bwMode="auto">
            <a:xfrm rot="-2500557">
              <a:off x="5561294" y="2925335"/>
              <a:ext cx="781045" cy="396910"/>
            </a:xfrm>
            <a:prstGeom prst="rect">
              <a:avLst/>
            </a:prstGeom>
            <a:noFill/>
            <a:ln w="9525">
              <a:noFill/>
              <a:miter lim="800000"/>
              <a:headEnd/>
              <a:tailEnd/>
            </a:ln>
          </p:spPr>
          <p:txBody>
            <a:bodyPr wrap="none">
              <a:spAutoFit/>
            </a:bodyPr>
            <a:lstStyle/>
            <a:p>
              <a:pPr algn="ctr"/>
              <a:r>
                <a:rPr lang="en-GB" sz="1000"/>
                <a:t>Australian </a:t>
              </a:r>
              <a:br>
                <a:rPr lang="en-GB" sz="1000"/>
              </a:br>
              <a:r>
                <a:rPr lang="en-GB" sz="1000"/>
                <a:t>twins</a:t>
              </a:r>
            </a:p>
          </p:txBody>
        </p:sp>
        <p:grpSp>
          <p:nvGrpSpPr>
            <p:cNvPr id="56349" name="Group 45057"/>
            <p:cNvGrpSpPr>
              <a:grpSpLocks/>
            </p:cNvGrpSpPr>
            <p:nvPr/>
          </p:nvGrpSpPr>
          <p:grpSpPr bwMode="auto">
            <a:xfrm>
              <a:off x="1649720" y="1525037"/>
              <a:ext cx="5120124" cy="1770218"/>
              <a:chOff x="1709786" y="1525037"/>
              <a:chExt cx="5120124" cy="1770218"/>
            </a:xfrm>
          </p:grpSpPr>
          <p:sp>
            <p:nvSpPr>
              <p:cNvPr id="56350" name="TextBox 41"/>
              <p:cNvSpPr txBox="1">
                <a:spLocks noChangeArrowheads="1"/>
              </p:cNvSpPr>
              <p:nvPr/>
            </p:nvSpPr>
            <p:spPr bwMode="auto">
              <a:xfrm>
                <a:off x="2045996" y="2516825"/>
                <a:ext cx="325728" cy="246219"/>
              </a:xfrm>
              <a:prstGeom prst="rect">
                <a:avLst/>
              </a:prstGeom>
              <a:noFill/>
              <a:ln w="9525">
                <a:noFill/>
                <a:miter lim="800000"/>
                <a:headEnd/>
                <a:tailEnd/>
              </a:ln>
            </p:spPr>
            <p:txBody>
              <a:bodyPr wrap="none">
                <a:spAutoFit/>
              </a:bodyPr>
              <a:lstStyle/>
              <a:p>
                <a:pPr algn="r"/>
                <a:r>
                  <a:rPr lang="en-GB" sz="1000"/>
                  <a:t>10</a:t>
                </a:r>
              </a:p>
            </p:txBody>
          </p:sp>
          <p:sp>
            <p:nvSpPr>
              <p:cNvPr id="56351" name="TextBox 42"/>
              <p:cNvSpPr txBox="1">
                <a:spLocks noChangeArrowheads="1"/>
              </p:cNvSpPr>
              <p:nvPr/>
            </p:nvSpPr>
            <p:spPr bwMode="auto">
              <a:xfrm>
                <a:off x="2116527" y="2658512"/>
                <a:ext cx="255196" cy="246219"/>
              </a:xfrm>
              <a:prstGeom prst="rect">
                <a:avLst/>
              </a:prstGeom>
              <a:noFill/>
              <a:ln w="9525">
                <a:noFill/>
                <a:miter lim="800000"/>
                <a:headEnd/>
                <a:tailEnd/>
              </a:ln>
            </p:spPr>
            <p:txBody>
              <a:bodyPr wrap="none">
                <a:spAutoFit/>
              </a:bodyPr>
              <a:lstStyle/>
              <a:p>
                <a:pPr algn="r"/>
                <a:r>
                  <a:rPr lang="en-GB" sz="1000"/>
                  <a:t>0</a:t>
                </a:r>
              </a:p>
            </p:txBody>
          </p:sp>
          <p:cxnSp>
            <p:nvCxnSpPr>
              <p:cNvPr id="16" name="Straight Connector 8"/>
              <p:cNvCxnSpPr/>
              <p:nvPr/>
            </p:nvCxnSpPr>
            <p:spPr>
              <a:xfrm>
                <a:off x="2371587" y="1642416"/>
                <a:ext cx="0" cy="113997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299825" y="1645400"/>
                <a:ext cx="4112046"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299825" y="1780685"/>
                <a:ext cx="4112046"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299825" y="1931885"/>
                <a:ext cx="4112046"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2299825" y="2073138"/>
                <a:ext cx="4112046"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2299825" y="2215386"/>
                <a:ext cx="4112046"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2299825" y="2358628"/>
                <a:ext cx="4112046"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2299825" y="2493912"/>
                <a:ext cx="4112046"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2299825" y="2643123"/>
                <a:ext cx="4112046"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5" name="Straight Connector 26"/>
              <p:cNvCxnSpPr/>
              <p:nvPr/>
            </p:nvCxnSpPr>
            <p:spPr>
              <a:xfrm rot="5400000" flipV="1">
                <a:off x="2336273" y="2813721"/>
                <a:ext cx="70626"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6" name="Straight Connector 27"/>
              <p:cNvCxnSpPr/>
              <p:nvPr/>
            </p:nvCxnSpPr>
            <p:spPr>
              <a:xfrm rot="5400000" flipV="1">
                <a:off x="2911504" y="2813721"/>
                <a:ext cx="70626"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7" name="Straight Connector 28"/>
              <p:cNvCxnSpPr/>
              <p:nvPr/>
            </p:nvCxnSpPr>
            <p:spPr>
              <a:xfrm rot="5400000" flipV="1">
                <a:off x="3489013" y="2813721"/>
                <a:ext cx="70626"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8" name="Straight Connector 29"/>
              <p:cNvCxnSpPr/>
              <p:nvPr/>
            </p:nvCxnSpPr>
            <p:spPr>
              <a:xfrm rot="5400000" flipV="1">
                <a:off x="4065383" y="2813721"/>
                <a:ext cx="70626"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9" name="Straight Connector 30"/>
              <p:cNvCxnSpPr/>
              <p:nvPr/>
            </p:nvCxnSpPr>
            <p:spPr>
              <a:xfrm rot="5400000" flipV="1">
                <a:off x="4642892" y="2813721"/>
                <a:ext cx="70626"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0" name="Straight Connector 31"/>
              <p:cNvCxnSpPr/>
              <p:nvPr/>
            </p:nvCxnSpPr>
            <p:spPr>
              <a:xfrm rot="5400000" flipV="1">
                <a:off x="5220401" y="2813721"/>
                <a:ext cx="70626"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1" name="Straight Connector 32"/>
              <p:cNvCxnSpPr/>
              <p:nvPr/>
            </p:nvCxnSpPr>
            <p:spPr>
              <a:xfrm rot="5400000" flipV="1">
                <a:off x="5799049" y="2813721"/>
                <a:ext cx="70626"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2" name="Straight Connector 33"/>
              <p:cNvCxnSpPr/>
              <p:nvPr/>
            </p:nvCxnSpPr>
            <p:spPr>
              <a:xfrm rot="5400000" flipV="1">
                <a:off x="6376558" y="2813721"/>
                <a:ext cx="70626"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56369" name="TextBox 14"/>
              <p:cNvSpPr txBox="1">
                <a:spLocks noChangeArrowheads="1"/>
              </p:cNvSpPr>
              <p:nvPr/>
            </p:nvSpPr>
            <p:spPr bwMode="auto">
              <a:xfrm>
                <a:off x="2045996" y="1525037"/>
                <a:ext cx="325728" cy="246219"/>
              </a:xfrm>
              <a:prstGeom prst="rect">
                <a:avLst/>
              </a:prstGeom>
              <a:noFill/>
              <a:ln w="9525">
                <a:noFill/>
                <a:miter lim="800000"/>
                <a:headEnd/>
                <a:tailEnd/>
              </a:ln>
            </p:spPr>
            <p:txBody>
              <a:bodyPr wrap="none">
                <a:spAutoFit/>
              </a:bodyPr>
              <a:lstStyle/>
              <a:p>
                <a:pPr algn="r"/>
                <a:r>
                  <a:rPr lang="en-GB" sz="1000"/>
                  <a:t>80</a:t>
                </a:r>
              </a:p>
            </p:txBody>
          </p:sp>
          <p:sp>
            <p:nvSpPr>
              <p:cNvPr id="56370" name="TextBox 35"/>
              <p:cNvSpPr txBox="1">
                <a:spLocks noChangeArrowheads="1"/>
              </p:cNvSpPr>
              <p:nvPr/>
            </p:nvSpPr>
            <p:spPr bwMode="auto">
              <a:xfrm>
                <a:off x="2045996" y="1666721"/>
                <a:ext cx="325728" cy="246219"/>
              </a:xfrm>
              <a:prstGeom prst="rect">
                <a:avLst/>
              </a:prstGeom>
              <a:noFill/>
              <a:ln w="9525">
                <a:noFill/>
                <a:miter lim="800000"/>
                <a:headEnd/>
                <a:tailEnd/>
              </a:ln>
            </p:spPr>
            <p:txBody>
              <a:bodyPr wrap="none">
                <a:spAutoFit/>
              </a:bodyPr>
              <a:lstStyle/>
              <a:p>
                <a:pPr algn="r"/>
                <a:r>
                  <a:rPr lang="en-GB" sz="1000"/>
                  <a:t>70</a:t>
                </a:r>
              </a:p>
            </p:txBody>
          </p:sp>
          <p:sp>
            <p:nvSpPr>
              <p:cNvPr id="56371" name="TextBox 36"/>
              <p:cNvSpPr txBox="1">
                <a:spLocks noChangeArrowheads="1"/>
              </p:cNvSpPr>
              <p:nvPr/>
            </p:nvSpPr>
            <p:spPr bwMode="auto">
              <a:xfrm>
                <a:off x="2047921" y="1807637"/>
                <a:ext cx="323848" cy="244496"/>
              </a:xfrm>
              <a:prstGeom prst="rect">
                <a:avLst/>
              </a:prstGeom>
              <a:noFill/>
              <a:ln w="9525">
                <a:noFill/>
                <a:miter lim="800000"/>
                <a:headEnd/>
                <a:tailEnd/>
              </a:ln>
            </p:spPr>
            <p:txBody>
              <a:bodyPr wrap="none">
                <a:spAutoFit/>
              </a:bodyPr>
              <a:lstStyle/>
              <a:p>
                <a:pPr algn="r"/>
                <a:r>
                  <a:rPr lang="en-GB" sz="1000"/>
                  <a:t>60</a:t>
                </a:r>
              </a:p>
            </p:txBody>
          </p:sp>
          <p:sp>
            <p:nvSpPr>
              <p:cNvPr id="56372" name="TextBox 37"/>
              <p:cNvSpPr txBox="1">
                <a:spLocks noChangeArrowheads="1"/>
              </p:cNvSpPr>
              <p:nvPr/>
            </p:nvSpPr>
            <p:spPr bwMode="auto">
              <a:xfrm>
                <a:off x="2045996" y="1950089"/>
                <a:ext cx="325728" cy="246219"/>
              </a:xfrm>
              <a:prstGeom prst="rect">
                <a:avLst/>
              </a:prstGeom>
              <a:noFill/>
              <a:ln w="9525">
                <a:noFill/>
                <a:miter lim="800000"/>
                <a:headEnd/>
                <a:tailEnd/>
              </a:ln>
            </p:spPr>
            <p:txBody>
              <a:bodyPr wrap="none">
                <a:spAutoFit/>
              </a:bodyPr>
              <a:lstStyle/>
              <a:p>
                <a:pPr algn="r"/>
                <a:r>
                  <a:rPr lang="en-GB" sz="1000"/>
                  <a:t>50</a:t>
                </a:r>
              </a:p>
            </p:txBody>
          </p:sp>
          <p:sp>
            <p:nvSpPr>
              <p:cNvPr id="56373" name="TextBox 38"/>
              <p:cNvSpPr txBox="1">
                <a:spLocks noChangeArrowheads="1"/>
              </p:cNvSpPr>
              <p:nvPr/>
            </p:nvSpPr>
            <p:spPr bwMode="auto">
              <a:xfrm>
                <a:off x="2045996" y="2091773"/>
                <a:ext cx="325728" cy="246219"/>
              </a:xfrm>
              <a:prstGeom prst="rect">
                <a:avLst/>
              </a:prstGeom>
              <a:noFill/>
              <a:ln w="9525">
                <a:noFill/>
                <a:miter lim="800000"/>
                <a:headEnd/>
                <a:tailEnd/>
              </a:ln>
            </p:spPr>
            <p:txBody>
              <a:bodyPr wrap="none">
                <a:spAutoFit/>
              </a:bodyPr>
              <a:lstStyle/>
              <a:p>
                <a:pPr algn="r"/>
                <a:r>
                  <a:rPr lang="en-GB" sz="1000"/>
                  <a:t>40</a:t>
                </a:r>
              </a:p>
            </p:txBody>
          </p:sp>
          <p:sp>
            <p:nvSpPr>
              <p:cNvPr id="56374" name="TextBox 39"/>
              <p:cNvSpPr txBox="1">
                <a:spLocks noChangeArrowheads="1"/>
              </p:cNvSpPr>
              <p:nvPr/>
            </p:nvSpPr>
            <p:spPr bwMode="auto">
              <a:xfrm>
                <a:off x="2045996" y="2233457"/>
                <a:ext cx="325728" cy="246219"/>
              </a:xfrm>
              <a:prstGeom prst="rect">
                <a:avLst/>
              </a:prstGeom>
              <a:noFill/>
              <a:ln w="9525">
                <a:noFill/>
                <a:miter lim="800000"/>
                <a:headEnd/>
                <a:tailEnd/>
              </a:ln>
            </p:spPr>
            <p:txBody>
              <a:bodyPr wrap="none">
                <a:spAutoFit/>
              </a:bodyPr>
              <a:lstStyle/>
              <a:p>
                <a:pPr algn="r"/>
                <a:r>
                  <a:rPr lang="en-GB" sz="1000"/>
                  <a:t>30</a:t>
                </a:r>
              </a:p>
            </p:txBody>
          </p:sp>
          <p:sp>
            <p:nvSpPr>
              <p:cNvPr id="56375" name="TextBox 40"/>
              <p:cNvSpPr txBox="1">
                <a:spLocks noChangeArrowheads="1"/>
              </p:cNvSpPr>
              <p:nvPr/>
            </p:nvSpPr>
            <p:spPr bwMode="auto">
              <a:xfrm>
                <a:off x="2047921" y="2374424"/>
                <a:ext cx="323848" cy="244497"/>
              </a:xfrm>
              <a:prstGeom prst="rect">
                <a:avLst/>
              </a:prstGeom>
              <a:noFill/>
              <a:ln w="9525">
                <a:noFill/>
                <a:miter lim="800000"/>
                <a:headEnd/>
                <a:tailEnd/>
              </a:ln>
            </p:spPr>
            <p:txBody>
              <a:bodyPr wrap="none">
                <a:spAutoFit/>
              </a:bodyPr>
              <a:lstStyle/>
              <a:p>
                <a:pPr algn="r"/>
                <a:r>
                  <a:rPr lang="en-GB" sz="1000"/>
                  <a:t>20</a:t>
                </a:r>
              </a:p>
            </p:txBody>
          </p:sp>
          <p:sp>
            <p:nvSpPr>
              <p:cNvPr id="56376" name="TextBox 43"/>
              <p:cNvSpPr txBox="1">
                <a:spLocks noChangeArrowheads="1"/>
              </p:cNvSpPr>
              <p:nvPr/>
            </p:nvSpPr>
            <p:spPr bwMode="auto">
              <a:xfrm rot="-5400000">
                <a:off x="1254114" y="2031513"/>
                <a:ext cx="1308216" cy="396872"/>
              </a:xfrm>
              <a:prstGeom prst="rect">
                <a:avLst/>
              </a:prstGeom>
              <a:noFill/>
              <a:ln w="9525">
                <a:noFill/>
                <a:miter lim="800000"/>
                <a:headEnd/>
                <a:tailEnd/>
              </a:ln>
            </p:spPr>
            <p:txBody>
              <a:bodyPr wrap="none">
                <a:spAutoFit/>
              </a:bodyPr>
              <a:lstStyle/>
              <a:p>
                <a:pPr algn="ctr"/>
                <a:r>
                  <a:rPr lang="en-GB" sz="1000"/>
                  <a:t>Heritability </a:t>
                </a:r>
                <a:br>
                  <a:rPr lang="en-GB" sz="1000"/>
                </a:br>
                <a:r>
                  <a:rPr lang="en-GB" sz="1000"/>
                  <a:t>(% of total variance)</a:t>
                </a:r>
              </a:p>
            </p:txBody>
          </p:sp>
          <p:sp>
            <p:nvSpPr>
              <p:cNvPr id="56377" name="TextBox 15"/>
              <p:cNvSpPr txBox="1">
                <a:spLocks noChangeArrowheads="1"/>
              </p:cNvSpPr>
              <p:nvPr/>
            </p:nvSpPr>
            <p:spPr bwMode="auto">
              <a:xfrm rot="-2500557">
                <a:off x="2216195" y="2871355"/>
                <a:ext cx="641346" cy="396910"/>
              </a:xfrm>
              <a:prstGeom prst="rect">
                <a:avLst/>
              </a:prstGeom>
              <a:noFill/>
              <a:ln w="9525">
                <a:noFill/>
                <a:miter lim="800000"/>
                <a:headEnd/>
                <a:tailEnd/>
              </a:ln>
            </p:spPr>
            <p:txBody>
              <a:bodyPr wrap="none">
                <a:spAutoFit/>
              </a:bodyPr>
              <a:lstStyle/>
              <a:p>
                <a:pPr algn="ctr"/>
                <a:r>
                  <a:rPr lang="en-GB" sz="1000"/>
                  <a:t>Virginia </a:t>
                </a:r>
                <a:br>
                  <a:rPr lang="en-GB" sz="1000"/>
                </a:br>
                <a:r>
                  <a:rPr lang="en-GB" sz="1000"/>
                  <a:t>twins</a:t>
                </a:r>
              </a:p>
            </p:txBody>
          </p:sp>
          <p:sp>
            <p:nvSpPr>
              <p:cNvPr id="56378" name="TextBox 47"/>
              <p:cNvSpPr txBox="1">
                <a:spLocks noChangeArrowheads="1"/>
              </p:cNvSpPr>
              <p:nvPr/>
            </p:nvSpPr>
            <p:spPr bwMode="auto">
              <a:xfrm rot="-2500557">
                <a:off x="3865597" y="2898345"/>
                <a:ext cx="731832" cy="396910"/>
              </a:xfrm>
              <a:prstGeom prst="rect">
                <a:avLst/>
              </a:prstGeom>
              <a:noFill/>
              <a:ln w="9525">
                <a:noFill/>
                <a:miter lim="800000"/>
                <a:headEnd/>
                <a:tailEnd/>
              </a:ln>
            </p:spPr>
            <p:txBody>
              <a:bodyPr wrap="none">
                <a:spAutoFit/>
              </a:bodyPr>
              <a:lstStyle/>
              <a:p>
                <a:pPr algn="ctr"/>
                <a:r>
                  <a:rPr lang="en-GB" sz="1000"/>
                  <a:t>Colorado </a:t>
                </a:r>
                <a:br>
                  <a:rPr lang="en-GB" sz="1000"/>
                </a:br>
                <a:r>
                  <a:rPr lang="en-GB" sz="1000"/>
                  <a:t>twins</a:t>
                </a:r>
              </a:p>
            </p:txBody>
          </p:sp>
          <p:sp>
            <p:nvSpPr>
              <p:cNvPr id="56379" name="TextBox 48"/>
              <p:cNvSpPr txBox="1">
                <a:spLocks noChangeArrowheads="1"/>
              </p:cNvSpPr>
              <p:nvPr/>
            </p:nvSpPr>
            <p:spPr bwMode="auto">
              <a:xfrm rot="-2500557">
                <a:off x="4608542" y="2836427"/>
                <a:ext cx="549271" cy="396910"/>
              </a:xfrm>
              <a:prstGeom prst="rect">
                <a:avLst/>
              </a:prstGeom>
              <a:noFill/>
              <a:ln w="9525">
                <a:noFill/>
                <a:miter lim="800000"/>
                <a:headEnd/>
                <a:tailEnd/>
              </a:ln>
            </p:spPr>
            <p:txBody>
              <a:bodyPr wrap="none">
                <a:spAutoFit/>
              </a:bodyPr>
              <a:lstStyle/>
              <a:p>
                <a:pPr algn="ctr"/>
                <a:r>
                  <a:rPr lang="en-GB" sz="1000"/>
                  <a:t>Dutch </a:t>
                </a:r>
                <a:br>
                  <a:rPr lang="en-GB" sz="1000"/>
                </a:br>
                <a:r>
                  <a:rPr lang="en-GB" sz="1000"/>
                  <a:t>twins</a:t>
                </a:r>
              </a:p>
            </p:txBody>
          </p:sp>
          <p:sp>
            <p:nvSpPr>
              <p:cNvPr id="56380" name="TextBox 49"/>
              <p:cNvSpPr txBox="1">
                <a:spLocks noChangeArrowheads="1"/>
              </p:cNvSpPr>
              <p:nvPr/>
            </p:nvSpPr>
            <p:spPr bwMode="auto">
              <a:xfrm rot="-2500557">
                <a:off x="5129238" y="2860242"/>
                <a:ext cx="627059" cy="396910"/>
              </a:xfrm>
              <a:prstGeom prst="rect">
                <a:avLst/>
              </a:prstGeom>
              <a:noFill/>
              <a:ln w="9525">
                <a:noFill/>
                <a:miter lim="800000"/>
                <a:headEnd/>
                <a:tailEnd/>
              </a:ln>
            </p:spPr>
            <p:txBody>
              <a:bodyPr wrap="none">
                <a:spAutoFit/>
              </a:bodyPr>
              <a:lstStyle/>
              <a:p>
                <a:pPr algn="ctr"/>
                <a:r>
                  <a:rPr lang="en-GB" sz="1000"/>
                  <a:t>Finnish </a:t>
                </a:r>
                <a:br>
                  <a:rPr lang="en-GB" sz="1000"/>
                </a:br>
                <a:r>
                  <a:rPr lang="en-GB" sz="1000"/>
                  <a:t>twins</a:t>
                </a:r>
              </a:p>
            </p:txBody>
          </p:sp>
          <p:sp>
            <p:nvSpPr>
              <p:cNvPr id="45" name="Rectangle 24"/>
              <p:cNvSpPr/>
              <p:nvPr/>
            </p:nvSpPr>
            <p:spPr>
              <a:xfrm>
                <a:off x="2447904" y="2055232"/>
                <a:ext cx="108212" cy="72118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ea typeface="Verdana" pitchFamily="34" charset="0"/>
                  <a:cs typeface="Verdana" pitchFamily="34" charset="0"/>
                </a:endParaRPr>
              </a:p>
            </p:txBody>
          </p:sp>
          <p:sp>
            <p:nvSpPr>
              <p:cNvPr id="46" name="Rectangle 52"/>
              <p:cNvSpPr/>
              <p:nvPr/>
            </p:nvSpPr>
            <p:spPr>
              <a:xfrm>
                <a:off x="2559533" y="1767753"/>
                <a:ext cx="107073" cy="100866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ea typeface="Verdana" pitchFamily="34" charset="0"/>
                  <a:cs typeface="Verdana" pitchFamily="34" charset="0"/>
                </a:endParaRPr>
              </a:p>
            </p:txBody>
          </p:sp>
          <p:sp>
            <p:nvSpPr>
              <p:cNvPr id="47" name="Rectangle 53"/>
              <p:cNvSpPr/>
              <p:nvPr/>
            </p:nvSpPr>
            <p:spPr>
              <a:xfrm>
                <a:off x="2670023" y="1912985"/>
                <a:ext cx="108211" cy="86343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ea typeface="Verdana" pitchFamily="34" charset="0"/>
                  <a:cs typeface="Verdana" pitchFamily="34" charset="0"/>
                </a:endParaRPr>
              </a:p>
            </p:txBody>
          </p:sp>
          <p:sp>
            <p:nvSpPr>
              <p:cNvPr id="48" name="Rectangle 54"/>
              <p:cNvSpPr/>
              <p:nvPr/>
            </p:nvSpPr>
            <p:spPr>
              <a:xfrm>
                <a:off x="2781652" y="1804558"/>
                <a:ext cx="107073" cy="9718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ea typeface="Verdana" pitchFamily="34" charset="0"/>
                  <a:cs typeface="Verdana" pitchFamily="34" charset="0"/>
                </a:endParaRPr>
              </a:p>
            </p:txBody>
          </p:sp>
          <p:sp>
            <p:nvSpPr>
              <p:cNvPr id="49" name="Rectangle 55"/>
              <p:cNvSpPr/>
              <p:nvPr/>
            </p:nvSpPr>
            <p:spPr>
              <a:xfrm>
                <a:off x="3019718" y="1998533"/>
                <a:ext cx="108212" cy="77788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ea typeface="Verdana" pitchFamily="34" charset="0"/>
                  <a:cs typeface="Verdana" pitchFamily="34" charset="0"/>
                </a:endParaRPr>
              </a:p>
            </p:txBody>
          </p:sp>
          <p:sp>
            <p:nvSpPr>
              <p:cNvPr id="50" name="Rectangle 56"/>
              <p:cNvSpPr/>
              <p:nvPr/>
            </p:nvSpPr>
            <p:spPr>
              <a:xfrm>
                <a:off x="3132486" y="1931885"/>
                <a:ext cx="107073" cy="84453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ea typeface="Verdana" pitchFamily="34" charset="0"/>
                  <a:cs typeface="Verdana" pitchFamily="34" charset="0"/>
                </a:endParaRPr>
              </a:p>
            </p:txBody>
          </p:sp>
          <p:sp>
            <p:nvSpPr>
              <p:cNvPr id="51" name="Rectangle 57"/>
              <p:cNvSpPr/>
              <p:nvPr/>
            </p:nvSpPr>
            <p:spPr>
              <a:xfrm>
                <a:off x="3242975" y="2312870"/>
                <a:ext cx="108212" cy="46354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ea typeface="Verdana" pitchFamily="34" charset="0"/>
                  <a:cs typeface="Verdana" pitchFamily="34" charset="0"/>
                </a:endParaRPr>
              </a:p>
            </p:txBody>
          </p:sp>
          <p:sp>
            <p:nvSpPr>
              <p:cNvPr id="52" name="Rectangle 58"/>
              <p:cNvSpPr/>
              <p:nvPr/>
            </p:nvSpPr>
            <p:spPr>
              <a:xfrm>
                <a:off x="3355744" y="2288996"/>
                <a:ext cx="108211" cy="48742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ea typeface="Verdana" pitchFamily="34" charset="0"/>
                  <a:cs typeface="Verdana" pitchFamily="34" charset="0"/>
                </a:endParaRPr>
              </a:p>
            </p:txBody>
          </p:sp>
          <p:sp>
            <p:nvSpPr>
              <p:cNvPr id="53" name="Rectangle 59"/>
              <p:cNvSpPr/>
              <p:nvPr/>
            </p:nvSpPr>
            <p:spPr>
              <a:xfrm>
                <a:off x="3600644" y="2033348"/>
                <a:ext cx="108212" cy="7430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ea typeface="Verdana" pitchFamily="34" charset="0"/>
                  <a:cs typeface="Verdana" pitchFamily="34" charset="0"/>
                </a:endParaRPr>
              </a:p>
            </p:txBody>
          </p:sp>
          <p:sp>
            <p:nvSpPr>
              <p:cNvPr id="54" name="Rectangle 60"/>
              <p:cNvSpPr/>
              <p:nvPr/>
            </p:nvSpPr>
            <p:spPr>
              <a:xfrm>
                <a:off x="3713412" y="2160675"/>
                <a:ext cx="108211" cy="61574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ea typeface="Verdana" pitchFamily="34" charset="0"/>
                  <a:cs typeface="Verdana" pitchFamily="34" charset="0"/>
                </a:endParaRPr>
              </a:p>
            </p:txBody>
          </p:sp>
          <p:sp>
            <p:nvSpPr>
              <p:cNvPr id="55" name="Rectangle 62"/>
              <p:cNvSpPr/>
              <p:nvPr/>
            </p:nvSpPr>
            <p:spPr>
              <a:xfrm>
                <a:off x="3936670" y="2134811"/>
                <a:ext cx="108211" cy="64160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ea typeface="Verdana" pitchFamily="34" charset="0"/>
                  <a:cs typeface="Verdana" pitchFamily="34" charset="0"/>
                </a:endParaRPr>
              </a:p>
            </p:txBody>
          </p:sp>
          <p:sp>
            <p:nvSpPr>
              <p:cNvPr id="56" name="Rectangle 63"/>
              <p:cNvSpPr/>
              <p:nvPr/>
            </p:nvSpPr>
            <p:spPr>
              <a:xfrm>
                <a:off x="4174735" y="1839374"/>
                <a:ext cx="108212" cy="93704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ea typeface="Verdana" pitchFamily="34" charset="0"/>
                  <a:cs typeface="Verdana" pitchFamily="34" charset="0"/>
                </a:endParaRPr>
              </a:p>
            </p:txBody>
          </p:sp>
          <p:sp>
            <p:nvSpPr>
              <p:cNvPr id="57" name="Rectangle 64"/>
              <p:cNvSpPr/>
              <p:nvPr/>
            </p:nvSpPr>
            <p:spPr>
              <a:xfrm>
                <a:off x="4286364" y="1912985"/>
                <a:ext cx="108212" cy="86343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ea typeface="Verdana" pitchFamily="34" charset="0"/>
                  <a:cs typeface="Verdana" pitchFamily="34" charset="0"/>
                </a:endParaRPr>
              </a:p>
            </p:txBody>
          </p:sp>
          <p:sp>
            <p:nvSpPr>
              <p:cNvPr id="58" name="Rectangle 65"/>
              <p:cNvSpPr/>
              <p:nvPr/>
            </p:nvSpPr>
            <p:spPr>
              <a:xfrm>
                <a:off x="4396855" y="2288996"/>
                <a:ext cx="108211" cy="48742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ea typeface="Verdana" pitchFamily="34" charset="0"/>
                  <a:cs typeface="Verdana" pitchFamily="34" charset="0"/>
                </a:endParaRPr>
              </a:p>
            </p:txBody>
          </p:sp>
          <p:sp>
            <p:nvSpPr>
              <p:cNvPr id="59" name="Rectangle 66"/>
              <p:cNvSpPr/>
              <p:nvPr/>
            </p:nvSpPr>
            <p:spPr>
              <a:xfrm>
                <a:off x="4508484" y="2033348"/>
                <a:ext cx="108211" cy="74307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ea typeface="Verdana" pitchFamily="34" charset="0"/>
                  <a:cs typeface="Verdana" pitchFamily="34" charset="0"/>
                </a:endParaRPr>
              </a:p>
            </p:txBody>
          </p:sp>
          <p:sp>
            <p:nvSpPr>
              <p:cNvPr id="60" name="Rectangle 67"/>
              <p:cNvSpPr/>
              <p:nvPr/>
            </p:nvSpPr>
            <p:spPr>
              <a:xfrm>
                <a:off x="4863874" y="1724979"/>
                <a:ext cx="108211" cy="105143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ea typeface="Verdana" pitchFamily="34" charset="0"/>
                  <a:cs typeface="Verdana" pitchFamily="34" charset="0"/>
                </a:endParaRPr>
              </a:p>
            </p:txBody>
          </p:sp>
          <p:sp>
            <p:nvSpPr>
              <p:cNvPr id="61" name="Rectangle 68"/>
              <p:cNvSpPr/>
              <p:nvPr/>
            </p:nvSpPr>
            <p:spPr>
              <a:xfrm>
                <a:off x="5448217" y="2360617"/>
                <a:ext cx="108212" cy="4158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ea typeface="Verdana" pitchFamily="34" charset="0"/>
                  <a:cs typeface="Verdana" pitchFamily="34" charset="0"/>
                </a:endParaRPr>
              </a:p>
            </p:txBody>
          </p:sp>
          <p:sp>
            <p:nvSpPr>
              <p:cNvPr id="62" name="Rectangle 69"/>
              <p:cNvSpPr/>
              <p:nvPr/>
            </p:nvSpPr>
            <p:spPr>
              <a:xfrm>
                <a:off x="5902706" y="1865238"/>
                <a:ext cx="107073" cy="91118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ea typeface="Verdana" pitchFamily="34" charset="0"/>
                  <a:cs typeface="Verdana" pitchFamily="34" charset="0"/>
                </a:endParaRPr>
              </a:p>
            </p:txBody>
          </p:sp>
          <p:sp>
            <p:nvSpPr>
              <p:cNvPr id="63" name="Rectangle 70"/>
              <p:cNvSpPr/>
              <p:nvPr/>
            </p:nvSpPr>
            <p:spPr>
              <a:xfrm>
                <a:off x="6012057" y="1767753"/>
                <a:ext cx="108211" cy="100866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ea typeface="Verdana" pitchFamily="34" charset="0"/>
                  <a:cs typeface="Verdana" pitchFamily="34" charset="0"/>
                </a:endParaRPr>
              </a:p>
            </p:txBody>
          </p:sp>
          <p:sp>
            <p:nvSpPr>
              <p:cNvPr id="64" name="Rectangle 71"/>
              <p:cNvSpPr/>
              <p:nvPr/>
            </p:nvSpPr>
            <p:spPr>
              <a:xfrm>
                <a:off x="6122547" y="2134811"/>
                <a:ext cx="108212" cy="64160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ea typeface="Verdana" pitchFamily="34" charset="0"/>
                  <a:cs typeface="Verdana" pitchFamily="34" charset="0"/>
                </a:endParaRPr>
              </a:p>
            </p:txBody>
          </p:sp>
          <p:sp>
            <p:nvSpPr>
              <p:cNvPr id="65" name="Rectangle 72"/>
              <p:cNvSpPr/>
              <p:nvPr/>
            </p:nvSpPr>
            <p:spPr>
              <a:xfrm>
                <a:off x="6233037" y="2212401"/>
                <a:ext cx="107073" cy="56401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ea typeface="Verdana" pitchFamily="34" charset="0"/>
                  <a:cs typeface="Verdana" pitchFamily="34" charset="0"/>
                </a:endParaRPr>
              </a:p>
            </p:txBody>
          </p:sp>
          <p:cxnSp>
            <p:nvCxnSpPr>
              <p:cNvPr id="66" name="Straight Connector 73"/>
              <p:cNvCxnSpPr/>
              <p:nvPr/>
            </p:nvCxnSpPr>
            <p:spPr>
              <a:xfrm>
                <a:off x="2299825" y="2778408"/>
                <a:ext cx="4112046"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67" name="Rectangle 45055"/>
              <p:cNvSpPr/>
              <p:nvPr/>
            </p:nvSpPr>
            <p:spPr>
              <a:xfrm>
                <a:off x="6721698" y="1742884"/>
                <a:ext cx="108212" cy="1084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ea typeface="Verdana" pitchFamily="34" charset="0"/>
                  <a:cs typeface="Verdana" pitchFamily="34" charset="0"/>
                </a:endParaRPr>
              </a:p>
            </p:txBody>
          </p:sp>
          <p:sp>
            <p:nvSpPr>
              <p:cNvPr id="68" name="Rectangle 76"/>
              <p:cNvSpPr/>
              <p:nvPr/>
            </p:nvSpPr>
            <p:spPr>
              <a:xfrm>
                <a:off x="6721698" y="1930890"/>
                <a:ext cx="108212" cy="10842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ea typeface="Verdana" pitchFamily="34" charset="0"/>
                  <a:cs typeface="Verdana" pitchFamily="34" charset="0"/>
                </a:endParaRPr>
              </a:p>
            </p:txBody>
          </p:sp>
          <p:sp>
            <p:nvSpPr>
              <p:cNvPr id="69" name="Rectangle 77"/>
              <p:cNvSpPr/>
              <p:nvPr/>
            </p:nvSpPr>
            <p:spPr>
              <a:xfrm>
                <a:off x="6721698" y="2103975"/>
                <a:ext cx="108212" cy="10842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ea typeface="Verdana" pitchFamily="34" charset="0"/>
                  <a:cs typeface="Verdana" pitchFamily="34" charset="0"/>
                </a:endParaRPr>
              </a:p>
            </p:txBody>
          </p:sp>
          <p:sp>
            <p:nvSpPr>
              <p:cNvPr id="70" name="Rectangle 78"/>
              <p:cNvSpPr/>
              <p:nvPr/>
            </p:nvSpPr>
            <p:spPr>
              <a:xfrm>
                <a:off x="6721698" y="2311875"/>
                <a:ext cx="108212" cy="1084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ea typeface="Verdana" pitchFamily="34" charset="0"/>
                  <a:cs typeface="Verdana" pitchFamily="34" charset="0"/>
                </a:endParaRPr>
              </a:p>
            </p:txBody>
          </p:sp>
        </p:grpSp>
      </p:grpSp>
      <p:sp>
        <p:nvSpPr>
          <p:cNvPr id="72" name="Tekstvak 71"/>
          <p:cNvSpPr txBox="1"/>
          <p:nvPr/>
        </p:nvSpPr>
        <p:spPr>
          <a:xfrm>
            <a:off x="7235825" y="2239963"/>
            <a:ext cx="1800225" cy="1476375"/>
          </a:xfrm>
          <a:prstGeom prst="rect">
            <a:avLst/>
          </a:prstGeom>
          <a:noFill/>
        </p:spPr>
        <p:txBody>
          <a:bodyPr>
            <a:spAutoFit/>
          </a:bodyPr>
          <a:lstStyle/>
          <a:p>
            <a:pPr>
              <a:defRPr/>
            </a:pPr>
            <a:r>
              <a:rPr lang="nl-NL" sz="1000" b="1" dirty="0">
                <a:solidFill>
                  <a:srgbClr val="C00000"/>
                </a:solidFill>
              </a:rPr>
              <a:t>Alcoholisme</a:t>
            </a:r>
          </a:p>
          <a:p>
            <a:pPr>
              <a:defRPr/>
            </a:pPr>
            <a:endParaRPr lang="nl-NL" sz="1000" b="1" dirty="0"/>
          </a:p>
          <a:p>
            <a:pPr>
              <a:defRPr/>
            </a:pPr>
            <a:r>
              <a:rPr lang="nl-NL" sz="1000" b="1" dirty="0">
                <a:solidFill>
                  <a:schemeClr val="accent2"/>
                </a:solidFill>
              </a:rPr>
              <a:t>Nicotineafhankelijkheid</a:t>
            </a:r>
          </a:p>
          <a:p>
            <a:pPr>
              <a:defRPr/>
            </a:pPr>
            <a:endParaRPr lang="nl-NL" sz="1000" b="1" dirty="0"/>
          </a:p>
          <a:p>
            <a:pPr>
              <a:defRPr/>
            </a:pPr>
            <a:r>
              <a:rPr lang="nl-NL" sz="1000" b="1" dirty="0">
                <a:solidFill>
                  <a:schemeClr val="accent3"/>
                </a:solidFill>
              </a:rPr>
              <a:t>Cannabis</a:t>
            </a:r>
          </a:p>
          <a:p>
            <a:pPr>
              <a:defRPr/>
            </a:pPr>
            <a:endParaRPr lang="nl-NL" sz="1000" b="1" dirty="0"/>
          </a:p>
          <a:p>
            <a:pPr>
              <a:defRPr/>
            </a:pPr>
            <a:r>
              <a:rPr lang="nl-NL" sz="1000" b="1" dirty="0"/>
              <a:t>Elke andere illegale drug</a:t>
            </a:r>
          </a:p>
          <a:p>
            <a:pPr>
              <a:defRPr/>
            </a:pPr>
            <a:endParaRPr lang="nl-NL" sz="1000" b="1" dirty="0"/>
          </a:p>
          <a:p>
            <a:pPr>
              <a:defRPr/>
            </a:pPr>
            <a:endParaRPr lang="nl-NL" sz="1000" b="1" dirty="0"/>
          </a:p>
        </p:txBody>
      </p:sp>
      <p:graphicFrame>
        <p:nvGraphicFramePr>
          <p:cNvPr id="74" name="Group 91"/>
          <p:cNvGraphicFramePr>
            <a:graphicFrameLocks noGrp="1"/>
          </p:cNvGraphicFramePr>
          <p:nvPr/>
        </p:nvGraphicFramePr>
        <p:xfrm>
          <a:off x="971550" y="5013325"/>
          <a:ext cx="3073400" cy="1531404"/>
        </p:xfrm>
        <a:graphic>
          <a:graphicData uri="http://schemas.openxmlformats.org/drawingml/2006/table">
            <a:tbl>
              <a:tblPr/>
              <a:tblGrid>
                <a:gridCol w="1536700"/>
                <a:gridCol w="1536700"/>
              </a:tblGrid>
              <a:tr h="2555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err="1" smtClean="0">
                          <a:ln>
                            <a:noFill/>
                          </a:ln>
                          <a:solidFill>
                            <a:schemeClr val="tx1"/>
                          </a:solidFill>
                          <a:effectLst/>
                          <a:latin typeface="Arial" charset="0"/>
                          <a:cs typeface="Arial" charset="0"/>
                        </a:rPr>
                        <a:t>Middel</a:t>
                      </a:r>
                      <a:endParaRPr kumimoji="0" lang="en-GB" sz="1200" b="0" i="0" u="none" strike="noStrike" cap="none" normalizeH="0" baseline="0" dirty="0" smtClean="0">
                        <a:ln>
                          <a:noFill/>
                        </a:ln>
                        <a:solidFill>
                          <a:schemeClr val="tx1"/>
                        </a:solidFill>
                        <a:effectLst/>
                        <a:latin typeface="Arial" charset="0"/>
                        <a:cs typeface="Arial" charset="0"/>
                      </a:endParaRPr>
                    </a:p>
                  </a:txBody>
                  <a:tcPr marL="72000" marR="72000" marT="36000" marB="36000" horzOverflow="overflow">
                    <a:lnL>
                      <a:noFill/>
                    </a:lnL>
                    <a:lnR>
                      <a:noFill/>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rgbClr val="D5D5C5"/>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err="1" smtClean="0">
                          <a:ln>
                            <a:noFill/>
                          </a:ln>
                          <a:solidFill>
                            <a:schemeClr val="tx1"/>
                          </a:solidFill>
                          <a:effectLst/>
                          <a:latin typeface="Arial" charset="0"/>
                          <a:cs typeface="Arial" charset="0"/>
                        </a:rPr>
                        <a:t>Genetische</a:t>
                      </a:r>
                      <a:r>
                        <a:rPr kumimoji="0" lang="en-GB" sz="1200" b="0" i="0" u="none" strike="noStrike" cap="none" normalizeH="0" baseline="0" dirty="0" smtClean="0">
                          <a:ln>
                            <a:noFill/>
                          </a:ln>
                          <a:solidFill>
                            <a:schemeClr val="tx1"/>
                          </a:solidFill>
                          <a:effectLst/>
                          <a:latin typeface="Arial" charset="0"/>
                          <a:cs typeface="Arial" charset="0"/>
                        </a:rPr>
                        <a:t> </a:t>
                      </a:r>
                      <a:r>
                        <a:rPr kumimoji="0" lang="en-GB" sz="1200" b="0" i="0" u="none" strike="noStrike" cap="none" normalizeH="0" baseline="0" dirty="0" err="1" smtClean="0">
                          <a:ln>
                            <a:noFill/>
                          </a:ln>
                          <a:solidFill>
                            <a:schemeClr val="tx1"/>
                          </a:solidFill>
                          <a:effectLst/>
                          <a:latin typeface="Arial" charset="0"/>
                          <a:cs typeface="Arial" charset="0"/>
                        </a:rPr>
                        <a:t>bijdrage</a:t>
                      </a:r>
                      <a:endParaRPr kumimoji="0" lang="en-GB" sz="1200" b="0" i="0" u="none" strike="noStrike" cap="none" normalizeH="0" baseline="0" dirty="0" smtClean="0">
                        <a:ln>
                          <a:noFill/>
                        </a:ln>
                        <a:solidFill>
                          <a:schemeClr val="tx1"/>
                        </a:solidFill>
                        <a:effectLst/>
                        <a:latin typeface="Arial" charset="0"/>
                        <a:cs typeface="Arial" charset="0"/>
                      </a:endParaRPr>
                    </a:p>
                  </a:txBody>
                  <a:tcPr marL="72000" marR="72000" marT="36000" marB="36000" horzOverflow="overflow">
                    <a:lnL>
                      <a:noFill/>
                    </a:lnL>
                    <a:lnR>
                      <a:noFill/>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rgbClr val="D5D5C5"/>
                    </a:solidFill>
                  </a:tcPr>
                </a:tc>
              </a:tr>
              <a:tr h="1365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smtClean="0">
                          <a:ln>
                            <a:noFill/>
                          </a:ln>
                          <a:solidFill>
                            <a:schemeClr val="tx1"/>
                          </a:solidFill>
                          <a:effectLst/>
                          <a:latin typeface="Arial" charset="0"/>
                          <a:cs typeface="Arial" charset="0"/>
                        </a:rPr>
                        <a:t>Alcohol</a:t>
                      </a:r>
                    </a:p>
                  </a:txBody>
                  <a:tcPr marL="72000" marR="72000" marT="36000" marB="36000" horzOverflow="overflow">
                    <a:lnL>
                      <a:noFill/>
                    </a:lnL>
                    <a:lnR>
                      <a:noFill/>
                    </a:lnR>
                    <a:lnT w="28575"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smtClean="0">
                          <a:ln>
                            <a:noFill/>
                          </a:ln>
                          <a:solidFill>
                            <a:schemeClr val="tx1"/>
                          </a:solidFill>
                          <a:effectLst/>
                          <a:latin typeface="Arial" charset="0"/>
                          <a:cs typeface="Arial" charset="0"/>
                        </a:rPr>
                        <a:t>50–70%</a:t>
                      </a:r>
                    </a:p>
                  </a:txBody>
                  <a:tcPr marL="72000" marR="72000" marT="36000" marB="36000" horzOverflow="overflow">
                    <a:lnL>
                      <a:noFill/>
                    </a:lnL>
                    <a:lnR>
                      <a:noFill/>
                    </a:lnR>
                    <a:lnT w="28575"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r>
              <a:tr h="2555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smtClean="0">
                          <a:ln>
                            <a:noFill/>
                          </a:ln>
                          <a:solidFill>
                            <a:schemeClr val="accent1"/>
                          </a:solidFill>
                          <a:effectLst/>
                          <a:latin typeface="Arial" charset="0"/>
                          <a:cs typeface="Arial" charset="0"/>
                        </a:rPr>
                        <a:t>Nicotine</a:t>
                      </a:r>
                    </a:p>
                  </a:txBody>
                  <a:tcPr marL="72000" marR="72000" marT="36000" marB="36000"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D5D5C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dirty="0" smtClean="0">
                          <a:ln>
                            <a:noFill/>
                          </a:ln>
                          <a:solidFill>
                            <a:schemeClr val="accent1"/>
                          </a:solidFill>
                          <a:effectLst/>
                          <a:latin typeface="Arial" charset="0"/>
                          <a:cs typeface="Arial" charset="0"/>
                        </a:rPr>
                        <a:t>50–75%</a:t>
                      </a:r>
                    </a:p>
                  </a:txBody>
                  <a:tcPr marL="72000" marR="72000" marT="36000" marB="36000"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D5D5C5"/>
                    </a:solidFill>
                  </a:tcPr>
                </a:tc>
              </a:tr>
              <a:tr h="1365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Arial" charset="0"/>
                          <a:cs typeface="Arial" charset="0"/>
                        </a:rPr>
                        <a:t>Cannabis</a:t>
                      </a:r>
                    </a:p>
                  </a:txBody>
                  <a:tcPr marL="72000" marR="72000" marT="36000" marB="36000"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smtClean="0">
                          <a:ln>
                            <a:noFill/>
                          </a:ln>
                          <a:solidFill>
                            <a:schemeClr val="tx1"/>
                          </a:solidFill>
                          <a:effectLst/>
                          <a:latin typeface="Arial" charset="0"/>
                          <a:cs typeface="Arial" charset="0"/>
                        </a:rPr>
                        <a:t>35–75%</a:t>
                      </a:r>
                    </a:p>
                  </a:txBody>
                  <a:tcPr marL="72000" marR="72000" marT="36000" marB="36000"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r>
              <a:tr h="2555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smtClean="0">
                          <a:ln>
                            <a:noFill/>
                          </a:ln>
                          <a:solidFill>
                            <a:schemeClr val="tx1"/>
                          </a:solidFill>
                          <a:effectLst/>
                          <a:latin typeface="Arial" charset="0"/>
                          <a:cs typeface="Arial" charset="0"/>
                        </a:rPr>
                        <a:t>Cocaine</a:t>
                      </a:r>
                    </a:p>
                  </a:txBody>
                  <a:tcPr marL="72000" marR="72000" marT="36000" marB="36000"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D5D5C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smtClean="0">
                          <a:ln>
                            <a:noFill/>
                          </a:ln>
                          <a:solidFill>
                            <a:schemeClr val="tx1"/>
                          </a:solidFill>
                          <a:effectLst/>
                          <a:latin typeface="Arial" charset="0"/>
                          <a:cs typeface="Arial" charset="0"/>
                        </a:rPr>
                        <a:t>35–80%</a:t>
                      </a:r>
                    </a:p>
                  </a:txBody>
                  <a:tcPr marL="72000" marR="72000" marT="36000" marB="36000"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D5D5C5"/>
                    </a:solidFill>
                  </a:tcPr>
                </a:tc>
              </a:tr>
              <a:tr h="1365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Arial" charset="0"/>
                          <a:cs typeface="Arial" charset="0"/>
                        </a:rPr>
                        <a:t>Heroin</a:t>
                      </a:r>
                    </a:p>
                  </a:txBody>
                  <a:tcPr marL="72000" marR="72000" marT="36000" marB="36000" horzOverflow="overflow">
                    <a:lnL>
                      <a:noFill/>
                    </a:lnL>
                    <a:lnR>
                      <a:noFill/>
                    </a:lnR>
                    <a:lnT w="12700"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Arial" charset="0"/>
                          <a:cs typeface="Arial" charset="0"/>
                        </a:rPr>
                        <a:t>40–60%</a:t>
                      </a:r>
                    </a:p>
                  </a:txBody>
                  <a:tcPr marL="72000" marR="72000" marT="36000" marB="36000" horzOverflow="overflow">
                    <a:lnL>
                      <a:noFill/>
                    </a:lnL>
                    <a:lnR>
                      <a:noFill/>
                    </a:lnR>
                    <a:lnT w="12700"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noFill/>
                  </a:tcPr>
                </a:tc>
              </a:tr>
            </a:tbl>
          </a:graphicData>
        </a:graphic>
      </p:graphicFrame>
      <p:sp>
        <p:nvSpPr>
          <p:cNvPr id="75" name="TextBox 11"/>
          <p:cNvSpPr txBox="1">
            <a:spLocks noChangeArrowheads="1"/>
          </p:cNvSpPr>
          <p:nvPr/>
        </p:nvSpPr>
        <p:spPr bwMode="auto">
          <a:xfrm>
            <a:off x="5292725" y="6424613"/>
            <a:ext cx="3657600" cy="244475"/>
          </a:xfrm>
          <a:prstGeom prst="rect">
            <a:avLst/>
          </a:prstGeom>
          <a:noFill/>
          <a:ln w="9525">
            <a:noFill/>
            <a:miter lim="800000"/>
            <a:headEnd/>
            <a:tailEnd/>
          </a:ln>
        </p:spPr>
        <p:txBody>
          <a:bodyPr>
            <a:spAutoFit/>
          </a:bodyPr>
          <a:lstStyle/>
          <a:p>
            <a:pPr algn="r">
              <a:defRPr/>
            </a:pPr>
            <a:r>
              <a:rPr lang="en-GB" sz="1000" i="1" dirty="0" err="1">
                <a:latin typeface="+mn-lt"/>
              </a:rPr>
              <a:t>Bron</a:t>
            </a:r>
            <a:r>
              <a:rPr lang="en-GB" sz="1000" i="1" dirty="0">
                <a:latin typeface="+mn-lt"/>
              </a:rPr>
              <a:t>: </a:t>
            </a:r>
            <a:r>
              <a:rPr lang="en-GB" sz="1000" i="1" dirty="0" err="1">
                <a:latin typeface="+mn-lt"/>
              </a:rPr>
              <a:t>Agrawal</a:t>
            </a:r>
            <a:r>
              <a:rPr lang="en-GB" sz="1000" i="1" dirty="0">
                <a:latin typeface="+mn-lt"/>
              </a:rPr>
              <a:t> &amp; </a:t>
            </a:r>
            <a:r>
              <a:rPr lang="en-GB" sz="1000" i="1" dirty="0" err="1">
                <a:latin typeface="+mn-lt"/>
              </a:rPr>
              <a:t>Lynskey</a:t>
            </a:r>
            <a:r>
              <a:rPr lang="en-GB" sz="1000" i="1" dirty="0">
                <a:latin typeface="+mn-lt"/>
              </a:rPr>
              <a:t>. Addiction 2008;103(7):1069–1081</a:t>
            </a:r>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57348" name="Titel 1"/>
          <p:cNvSpPr>
            <a:spLocks noGrp="1"/>
          </p:cNvSpPr>
          <p:nvPr>
            <p:ph type="title"/>
          </p:nvPr>
        </p:nvSpPr>
        <p:spPr>
          <a:xfrm>
            <a:off x="612775" y="228600"/>
            <a:ext cx="8153400" cy="990600"/>
          </a:xfrm>
        </p:spPr>
        <p:txBody>
          <a:bodyPr/>
          <a:lstStyle/>
          <a:p>
            <a:r>
              <a:rPr lang="nl-NL" sz="3600" smtClean="0">
                <a:solidFill>
                  <a:srgbClr val="C00000"/>
                </a:solidFill>
              </a:rPr>
              <a:t>Roken en erfelijkheid</a:t>
            </a:r>
          </a:p>
        </p:txBody>
      </p:sp>
      <p:sp>
        <p:nvSpPr>
          <p:cNvPr id="57349" name="Tijdelijke aanduiding voor inhoud 2"/>
          <p:cNvSpPr>
            <a:spLocks noGrp="1"/>
          </p:cNvSpPr>
          <p:nvPr>
            <p:ph sz="quarter" idx="1"/>
          </p:nvPr>
        </p:nvSpPr>
        <p:spPr>
          <a:xfrm>
            <a:off x="306388" y="2317750"/>
            <a:ext cx="8153400" cy="4495800"/>
          </a:xfrm>
        </p:spPr>
        <p:txBody>
          <a:bodyPr/>
          <a:lstStyle/>
          <a:p>
            <a:pPr>
              <a:lnSpc>
                <a:spcPct val="150000"/>
              </a:lnSpc>
            </a:pPr>
            <a:r>
              <a:rPr lang="nl-NL" sz="2400" smtClean="0"/>
              <a:t>Rookgedrag is (deels) erfelijk</a:t>
            </a:r>
          </a:p>
          <a:p>
            <a:pPr>
              <a:lnSpc>
                <a:spcPct val="150000"/>
              </a:lnSpc>
            </a:pPr>
            <a:r>
              <a:rPr lang="nl-NL" sz="2400" smtClean="0"/>
              <a:t>Verschillende genen in kaart gebracht</a:t>
            </a:r>
          </a:p>
          <a:p>
            <a:pPr>
              <a:lnSpc>
                <a:spcPct val="150000"/>
              </a:lnSpc>
            </a:pPr>
            <a:r>
              <a:rPr lang="nl-NL" sz="2400" smtClean="0"/>
              <a:t>Verder onderzoek noodzakelijk</a:t>
            </a:r>
          </a:p>
          <a:p>
            <a:pPr>
              <a:lnSpc>
                <a:spcPct val="150000"/>
              </a:lnSpc>
            </a:pPr>
            <a:r>
              <a:rPr lang="nl-NL" sz="2400" smtClean="0"/>
              <a:t>Voorzichtig met interpretatie</a:t>
            </a:r>
          </a:p>
        </p:txBody>
      </p:sp>
      <p:sp>
        <p:nvSpPr>
          <p:cNvPr id="57351" name="Tekstvak 5"/>
          <p:cNvSpPr txBox="1">
            <a:spLocks noChangeArrowheads="1"/>
          </p:cNvSpPr>
          <p:nvPr/>
        </p:nvSpPr>
        <p:spPr bwMode="auto">
          <a:xfrm>
            <a:off x="611188" y="6269250"/>
            <a:ext cx="8208962" cy="400110"/>
          </a:xfrm>
          <a:prstGeom prst="rect">
            <a:avLst/>
          </a:prstGeom>
          <a:noFill/>
          <a:ln w="9525">
            <a:noFill/>
            <a:miter lim="800000"/>
            <a:headEnd/>
            <a:tailEnd/>
          </a:ln>
        </p:spPr>
        <p:txBody>
          <a:bodyPr>
            <a:spAutoFit/>
          </a:bodyPr>
          <a:lstStyle/>
          <a:p>
            <a:r>
              <a:rPr lang="en-US" sz="1000" i="1" dirty="0" err="1">
                <a:latin typeface="+mn-lt"/>
              </a:rPr>
              <a:t>Bron</a:t>
            </a:r>
            <a:r>
              <a:rPr lang="en-US" sz="1000" i="1" dirty="0">
                <a:latin typeface="+mn-lt"/>
              </a:rPr>
              <a:t>: </a:t>
            </a:r>
            <a:r>
              <a:rPr lang="en-US" sz="1000" i="1" dirty="0" err="1">
                <a:latin typeface="+mn-lt"/>
              </a:rPr>
              <a:t>Vink</a:t>
            </a:r>
            <a:r>
              <a:rPr lang="en-US" sz="1000" i="1" dirty="0">
                <a:latin typeface="+mn-lt"/>
              </a:rPr>
              <a:t>, JM</a:t>
            </a:r>
            <a:r>
              <a:rPr lang="en-US" sz="1000" b="1" i="1" dirty="0">
                <a:latin typeface="+mn-lt"/>
              </a:rPr>
              <a:t>,</a:t>
            </a:r>
            <a:r>
              <a:rPr lang="en-US" sz="1000" i="1" dirty="0">
                <a:latin typeface="+mn-lt"/>
              </a:rPr>
              <a:t> </a:t>
            </a:r>
            <a:r>
              <a:rPr lang="en-US" sz="1000" i="1" dirty="0" err="1">
                <a:latin typeface="+mn-lt"/>
              </a:rPr>
              <a:t>Willemsen</a:t>
            </a:r>
            <a:r>
              <a:rPr lang="en-US" sz="1000" i="1" dirty="0">
                <a:latin typeface="+mn-lt"/>
              </a:rPr>
              <a:t>, G. and </a:t>
            </a:r>
            <a:r>
              <a:rPr lang="en-US" sz="1000" i="1" dirty="0" err="1">
                <a:latin typeface="+mn-lt"/>
              </a:rPr>
              <a:t>Boomsma</a:t>
            </a:r>
            <a:r>
              <a:rPr lang="en-US" sz="1000" i="1" dirty="0">
                <a:latin typeface="+mn-lt"/>
              </a:rPr>
              <a:t>, DI, The association of current smoking behavior with the smoking behavior of parents, siblings, friends and spouses. Addiction, 2003. 98: p. 923-931.</a:t>
            </a:r>
            <a:endParaRPr lang="nl-NL" sz="1000" i="1" dirty="0">
              <a:latin typeface="+mn-lt"/>
            </a:endParaRPr>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el 3"/>
          <p:cNvSpPr>
            <a:spLocks noGrp="1"/>
          </p:cNvSpPr>
          <p:nvPr>
            <p:ph type="title"/>
          </p:nvPr>
        </p:nvSpPr>
        <p:spPr>
          <a:xfrm>
            <a:off x="539750" y="260350"/>
            <a:ext cx="8153400" cy="990600"/>
          </a:xfrm>
        </p:spPr>
        <p:txBody>
          <a:bodyPr/>
          <a:lstStyle/>
          <a:p>
            <a:r>
              <a:rPr lang="nl-NL" sz="3200" smtClean="0">
                <a:solidFill>
                  <a:srgbClr val="C00000"/>
                </a:solidFill>
              </a:rPr>
              <a:t>De tabaksindustrie voegt stoffen toe aan tabak zodat het nog verslavender wordt</a:t>
            </a:r>
          </a:p>
        </p:txBody>
      </p:sp>
      <p:sp>
        <p:nvSpPr>
          <p:cNvPr id="5" name="Tijdelijke aanduiding voor inhoud 4"/>
          <p:cNvSpPr>
            <a:spLocks noGrp="1"/>
          </p:cNvSpPr>
          <p:nvPr>
            <p:ph idx="1"/>
          </p:nvPr>
        </p:nvSpPr>
        <p:spPr>
          <a:xfrm>
            <a:off x="457200" y="2216150"/>
            <a:ext cx="8229600" cy="4525963"/>
          </a:xfrm>
        </p:spPr>
        <p:txBody>
          <a:bodyPr/>
          <a:lstStyle/>
          <a:p>
            <a:r>
              <a:rPr lang="nl-NL" smtClean="0"/>
              <a:t>Waar</a:t>
            </a:r>
          </a:p>
          <a:p>
            <a:r>
              <a:rPr lang="nl-NL" smtClean="0"/>
              <a:t>Niet waar</a:t>
            </a:r>
          </a:p>
          <a:p>
            <a:endParaRPr lang="nl-NL" smtClean="0"/>
          </a:p>
          <a:p>
            <a:endParaRPr lang="nl-NL" smtClean="0"/>
          </a:p>
          <a:p>
            <a:endParaRPr lang="nl-NL" smtClean="0"/>
          </a:p>
          <a:p>
            <a:r>
              <a:rPr lang="nl-NL" smtClean="0"/>
              <a:t>Waar</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anim calcmode="lin" valueType="num">
                                      <p:cBhvr additive="base">
                                        <p:cTn id="1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60420" name="Rectangle 2"/>
          <p:cNvSpPr>
            <a:spLocks noGrp="1" noChangeArrowheads="1"/>
          </p:cNvSpPr>
          <p:nvPr>
            <p:ph type="title"/>
          </p:nvPr>
        </p:nvSpPr>
        <p:spPr>
          <a:xfrm>
            <a:off x="539750" y="333375"/>
            <a:ext cx="7286625" cy="1143000"/>
          </a:xfrm>
        </p:spPr>
        <p:txBody>
          <a:bodyPr/>
          <a:lstStyle/>
          <a:p>
            <a:r>
              <a:rPr lang="nl-NL" sz="3600" smtClean="0">
                <a:solidFill>
                  <a:srgbClr val="C00000"/>
                </a:solidFill>
              </a:rPr>
              <a:t>Nicotine en andere verslavingen</a:t>
            </a:r>
            <a:r>
              <a:rPr lang="nl-NL" sz="3200" smtClean="0">
                <a:solidFill>
                  <a:srgbClr val="C00000"/>
                </a:solidFill>
              </a:rPr>
              <a:t/>
            </a:r>
            <a:br>
              <a:rPr lang="nl-NL" sz="3200" smtClean="0">
                <a:solidFill>
                  <a:srgbClr val="C00000"/>
                </a:solidFill>
              </a:rPr>
            </a:br>
            <a:r>
              <a:rPr lang="nl-NL" sz="2800" smtClean="0"/>
              <a:t>triggeren en versterken elkaar </a:t>
            </a:r>
            <a:r>
              <a:rPr lang="nl-NL" sz="3200" smtClean="0">
                <a:solidFill>
                  <a:srgbClr val="C00000"/>
                </a:solidFill>
              </a:rPr>
              <a:t/>
            </a:r>
            <a:br>
              <a:rPr lang="nl-NL" sz="3200" smtClean="0">
                <a:solidFill>
                  <a:srgbClr val="C00000"/>
                </a:solidFill>
              </a:rPr>
            </a:br>
            <a:endParaRPr lang="nl-NL" sz="3200" smtClean="0">
              <a:solidFill>
                <a:srgbClr val="C00000"/>
              </a:solidFill>
            </a:endParaRPr>
          </a:p>
        </p:txBody>
      </p:sp>
      <p:sp>
        <p:nvSpPr>
          <p:cNvPr id="60421" name="Rectangle 3"/>
          <p:cNvSpPr>
            <a:spLocks noGrp="1" noChangeArrowheads="1"/>
          </p:cNvSpPr>
          <p:nvPr>
            <p:ph type="body" idx="1"/>
          </p:nvPr>
        </p:nvSpPr>
        <p:spPr>
          <a:xfrm>
            <a:off x="250825" y="1557338"/>
            <a:ext cx="8569325" cy="4608512"/>
          </a:xfrm>
        </p:spPr>
        <p:txBody>
          <a:bodyPr/>
          <a:lstStyle/>
          <a:p>
            <a:pPr eaLnBrk="1" hangingPunct="1">
              <a:lnSpc>
                <a:spcPct val="90000"/>
              </a:lnSpc>
            </a:pPr>
            <a:r>
              <a:rPr lang="nl-NL" sz="2400" dirty="0" smtClean="0"/>
              <a:t>30 % van de zware rokers heeft </a:t>
            </a:r>
            <a:r>
              <a:rPr lang="nl-NL" sz="2400" dirty="0" smtClean="0">
                <a:solidFill>
                  <a:schemeClr val="tx2"/>
                </a:solidFill>
              </a:rPr>
              <a:t>een</a:t>
            </a:r>
            <a:r>
              <a:rPr lang="nl-NL" sz="2400" dirty="0" smtClean="0"/>
              <a:t> a</a:t>
            </a:r>
            <a:r>
              <a:rPr lang="nl-NL" sz="2400" dirty="0" smtClean="0">
                <a:solidFill>
                  <a:schemeClr val="tx2"/>
                </a:solidFill>
              </a:rPr>
              <a:t>lcoholprobleem</a:t>
            </a:r>
            <a:r>
              <a:rPr lang="nl-NL" sz="2400" dirty="0" smtClean="0"/>
              <a:t> </a:t>
            </a:r>
          </a:p>
          <a:p>
            <a:pPr eaLnBrk="1" hangingPunct="1">
              <a:lnSpc>
                <a:spcPct val="90000"/>
              </a:lnSpc>
              <a:buFont typeface="Wingdings" pitchFamily="2" charset="2"/>
              <a:buNone/>
            </a:pPr>
            <a:r>
              <a:rPr lang="nl-NL" sz="2400" dirty="0" smtClean="0"/>
              <a:t>	nu of in het verleden</a:t>
            </a:r>
          </a:p>
          <a:p>
            <a:pPr eaLnBrk="1" hangingPunct="1">
              <a:lnSpc>
                <a:spcPct val="90000"/>
              </a:lnSpc>
              <a:buFont typeface="Wingdings" pitchFamily="2" charset="2"/>
              <a:buNone/>
            </a:pPr>
            <a:endParaRPr lang="nl-NL" sz="2400" dirty="0" smtClean="0"/>
          </a:p>
          <a:p>
            <a:pPr eaLnBrk="1" hangingPunct="1">
              <a:lnSpc>
                <a:spcPct val="90000"/>
              </a:lnSpc>
            </a:pPr>
            <a:r>
              <a:rPr lang="nl-NL" sz="2400" dirty="0" smtClean="0"/>
              <a:t>80% van de alcoholisten rookt </a:t>
            </a:r>
          </a:p>
          <a:p>
            <a:pPr eaLnBrk="1" hangingPunct="1">
              <a:lnSpc>
                <a:spcPct val="90000"/>
              </a:lnSpc>
            </a:pPr>
            <a:endParaRPr lang="nl-NL" sz="2400" dirty="0" smtClean="0"/>
          </a:p>
          <a:p>
            <a:pPr eaLnBrk="1" hangingPunct="1">
              <a:lnSpc>
                <a:spcPct val="90000"/>
              </a:lnSpc>
            </a:pPr>
            <a:r>
              <a:rPr lang="nl-NL" sz="2400" dirty="0" smtClean="0"/>
              <a:t>98% van drugsverslaafden en methadongebruikers rookt </a:t>
            </a:r>
            <a:endParaRPr lang="nl-NL" sz="2400" dirty="0" smtClean="0">
              <a:solidFill>
                <a:schemeClr val="tx2"/>
              </a:solidFill>
            </a:endParaRPr>
          </a:p>
          <a:p>
            <a:pPr eaLnBrk="1" hangingPunct="1">
              <a:lnSpc>
                <a:spcPct val="90000"/>
              </a:lnSpc>
              <a:buFont typeface="Wingdings" pitchFamily="2" charset="2"/>
              <a:buNone/>
            </a:pPr>
            <a:endParaRPr lang="nl-NL" sz="2400" dirty="0" smtClean="0">
              <a:solidFill>
                <a:schemeClr val="tx2"/>
              </a:solidFill>
            </a:endParaRPr>
          </a:p>
          <a:p>
            <a:pPr eaLnBrk="1" hangingPunct="1">
              <a:lnSpc>
                <a:spcPct val="150000"/>
              </a:lnSpc>
            </a:pPr>
            <a:r>
              <a:rPr lang="nl-NL" sz="2400" dirty="0" smtClean="0">
                <a:solidFill>
                  <a:schemeClr val="tx2"/>
                </a:solidFill>
              </a:rPr>
              <a:t>andere verslavingen bemoeilijken </a:t>
            </a:r>
            <a:r>
              <a:rPr lang="nl-NL" sz="2400" dirty="0" err="1" smtClean="0">
                <a:solidFill>
                  <a:schemeClr val="tx2"/>
                </a:solidFill>
              </a:rPr>
              <a:t>s-m-r</a:t>
            </a:r>
            <a:r>
              <a:rPr lang="nl-NL" sz="2400" dirty="0" smtClean="0">
                <a:solidFill>
                  <a:schemeClr val="tx2"/>
                </a:solidFill>
              </a:rPr>
              <a:t> en andersom maar </a:t>
            </a:r>
            <a:r>
              <a:rPr lang="nl-NL" sz="2400" dirty="0" err="1" smtClean="0">
                <a:solidFill>
                  <a:schemeClr val="tx2"/>
                </a:solidFill>
              </a:rPr>
              <a:t>s-m-r</a:t>
            </a:r>
            <a:r>
              <a:rPr lang="nl-NL" sz="2400" dirty="0" smtClean="0">
                <a:solidFill>
                  <a:schemeClr val="tx2"/>
                </a:solidFill>
              </a:rPr>
              <a:t> beïnvloedt de kans van slagen bij andere verslavingen positief! *</a:t>
            </a:r>
          </a:p>
        </p:txBody>
      </p:sp>
      <p:sp>
        <p:nvSpPr>
          <p:cNvPr id="60422" name="Tekstvak 4"/>
          <p:cNvSpPr txBox="1">
            <a:spLocks noChangeArrowheads="1"/>
          </p:cNvSpPr>
          <p:nvPr/>
        </p:nvSpPr>
        <p:spPr bwMode="auto">
          <a:xfrm>
            <a:off x="2339975" y="6092825"/>
            <a:ext cx="184150" cy="369888"/>
          </a:xfrm>
          <a:prstGeom prst="rect">
            <a:avLst/>
          </a:prstGeom>
          <a:noFill/>
          <a:ln w="9525">
            <a:noFill/>
            <a:miter lim="800000"/>
            <a:headEnd/>
            <a:tailEnd/>
          </a:ln>
        </p:spPr>
        <p:txBody>
          <a:bodyPr wrap="none">
            <a:spAutoFit/>
          </a:bodyPr>
          <a:lstStyle/>
          <a:p>
            <a:endParaRPr lang="nl-NL"/>
          </a:p>
        </p:txBody>
      </p:sp>
      <p:sp>
        <p:nvSpPr>
          <p:cNvPr id="60423" name="Tekstvak 5"/>
          <p:cNvSpPr txBox="1">
            <a:spLocks noChangeArrowheads="1"/>
          </p:cNvSpPr>
          <p:nvPr/>
        </p:nvSpPr>
        <p:spPr bwMode="auto">
          <a:xfrm>
            <a:off x="611188" y="6341258"/>
            <a:ext cx="8532812" cy="400110"/>
          </a:xfrm>
          <a:prstGeom prst="rect">
            <a:avLst/>
          </a:prstGeom>
          <a:noFill/>
          <a:ln w="9525">
            <a:noFill/>
            <a:miter lim="800000"/>
            <a:headEnd/>
            <a:tailEnd/>
          </a:ln>
        </p:spPr>
        <p:txBody>
          <a:bodyPr wrap="square">
            <a:spAutoFit/>
          </a:bodyPr>
          <a:lstStyle/>
          <a:p>
            <a:r>
              <a:rPr lang="nl-NL" sz="1000" i="1" dirty="0">
                <a:latin typeface="+mn-lt"/>
              </a:rPr>
              <a:t>* De Wildt WAJM, </a:t>
            </a:r>
            <a:r>
              <a:rPr lang="nl-NL" sz="1000" i="1" dirty="0" err="1">
                <a:latin typeface="+mn-lt"/>
              </a:rPr>
              <a:t>Tromp-Beelen</a:t>
            </a:r>
            <a:r>
              <a:rPr lang="nl-NL" sz="1000" i="1" dirty="0">
                <a:latin typeface="+mn-lt"/>
              </a:rPr>
              <a:t> PG. Misverstanden en mythes, Stoppen met roken tijdens een behandeling voor alcohol of </a:t>
            </a:r>
            <a:r>
              <a:rPr lang="nl-NL" sz="1000" i="1" dirty="0" smtClean="0">
                <a:latin typeface="+mn-lt"/>
              </a:rPr>
              <a:t>drugsafhankelijkheid moet </a:t>
            </a:r>
            <a:r>
              <a:rPr lang="nl-NL" sz="1000" i="1" dirty="0">
                <a:latin typeface="+mn-lt"/>
              </a:rPr>
              <a:t>afgeraden worden. </a:t>
            </a:r>
            <a:r>
              <a:rPr lang="nl-NL" sz="1000" i="1" dirty="0" err="1">
                <a:latin typeface="+mn-lt"/>
              </a:rPr>
              <a:t>Directieve</a:t>
            </a:r>
            <a:r>
              <a:rPr lang="nl-NL" sz="1000" i="1" dirty="0">
                <a:latin typeface="+mn-lt"/>
              </a:rPr>
              <a:t> therapie 2008;28(4):282-6.</a:t>
            </a:r>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61444" name="Rectangle 2"/>
          <p:cNvSpPr>
            <a:spLocks noGrp="1" noChangeArrowheads="1"/>
          </p:cNvSpPr>
          <p:nvPr>
            <p:ph type="title"/>
          </p:nvPr>
        </p:nvSpPr>
        <p:spPr>
          <a:xfrm>
            <a:off x="539750" y="115888"/>
            <a:ext cx="7667625" cy="1143000"/>
          </a:xfrm>
        </p:spPr>
        <p:txBody>
          <a:bodyPr/>
          <a:lstStyle/>
          <a:p>
            <a:r>
              <a:rPr lang="nl-NL" sz="3200" smtClean="0">
                <a:solidFill>
                  <a:srgbClr val="C00000"/>
                </a:solidFill>
              </a:rPr>
              <a:t>Roken en psychiatrische comorbiditeit</a:t>
            </a:r>
          </a:p>
        </p:txBody>
      </p:sp>
      <p:sp>
        <p:nvSpPr>
          <p:cNvPr id="61445" name="Rectangle 3"/>
          <p:cNvSpPr>
            <a:spLocks noGrp="1" noChangeArrowheads="1"/>
          </p:cNvSpPr>
          <p:nvPr>
            <p:ph type="body" idx="1"/>
          </p:nvPr>
        </p:nvSpPr>
        <p:spPr>
          <a:xfrm>
            <a:off x="180975" y="1700213"/>
            <a:ext cx="9144000" cy="4752975"/>
          </a:xfrm>
        </p:spPr>
        <p:txBody>
          <a:bodyPr/>
          <a:lstStyle/>
          <a:p>
            <a:pPr>
              <a:lnSpc>
                <a:spcPct val="80000"/>
              </a:lnSpc>
            </a:pPr>
            <a:r>
              <a:rPr lang="nl-NL" sz="2400" smtClean="0"/>
              <a:t>Bij populatie met psychiatrische aandoeningen min. 2x verhoogde kans op nicotineafhankelijkheid m.n. bij:</a:t>
            </a:r>
          </a:p>
          <a:p>
            <a:pPr lvl="1">
              <a:lnSpc>
                <a:spcPct val="80000"/>
              </a:lnSpc>
            </a:pPr>
            <a:r>
              <a:rPr lang="nl-NL" sz="2400" smtClean="0">
                <a:solidFill>
                  <a:schemeClr val="tx2"/>
                </a:solidFill>
              </a:rPr>
              <a:t>depressies</a:t>
            </a:r>
          </a:p>
          <a:p>
            <a:pPr lvl="1">
              <a:lnSpc>
                <a:spcPct val="80000"/>
              </a:lnSpc>
            </a:pPr>
            <a:r>
              <a:rPr lang="nl-NL" sz="2400" smtClean="0">
                <a:solidFill>
                  <a:schemeClr val="tx2"/>
                </a:solidFill>
              </a:rPr>
              <a:t>angststoornissen</a:t>
            </a:r>
          </a:p>
          <a:p>
            <a:pPr lvl="1">
              <a:lnSpc>
                <a:spcPct val="80000"/>
              </a:lnSpc>
            </a:pPr>
            <a:r>
              <a:rPr lang="nl-NL" sz="2400" smtClean="0">
                <a:solidFill>
                  <a:schemeClr val="tx2"/>
                </a:solidFill>
              </a:rPr>
              <a:t>bipolaire stoornis</a:t>
            </a:r>
          </a:p>
          <a:p>
            <a:pPr lvl="1">
              <a:lnSpc>
                <a:spcPct val="80000"/>
              </a:lnSpc>
            </a:pPr>
            <a:r>
              <a:rPr lang="nl-NL" sz="2400" smtClean="0">
                <a:solidFill>
                  <a:schemeClr val="tx2"/>
                </a:solidFill>
              </a:rPr>
              <a:t>schizofrenie</a:t>
            </a:r>
          </a:p>
          <a:p>
            <a:pPr lvl="1">
              <a:lnSpc>
                <a:spcPct val="80000"/>
              </a:lnSpc>
            </a:pPr>
            <a:r>
              <a:rPr lang="nl-NL" sz="2400" smtClean="0">
                <a:solidFill>
                  <a:schemeClr val="tx2"/>
                </a:solidFill>
              </a:rPr>
              <a:t>ADHD</a:t>
            </a:r>
          </a:p>
          <a:p>
            <a:pPr lvl="1">
              <a:lnSpc>
                <a:spcPct val="80000"/>
              </a:lnSpc>
              <a:buFont typeface="Wingdings" pitchFamily="2" charset="2"/>
              <a:buNone/>
            </a:pPr>
            <a:endParaRPr lang="nl-NL" sz="2400" smtClean="0">
              <a:solidFill>
                <a:schemeClr val="tx2"/>
              </a:solidFill>
            </a:endParaRPr>
          </a:p>
          <a:p>
            <a:pPr>
              <a:lnSpc>
                <a:spcPct val="80000"/>
              </a:lnSpc>
            </a:pPr>
            <a:r>
              <a:rPr lang="nl-NL" sz="2400" smtClean="0"/>
              <a:t>Veronderstelling dat dit komt door:</a:t>
            </a:r>
          </a:p>
          <a:p>
            <a:pPr lvl="1">
              <a:lnSpc>
                <a:spcPct val="80000"/>
              </a:lnSpc>
            </a:pPr>
            <a:r>
              <a:rPr lang="nl-NL" sz="2400" smtClean="0">
                <a:solidFill>
                  <a:schemeClr val="tx2"/>
                </a:solidFill>
              </a:rPr>
              <a:t>gemeenschappelijke genetische aanleg</a:t>
            </a:r>
          </a:p>
          <a:p>
            <a:pPr lvl="1">
              <a:lnSpc>
                <a:spcPct val="80000"/>
              </a:lnSpc>
            </a:pPr>
            <a:r>
              <a:rPr lang="nl-NL" sz="2400" smtClean="0">
                <a:solidFill>
                  <a:schemeClr val="tx2"/>
                </a:solidFill>
              </a:rPr>
              <a:t>beïnvloeding wederzijds op neuroreceptor niveau (dopaminerg en serotonerg)</a:t>
            </a:r>
          </a:p>
          <a:p>
            <a:pPr lvl="1">
              <a:lnSpc>
                <a:spcPct val="80000"/>
              </a:lnSpc>
              <a:buFont typeface="Wingdings" pitchFamily="2" charset="2"/>
              <a:buNone/>
            </a:pPr>
            <a:endParaRPr lang="nl-NL" sz="2400" smtClean="0">
              <a:solidFill>
                <a:schemeClr val="tx2"/>
              </a:solidFill>
            </a:endParaRPr>
          </a:p>
          <a:p>
            <a:pPr lvl="1">
              <a:lnSpc>
                <a:spcPct val="80000"/>
              </a:lnSpc>
              <a:buFontTx/>
              <a:buNone/>
            </a:pPr>
            <a:endParaRPr lang="nl-NL" sz="2400" smtClean="0"/>
          </a:p>
          <a:p>
            <a:pPr lvl="1">
              <a:lnSpc>
                <a:spcPct val="80000"/>
              </a:lnSpc>
              <a:buFontTx/>
              <a:buNone/>
            </a:pPr>
            <a:endParaRPr lang="nl-NL" sz="2400" smtClean="0"/>
          </a:p>
        </p:txBody>
      </p:sp>
      <p:sp>
        <p:nvSpPr>
          <p:cNvPr id="6" name="Tekstvak 5"/>
          <p:cNvSpPr txBox="1"/>
          <p:nvPr/>
        </p:nvSpPr>
        <p:spPr>
          <a:xfrm>
            <a:off x="611188" y="6351588"/>
            <a:ext cx="8424862" cy="400050"/>
          </a:xfrm>
          <a:prstGeom prst="rect">
            <a:avLst/>
          </a:prstGeom>
          <a:noFill/>
        </p:spPr>
        <p:txBody>
          <a:bodyPr>
            <a:spAutoFit/>
          </a:bodyPr>
          <a:lstStyle/>
          <a:p>
            <a:pPr>
              <a:defRPr/>
            </a:pPr>
            <a:r>
              <a:rPr lang="nl-NL" sz="1000" i="1" dirty="0">
                <a:latin typeface="+mn-lt"/>
              </a:rPr>
              <a:t>Bron: </a:t>
            </a:r>
            <a:r>
              <a:rPr lang="nl-NL" sz="1000" i="1" dirty="0" err="1">
                <a:latin typeface="+mn-lt"/>
              </a:rPr>
              <a:t>Tromp-Beelen</a:t>
            </a:r>
            <a:r>
              <a:rPr lang="nl-NL" sz="1000" i="1" dirty="0">
                <a:latin typeface="+mn-lt"/>
              </a:rPr>
              <a:t> PG, </a:t>
            </a:r>
            <a:r>
              <a:rPr lang="nl-NL" sz="1000" i="1" dirty="0" err="1">
                <a:latin typeface="+mn-lt"/>
              </a:rPr>
              <a:t>Weijers-Everhard</a:t>
            </a:r>
            <a:r>
              <a:rPr lang="nl-NL" sz="1000" i="1" dirty="0">
                <a:latin typeface="+mn-lt"/>
              </a:rPr>
              <a:t> JP. Verslaving. Hoofdstuk 15,265-81 in Knol, </a:t>
            </a:r>
            <a:r>
              <a:rPr lang="nl-NL" sz="1000" i="1" dirty="0" err="1">
                <a:latin typeface="+mn-lt"/>
              </a:rPr>
              <a:t>Hilvering</a:t>
            </a:r>
            <a:r>
              <a:rPr lang="nl-NL" sz="1000" i="1" dirty="0">
                <a:latin typeface="+mn-lt"/>
              </a:rPr>
              <a:t>, </a:t>
            </a:r>
            <a:r>
              <a:rPr lang="nl-NL" sz="1000" i="1" dirty="0" err="1">
                <a:latin typeface="+mn-lt"/>
              </a:rPr>
              <a:t>Wagener</a:t>
            </a:r>
            <a:r>
              <a:rPr lang="nl-NL" sz="1000" i="1" dirty="0">
                <a:latin typeface="+mn-lt"/>
              </a:rPr>
              <a:t> en Willemsen: Tabaksgebruik, gevolgen en bestrijding. Utrecht: Lemma; 2005. ISBN 90 5931 146 9.</a:t>
            </a: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itel 2"/>
          <p:cNvSpPr>
            <a:spLocks noGrp="1"/>
          </p:cNvSpPr>
          <p:nvPr>
            <p:ph type="title"/>
          </p:nvPr>
        </p:nvSpPr>
        <p:spPr>
          <a:xfrm>
            <a:off x="468313" y="115888"/>
            <a:ext cx="9144000" cy="1143000"/>
          </a:xfrm>
        </p:spPr>
        <p:txBody>
          <a:bodyPr/>
          <a:lstStyle/>
          <a:p>
            <a:r>
              <a:rPr lang="nl-NL" sz="2800" smtClean="0">
                <a:solidFill>
                  <a:srgbClr val="C00000"/>
                </a:solidFill>
              </a:rPr>
              <a:t>Sinds 2008 is er een rookverbod in de horeca. </a:t>
            </a:r>
            <a:br>
              <a:rPr lang="nl-NL" sz="2800" smtClean="0">
                <a:solidFill>
                  <a:srgbClr val="C00000"/>
                </a:solidFill>
              </a:rPr>
            </a:br>
            <a:r>
              <a:rPr lang="nl-NL" sz="2800" smtClean="0">
                <a:solidFill>
                  <a:srgbClr val="C00000"/>
                </a:solidFill>
              </a:rPr>
              <a:t>Dit is ter bescherming van het horecapersoneel.</a:t>
            </a:r>
          </a:p>
        </p:txBody>
      </p:sp>
      <p:sp>
        <p:nvSpPr>
          <p:cNvPr id="4" name="Tijdelijke aanduiding voor inhoud 3"/>
          <p:cNvSpPr>
            <a:spLocks noGrp="1"/>
          </p:cNvSpPr>
          <p:nvPr>
            <p:ph idx="1"/>
          </p:nvPr>
        </p:nvSpPr>
        <p:spPr>
          <a:xfrm>
            <a:off x="215900" y="1556792"/>
            <a:ext cx="8893175" cy="5112568"/>
          </a:xfrm>
        </p:spPr>
        <p:txBody>
          <a:bodyPr/>
          <a:lstStyle/>
          <a:p>
            <a:r>
              <a:rPr lang="nl-NL" sz="2800" dirty="0" smtClean="0"/>
              <a:t>Waar </a:t>
            </a:r>
          </a:p>
          <a:p>
            <a:r>
              <a:rPr lang="nl-NL" sz="2800" dirty="0" smtClean="0"/>
              <a:t>Niet waar </a:t>
            </a:r>
          </a:p>
          <a:p>
            <a:pPr>
              <a:buFont typeface="Wingdings" pitchFamily="2" charset="2"/>
              <a:buNone/>
            </a:pPr>
            <a:endParaRPr lang="nl-NL" dirty="0" smtClean="0"/>
          </a:p>
          <a:p>
            <a:pPr>
              <a:buFont typeface="Wingdings" pitchFamily="2" charset="2"/>
              <a:buNone/>
            </a:pPr>
            <a:endParaRPr lang="nl-NL" dirty="0" smtClean="0"/>
          </a:p>
          <a:p>
            <a:pPr>
              <a:buFont typeface="Wingdings" pitchFamily="2" charset="2"/>
              <a:buNone/>
            </a:pPr>
            <a:endParaRPr lang="nl-NL" dirty="0" smtClean="0"/>
          </a:p>
          <a:p>
            <a:pPr>
              <a:buFont typeface="Wingdings" pitchFamily="2" charset="2"/>
              <a:buNone/>
            </a:pPr>
            <a:endParaRPr lang="nl-NL" dirty="0" smtClean="0"/>
          </a:p>
          <a:p>
            <a:r>
              <a:rPr lang="nl-NL" sz="2400" dirty="0" smtClean="0"/>
              <a:t>Antwoord: </a:t>
            </a:r>
            <a:br>
              <a:rPr lang="nl-NL" sz="2400" dirty="0" smtClean="0"/>
            </a:br>
            <a:r>
              <a:rPr lang="nl-NL" sz="2400" dirty="0" smtClean="0"/>
              <a:t>Het is eerste verbod in de horeca (2008) was ter bescherming van het personeel. </a:t>
            </a:r>
            <a:br>
              <a:rPr lang="nl-NL" sz="2400" dirty="0" smtClean="0"/>
            </a:br>
            <a:r>
              <a:rPr lang="nl-NL" sz="2400" dirty="0" smtClean="0"/>
              <a:t>Het huidige rookverbod is ter bescherming van de bezoekers.</a:t>
            </a:r>
          </a:p>
        </p:txBody>
      </p:sp>
    </p:spTree>
    <p:extLst>
      <p:ext uri="{BB962C8B-B14F-4D97-AF65-F5344CB8AC3E}">
        <p14:creationId xmlns:p14="http://schemas.microsoft.com/office/powerpoint/2010/main" val="8129703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txEl>
                                              <p:pRg st="6" end="6"/>
                                            </p:txEl>
                                          </p:spTgt>
                                        </p:tgtEl>
                                        <p:attrNameLst>
                                          <p:attrName>style.visibility</p:attrName>
                                        </p:attrNameLst>
                                      </p:cBhvr>
                                      <p:to>
                                        <p:strVal val="visible"/>
                                      </p:to>
                                    </p:set>
                                    <p:anim calcmode="lin" valueType="num">
                                      <p:cBhvr additive="base">
                                        <p:cTn id="17"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62468" name="Rectangle 2"/>
          <p:cNvSpPr>
            <a:spLocks noGrp="1" noChangeArrowheads="1"/>
          </p:cNvSpPr>
          <p:nvPr>
            <p:ph type="title"/>
          </p:nvPr>
        </p:nvSpPr>
        <p:spPr>
          <a:xfrm>
            <a:off x="539750" y="115888"/>
            <a:ext cx="8604250" cy="1143000"/>
          </a:xfrm>
        </p:spPr>
        <p:txBody>
          <a:bodyPr/>
          <a:lstStyle/>
          <a:p>
            <a:r>
              <a:rPr lang="nl-NL" sz="3600" smtClean="0">
                <a:solidFill>
                  <a:srgbClr val="C00000"/>
                </a:solidFill>
              </a:rPr>
              <a:t>Roken en psychiatrische comorbiditeit</a:t>
            </a:r>
          </a:p>
        </p:txBody>
      </p:sp>
      <p:sp>
        <p:nvSpPr>
          <p:cNvPr id="62469" name="Rectangle 3"/>
          <p:cNvSpPr>
            <a:spLocks noGrp="1" noChangeArrowheads="1"/>
          </p:cNvSpPr>
          <p:nvPr>
            <p:ph type="body" idx="1"/>
          </p:nvPr>
        </p:nvSpPr>
        <p:spPr>
          <a:xfrm>
            <a:off x="179388" y="1773238"/>
            <a:ext cx="8893175" cy="4895850"/>
          </a:xfrm>
        </p:spPr>
        <p:txBody>
          <a:bodyPr/>
          <a:lstStyle/>
          <a:p>
            <a:pPr>
              <a:lnSpc>
                <a:spcPct val="150000"/>
              </a:lnSpc>
            </a:pPr>
            <a:r>
              <a:rPr lang="nl-NL" sz="2400" smtClean="0"/>
              <a:t>vaker jonge leeftijd waarop begin roken: 75% begint &lt; 16 jaar</a:t>
            </a:r>
          </a:p>
          <a:p>
            <a:pPr>
              <a:lnSpc>
                <a:spcPct val="150000"/>
              </a:lnSpc>
            </a:pPr>
            <a:r>
              <a:rPr lang="nl-NL" sz="2400" smtClean="0"/>
              <a:t>ernstiger mate nicotineafhankelijkheid (&gt; 20 sig. p.d.)</a:t>
            </a:r>
          </a:p>
          <a:p>
            <a:pPr>
              <a:lnSpc>
                <a:spcPct val="150000"/>
              </a:lnSpc>
            </a:pPr>
            <a:r>
              <a:rPr lang="nl-NL" sz="2400" smtClean="0"/>
              <a:t>moeilijker stoppen</a:t>
            </a:r>
          </a:p>
          <a:p>
            <a:pPr>
              <a:lnSpc>
                <a:spcPct val="150000"/>
              </a:lnSpc>
            </a:pPr>
            <a:r>
              <a:rPr lang="nl-NL" sz="2400" smtClean="0"/>
              <a:t>meer en heftiger ontwenningsverschijnselen</a:t>
            </a:r>
          </a:p>
          <a:p>
            <a:pPr>
              <a:lnSpc>
                <a:spcPct val="150000"/>
              </a:lnSpc>
            </a:pPr>
            <a:r>
              <a:rPr lang="nl-NL" sz="2400" smtClean="0"/>
              <a:t>minder succesvolle stoppogingen</a:t>
            </a:r>
          </a:p>
          <a:p>
            <a:pPr>
              <a:lnSpc>
                <a:spcPct val="150000"/>
              </a:lnSpc>
            </a:pPr>
            <a:r>
              <a:rPr lang="nl-NL" sz="2400" smtClean="0"/>
              <a:t>naast farmacotherapie is niet-farmacologische begeleiding van toegevoegde waarde</a:t>
            </a:r>
          </a:p>
          <a:p>
            <a:pPr lvl="1">
              <a:lnSpc>
                <a:spcPct val="80000"/>
              </a:lnSpc>
              <a:buFontTx/>
              <a:buNone/>
            </a:pPr>
            <a:endParaRPr lang="nl-NL" smtClean="0"/>
          </a:p>
          <a:p>
            <a:pPr lvl="1">
              <a:lnSpc>
                <a:spcPct val="80000"/>
              </a:lnSpc>
              <a:buFontTx/>
              <a:buNone/>
            </a:pPr>
            <a:endParaRPr lang="nl-NL" smtClean="0"/>
          </a:p>
        </p:txBody>
      </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63492" name="Rectangle 2"/>
          <p:cNvSpPr>
            <a:spLocks noGrp="1" noChangeArrowheads="1"/>
          </p:cNvSpPr>
          <p:nvPr>
            <p:ph type="title"/>
          </p:nvPr>
        </p:nvSpPr>
        <p:spPr>
          <a:xfrm>
            <a:off x="468313" y="115888"/>
            <a:ext cx="5327650" cy="1143000"/>
          </a:xfrm>
        </p:spPr>
        <p:txBody>
          <a:bodyPr/>
          <a:lstStyle/>
          <a:p>
            <a:r>
              <a:rPr lang="nl-NL" sz="3600" smtClean="0">
                <a:solidFill>
                  <a:srgbClr val="C00000"/>
                </a:solidFill>
              </a:rPr>
              <a:t>Roken en depressie</a:t>
            </a:r>
          </a:p>
        </p:txBody>
      </p:sp>
      <p:sp>
        <p:nvSpPr>
          <p:cNvPr id="63493" name="Rectangle 3"/>
          <p:cNvSpPr>
            <a:spLocks noGrp="1" noChangeArrowheads="1"/>
          </p:cNvSpPr>
          <p:nvPr>
            <p:ph type="body" idx="1"/>
          </p:nvPr>
        </p:nvSpPr>
        <p:spPr>
          <a:xfrm>
            <a:off x="179388" y="1341438"/>
            <a:ext cx="8686800" cy="4967287"/>
          </a:xfrm>
        </p:spPr>
        <p:txBody>
          <a:bodyPr/>
          <a:lstStyle/>
          <a:p>
            <a:pPr>
              <a:lnSpc>
                <a:spcPct val="150000"/>
              </a:lnSpc>
            </a:pPr>
            <a:r>
              <a:rPr lang="nl-NL" sz="2400" smtClean="0"/>
              <a:t>tabaksrook werkt antidepressief (o.a. MAO-remmers)</a:t>
            </a:r>
          </a:p>
          <a:p>
            <a:pPr>
              <a:lnSpc>
                <a:spcPct val="150000"/>
              </a:lnSpc>
            </a:pPr>
            <a:r>
              <a:rPr lang="nl-NL" sz="2400" smtClean="0"/>
              <a:t>depressie verhoogt de kans op roken</a:t>
            </a:r>
          </a:p>
          <a:p>
            <a:pPr>
              <a:lnSpc>
                <a:spcPct val="150000"/>
              </a:lnSpc>
            </a:pPr>
            <a:r>
              <a:rPr lang="nl-NL" sz="2400" smtClean="0"/>
              <a:t>roken kan de depressie verergeren</a:t>
            </a:r>
          </a:p>
          <a:p>
            <a:pPr>
              <a:lnSpc>
                <a:spcPct val="150000"/>
              </a:lnSpc>
            </a:pPr>
            <a:r>
              <a:rPr lang="nl-NL" sz="2400" smtClean="0"/>
              <a:t>s-m-r kan depressieve klachten geven</a:t>
            </a:r>
          </a:p>
          <a:p>
            <a:pPr>
              <a:lnSpc>
                <a:spcPct val="150000"/>
              </a:lnSpc>
            </a:pPr>
            <a:r>
              <a:rPr lang="nl-NL" sz="2400" smtClean="0"/>
              <a:t>roken verlaagt plasmaspiegel van antidepressiva:</a:t>
            </a:r>
          </a:p>
          <a:p>
            <a:pPr lvl="1"/>
            <a:r>
              <a:rPr lang="nl-NL" sz="2400" smtClean="0"/>
              <a:t>tricyclische antidepressiva (TCA’s)</a:t>
            </a:r>
          </a:p>
          <a:p>
            <a:pPr lvl="1"/>
            <a:r>
              <a:rPr lang="nl-NL" sz="2400" smtClean="0"/>
              <a:t>selectieve serotonine-heropnameremmers (SSRI’s)</a:t>
            </a:r>
          </a:p>
          <a:p>
            <a:pPr lvl="1">
              <a:buFont typeface="Wingdings" pitchFamily="2" charset="2"/>
              <a:buNone/>
            </a:pPr>
            <a:endParaRPr lang="nl-NL" sz="2400" smtClean="0"/>
          </a:p>
          <a:p>
            <a:r>
              <a:rPr lang="nl-NL" sz="2400" smtClean="0"/>
              <a:t>geen dosisaanpassing nodig bij SMR</a:t>
            </a:r>
          </a:p>
        </p:txBody>
      </p:sp>
      <p:sp>
        <p:nvSpPr>
          <p:cNvPr id="58374" name="Tekstvak 4"/>
          <p:cNvSpPr txBox="1">
            <a:spLocks noChangeArrowheads="1"/>
          </p:cNvSpPr>
          <p:nvPr/>
        </p:nvSpPr>
        <p:spPr bwMode="auto">
          <a:xfrm>
            <a:off x="539750" y="6453188"/>
            <a:ext cx="8496300" cy="400050"/>
          </a:xfrm>
          <a:prstGeom prst="rect">
            <a:avLst/>
          </a:prstGeom>
          <a:noFill/>
          <a:ln w="9525">
            <a:noFill/>
            <a:miter lim="800000"/>
            <a:headEnd/>
            <a:tailEnd/>
          </a:ln>
        </p:spPr>
        <p:txBody>
          <a:bodyPr>
            <a:spAutoFit/>
          </a:bodyPr>
          <a:lstStyle/>
          <a:p>
            <a:pPr>
              <a:defRPr/>
            </a:pPr>
            <a:r>
              <a:rPr lang="nl-NL" sz="1000" i="1" dirty="0">
                <a:latin typeface="+mn-lt"/>
              </a:rPr>
              <a:t>Bron: </a:t>
            </a:r>
            <a:r>
              <a:rPr lang="nl-NL" sz="1000" i="1" dirty="0" err="1">
                <a:latin typeface="+mn-lt"/>
              </a:rPr>
              <a:t>Tromp-Beelen</a:t>
            </a:r>
            <a:r>
              <a:rPr lang="nl-NL" sz="1000" i="1" dirty="0">
                <a:latin typeface="+mn-lt"/>
              </a:rPr>
              <a:t> PG, </a:t>
            </a:r>
            <a:r>
              <a:rPr lang="nl-NL" sz="1000" i="1" dirty="0" err="1">
                <a:latin typeface="+mn-lt"/>
              </a:rPr>
              <a:t>Weijers-Everhard</a:t>
            </a:r>
            <a:r>
              <a:rPr lang="nl-NL" sz="1000" i="1" dirty="0">
                <a:latin typeface="+mn-lt"/>
              </a:rPr>
              <a:t> JP. Verslaving. Hoofdstuk 15,265-81 in Knol, </a:t>
            </a:r>
            <a:r>
              <a:rPr lang="nl-NL" sz="1000" i="1" dirty="0" err="1">
                <a:latin typeface="+mn-lt"/>
              </a:rPr>
              <a:t>Hilvering</a:t>
            </a:r>
            <a:r>
              <a:rPr lang="nl-NL" sz="1000" i="1" dirty="0">
                <a:latin typeface="+mn-lt"/>
              </a:rPr>
              <a:t>, </a:t>
            </a:r>
            <a:r>
              <a:rPr lang="nl-NL" sz="1000" i="1" dirty="0" err="1">
                <a:latin typeface="+mn-lt"/>
              </a:rPr>
              <a:t>Wagener</a:t>
            </a:r>
            <a:r>
              <a:rPr lang="nl-NL" sz="1000" i="1" dirty="0">
                <a:latin typeface="+mn-lt"/>
              </a:rPr>
              <a:t> en Willemsen:</a:t>
            </a:r>
          </a:p>
          <a:p>
            <a:pPr>
              <a:defRPr/>
            </a:pPr>
            <a:r>
              <a:rPr lang="nl-NL" sz="1000" i="1" dirty="0">
                <a:latin typeface="+mn-lt"/>
              </a:rPr>
              <a:t>Tabaksgebruik, gevolgen en bestrijding. Utrecht: Lemma; 2005. ISBN 90 5931 146 9.</a:t>
            </a:r>
          </a:p>
        </p:txBody>
      </p:sp>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64516" name="Titel 3"/>
          <p:cNvSpPr>
            <a:spLocks noGrp="1"/>
          </p:cNvSpPr>
          <p:nvPr>
            <p:ph type="title"/>
          </p:nvPr>
        </p:nvSpPr>
        <p:spPr>
          <a:xfrm>
            <a:off x="457200" y="115888"/>
            <a:ext cx="8229600" cy="1143000"/>
          </a:xfrm>
        </p:spPr>
        <p:txBody>
          <a:bodyPr/>
          <a:lstStyle/>
          <a:p>
            <a:r>
              <a:rPr lang="nl-NL" sz="3600" smtClean="0">
                <a:solidFill>
                  <a:srgbClr val="C00000"/>
                </a:solidFill>
              </a:rPr>
              <a:t>Invloed van stoppen met roken op depressie, angst en stress  </a:t>
            </a:r>
          </a:p>
        </p:txBody>
      </p:sp>
      <p:sp>
        <p:nvSpPr>
          <p:cNvPr id="64517" name="Tijdelijke aanduiding voor inhoud 4"/>
          <p:cNvSpPr>
            <a:spLocks noGrp="1"/>
          </p:cNvSpPr>
          <p:nvPr>
            <p:ph idx="1"/>
          </p:nvPr>
        </p:nvSpPr>
        <p:spPr>
          <a:xfrm>
            <a:off x="250825" y="1800225"/>
            <a:ext cx="8893175" cy="5516563"/>
          </a:xfrm>
        </p:spPr>
        <p:txBody>
          <a:bodyPr/>
          <a:lstStyle/>
          <a:p>
            <a:r>
              <a:rPr lang="nl-NL" sz="2400" u="sng" smtClean="0"/>
              <a:t>Resultaten:</a:t>
            </a:r>
            <a:r>
              <a:rPr lang="nl-NL" sz="2400" smtClean="0"/>
              <a:t> </a:t>
            </a:r>
            <a:br>
              <a:rPr lang="nl-NL" sz="2400" smtClean="0"/>
            </a:br>
            <a:r>
              <a:rPr lang="nl-NL" sz="2400" smtClean="0">
                <a:solidFill>
                  <a:srgbClr val="C00000"/>
                </a:solidFill>
              </a:rPr>
              <a:t>Angst, depressie, of een combinatie hiervan, en stress nemen af </a:t>
            </a:r>
            <a:r>
              <a:rPr lang="nl-NL" sz="2400" smtClean="0"/>
              <a:t>vanaf het moment van stoppen met roken en follow-up in vergelijking met continue rokers </a:t>
            </a:r>
            <a:br>
              <a:rPr lang="nl-NL" sz="2400" smtClean="0"/>
            </a:br>
            <a:endParaRPr lang="nl-NL" sz="2400" smtClean="0"/>
          </a:p>
          <a:p>
            <a:r>
              <a:rPr lang="nl-NL" sz="2400" u="sng" smtClean="0"/>
              <a:t>Conclusies:</a:t>
            </a:r>
            <a:r>
              <a:rPr lang="nl-NL" sz="2400" smtClean="0"/>
              <a:t> </a:t>
            </a:r>
            <a:br>
              <a:rPr lang="nl-NL" sz="2400" smtClean="0"/>
            </a:br>
            <a:r>
              <a:rPr lang="nl-NL" sz="2400" smtClean="0"/>
              <a:t>Stoppen met roken geeft </a:t>
            </a:r>
            <a:r>
              <a:rPr lang="nl-NL" sz="2400" smtClean="0">
                <a:solidFill>
                  <a:srgbClr val="C00000"/>
                </a:solidFill>
              </a:rPr>
              <a:t>verminderde depressie, angst en stress en verbeterde kwaliteit van leven, ook bij patiënten met psychiatrische stoornissen. </a:t>
            </a:r>
            <a:r>
              <a:rPr lang="nl-NL" sz="2400" smtClean="0">
                <a:solidFill>
                  <a:srgbClr val="FFC000"/>
                </a:solidFill>
              </a:rPr>
              <a:t/>
            </a:r>
            <a:br>
              <a:rPr lang="nl-NL" sz="2400" smtClean="0">
                <a:solidFill>
                  <a:srgbClr val="FFC000"/>
                </a:solidFill>
              </a:rPr>
            </a:br>
            <a:r>
              <a:rPr lang="nl-NL" sz="2400" smtClean="0"/>
              <a:t>Dit effect is vergelijkbaar of zelfs effectiever dan antidepressiva.</a:t>
            </a:r>
          </a:p>
          <a:p>
            <a:pPr>
              <a:buFont typeface="Wingdings" pitchFamily="2" charset="2"/>
              <a:buNone/>
            </a:pPr>
            <a:endParaRPr lang="nl-NL" sz="2400" smtClean="0"/>
          </a:p>
        </p:txBody>
      </p:sp>
      <p:sp>
        <p:nvSpPr>
          <p:cNvPr id="59398" name="Tekstvak 5"/>
          <p:cNvSpPr txBox="1">
            <a:spLocks noChangeArrowheads="1"/>
          </p:cNvSpPr>
          <p:nvPr/>
        </p:nvSpPr>
        <p:spPr bwMode="auto">
          <a:xfrm>
            <a:off x="574675" y="6340475"/>
            <a:ext cx="7381875" cy="401638"/>
          </a:xfrm>
          <a:prstGeom prst="rect">
            <a:avLst/>
          </a:prstGeom>
          <a:noFill/>
          <a:ln w="9525">
            <a:noFill/>
            <a:miter lim="800000"/>
            <a:headEnd/>
            <a:tailEnd/>
          </a:ln>
        </p:spPr>
        <p:txBody>
          <a:bodyPr>
            <a:spAutoFit/>
          </a:bodyPr>
          <a:lstStyle/>
          <a:p>
            <a:pPr>
              <a:defRPr/>
            </a:pPr>
            <a:r>
              <a:rPr lang="en-US" sz="1000" i="1" dirty="0" err="1">
                <a:latin typeface="+mn-lt"/>
              </a:rPr>
              <a:t>Bron</a:t>
            </a:r>
            <a:r>
              <a:rPr lang="en-US" sz="1000" i="1" dirty="0">
                <a:latin typeface="+mn-lt"/>
              </a:rPr>
              <a:t>: Change in mental health after smoking cessation: systematic review and meta-analysis</a:t>
            </a:r>
            <a:br>
              <a:rPr lang="en-US" sz="1000" i="1" dirty="0">
                <a:latin typeface="+mn-lt"/>
              </a:rPr>
            </a:br>
            <a:r>
              <a:rPr lang="en-US" sz="1000" i="1" dirty="0">
                <a:latin typeface="+mn-lt"/>
              </a:rPr>
              <a:t>BMJ   2014; 348 </a:t>
            </a:r>
            <a:r>
              <a:rPr lang="en-US" sz="1000" i="1" dirty="0" err="1">
                <a:latin typeface="+mn-lt"/>
              </a:rPr>
              <a:t>doi</a:t>
            </a:r>
            <a:r>
              <a:rPr lang="en-US" sz="1000" i="1" dirty="0">
                <a:latin typeface="+mn-lt"/>
              </a:rPr>
              <a:t>: </a:t>
            </a:r>
            <a:r>
              <a:rPr lang="en-US" sz="1000" i="1" dirty="0">
                <a:latin typeface="+mn-lt"/>
                <a:hlinkClick r:id="rId3"/>
              </a:rPr>
              <a:t>http://dx.doi.org/10.1136/bmj.g1151</a:t>
            </a:r>
            <a:r>
              <a:rPr lang="en-US" sz="1000" i="1" dirty="0">
                <a:latin typeface="+mn-lt"/>
              </a:rPr>
              <a:t> (Published 13 February 2014)  Cite this as: BMJ 2014;348:g1151</a:t>
            </a:r>
            <a:endParaRPr lang="nl-NL" sz="1000" i="1" dirty="0">
              <a:latin typeface="+mn-lt"/>
            </a:endParaRPr>
          </a:p>
        </p:txBody>
      </p:sp>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65540" name="Rectangle 2"/>
          <p:cNvSpPr>
            <a:spLocks noGrp="1" noChangeArrowheads="1"/>
          </p:cNvSpPr>
          <p:nvPr>
            <p:ph type="title"/>
          </p:nvPr>
        </p:nvSpPr>
        <p:spPr>
          <a:xfrm>
            <a:off x="539750" y="142875"/>
            <a:ext cx="8229600" cy="1143000"/>
          </a:xfrm>
        </p:spPr>
        <p:txBody>
          <a:bodyPr/>
          <a:lstStyle/>
          <a:p>
            <a:r>
              <a:rPr lang="nl-NL" sz="3600" smtClean="0">
                <a:solidFill>
                  <a:srgbClr val="C00000"/>
                </a:solidFill>
              </a:rPr>
              <a:t>Roken en schizofrenie</a:t>
            </a:r>
          </a:p>
        </p:txBody>
      </p:sp>
      <p:sp>
        <p:nvSpPr>
          <p:cNvPr id="65541" name="Rectangle 3"/>
          <p:cNvSpPr>
            <a:spLocks noGrp="1" noChangeArrowheads="1"/>
          </p:cNvSpPr>
          <p:nvPr>
            <p:ph type="body" idx="1"/>
          </p:nvPr>
        </p:nvSpPr>
        <p:spPr>
          <a:xfrm>
            <a:off x="250825" y="1484313"/>
            <a:ext cx="8461375" cy="4525962"/>
          </a:xfrm>
        </p:spPr>
        <p:txBody>
          <a:bodyPr/>
          <a:lstStyle/>
          <a:p>
            <a:r>
              <a:rPr lang="nl-NL" sz="2800" smtClean="0">
                <a:solidFill>
                  <a:schemeClr val="tx2"/>
                </a:solidFill>
              </a:rPr>
              <a:t>75% rookt en &gt; 20 sigaretten p.d.</a:t>
            </a:r>
          </a:p>
          <a:p>
            <a:r>
              <a:rPr lang="nl-NL" sz="2800" smtClean="0">
                <a:solidFill>
                  <a:schemeClr val="tx2"/>
                </a:solidFill>
              </a:rPr>
              <a:t>antipsychotica</a:t>
            </a:r>
            <a:r>
              <a:rPr lang="nl-NL" sz="2800" smtClean="0"/>
              <a:t> </a:t>
            </a:r>
            <a:r>
              <a:rPr lang="nl-NL" sz="2800" smtClean="0">
                <a:solidFill>
                  <a:schemeClr val="tx2"/>
                </a:solidFill>
              </a:rPr>
              <a:t>verhogen</a:t>
            </a:r>
            <a:r>
              <a:rPr lang="nl-NL" sz="2800" smtClean="0"/>
              <a:t> de </a:t>
            </a:r>
            <a:r>
              <a:rPr lang="nl-NL" sz="2800" smtClean="0">
                <a:solidFill>
                  <a:schemeClr val="tx2"/>
                </a:solidFill>
              </a:rPr>
              <a:t>tabaksconsumptie</a:t>
            </a:r>
            <a:r>
              <a:rPr lang="nl-NL" sz="2800" smtClean="0"/>
              <a:t> om bijwerkingen te verlichten</a:t>
            </a:r>
          </a:p>
          <a:p>
            <a:pPr>
              <a:buFont typeface="Wingdings" pitchFamily="2" charset="2"/>
              <a:buNone/>
            </a:pPr>
            <a:endParaRPr lang="nl-NL" sz="2800" smtClean="0"/>
          </a:p>
          <a:p>
            <a:r>
              <a:rPr lang="nl-NL" sz="2800" smtClean="0"/>
              <a:t>roken versnelt afbraak van  met name </a:t>
            </a:r>
            <a:br>
              <a:rPr lang="nl-NL" sz="2800" smtClean="0"/>
            </a:br>
            <a:r>
              <a:rPr lang="nl-NL" sz="2800" smtClean="0"/>
              <a:t>haloperidol, olanzapine en clozapine</a:t>
            </a:r>
          </a:p>
          <a:p>
            <a:pPr>
              <a:buFont typeface="Wingdings" pitchFamily="2" charset="2"/>
              <a:buNone/>
            </a:pPr>
            <a:r>
              <a:rPr lang="nl-NL" sz="2800" smtClean="0"/>
              <a:t/>
            </a:r>
            <a:br>
              <a:rPr lang="nl-NL" sz="2800" smtClean="0"/>
            </a:br>
            <a:r>
              <a:rPr lang="nl-NL" sz="2400" b="1" smtClean="0">
                <a:solidFill>
                  <a:srgbClr val="C00000"/>
                </a:solidFill>
              </a:rPr>
              <a:t>Let op! </a:t>
            </a:r>
            <a:br>
              <a:rPr lang="nl-NL" sz="2400" b="1" smtClean="0">
                <a:solidFill>
                  <a:srgbClr val="C00000"/>
                </a:solidFill>
              </a:rPr>
            </a:br>
            <a:r>
              <a:rPr lang="nl-NL" sz="2400" b="1" smtClean="0">
                <a:solidFill>
                  <a:srgbClr val="C00000"/>
                </a:solidFill>
              </a:rPr>
              <a:t>Bij SMR kan aanpassing (verlaging) van dosering nodig zijn (spiegel bepaling!)</a:t>
            </a:r>
          </a:p>
        </p:txBody>
      </p:sp>
      <p:sp>
        <p:nvSpPr>
          <p:cNvPr id="60422" name="Tekstvak 4"/>
          <p:cNvSpPr txBox="1">
            <a:spLocks noChangeArrowheads="1"/>
          </p:cNvSpPr>
          <p:nvPr/>
        </p:nvSpPr>
        <p:spPr bwMode="auto">
          <a:xfrm>
            <a:off x="576262" y="6495147"/>
            <a:ext cx="7812161" cy="246221"/>
          </a:xfrm>
          <a:prstGeom prst="rect">
            <a:avLst/>
          </a:prstGeom>
          <a:noFill/>
          <a:ln w="9525">
            <a:noFill/>
            <a:miter lim="800000"/>
            <a:headEnd/>
            <a:tailEnd/>
          </a:ln>
        </p:spPr>
        <p:txBody>
          <a:bodyPr wrap="square">
            <a:spAutoFit/>
          </a:bodyPr>
          <a:lstStyle/>
          <a:p>
            <a:pPr>
              <a:defRPr/>
            </a:pPr>
            <a:r>
              <a:rPr lang="nl-NL" sz="1000" i="1" dirty="0">
                <a:latin typeface="+mn-lt"/>
              </a:rPr>
              <a:t>Bron: </a:t>
            </a:r>
            <a:r>
              <a:rPr lang="nl-NL" sz="1000" i="1" dirty="0" err="1">
                <a:latin typeface="+mn-lt"/>
              </a:rPr>
              <a:t>Tromp-Beelen</a:t>
            </a:r>
            <a:r>
              <a:rPr lang="nl-NL" sz="1000" i="1" dirty="0">
                <a:latin typeface="+mn-lt"/>
              </a:rPr>
              <a:t> PG, </a:t>
            </a:r>
            <a:r>
              <a:rPr lang="nl-NL" sz="1000" i="1" dirty="0" err="1">
                <a:latin typeface="+mn-lt"/>
              </a:rPr>
              <a:t>Weijers-Everhard</a:t>
            </a:r>
            <a:r>
              <a:rPr lang="nl-NL" sz="1000" i="1" dirty="0">
                <a:latin typeface="+mn-lt"/>
              </a:rPr>
              <a:t> JP. Nicotineverslaving. </a:t>
            </a:r>
            <a:r>
              <a:rPr lang="nl-NL" sz="1000" i="1" dirty="0" err="1" smtClean="0">
                <a:latin typeface="+mn-lt"/>
              </a:rPr>
              <a:t>Pharmaceutisch</a:t>
            </a:r>
            <a:r>
              <a:rPr lang="nl-NL" sz="1000" i="1" dirty="0" smtClean="0">
                <a:latin typeface="+mn-lt"/>
              </a:rPr>
              <a:t> </a:t>
            </a:r>
            <a:r>
              <a:rPr lang="nl-NL" sz="1000" i="1" dirty="0">
                <a:latin typeface="+mn-lt"/>
              </a:rPr>
              <a:t>Weekblad, 2001;136(40):1503-7.</a:t>
            </a:r>
          </a:p>
        </p:txBody>
      </p:sp>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66564" name="Titel 1"/>
          <p:cNvSpPr>
            <a:spLocks noGrp="1"/>
          </p:cNvSpPr>
          <p:nvPr>
            <p:ph type="title"/>
          </p:nvPr>
        </p:nvSpPr>
        <p:spPr>
          <a:xfrm>
            <a:off x="612775" y="228600"/>
            <a:ext cx="8153400" cy="990600"/>
          </a:xfrm>
        </p:spPr>
        <p:txBody>
          <a:bodyPr/>
          <a:lstStyle/>
          <a:p>
            <a:r>
              <a:rPr lang="nl-NL" sz="3600" smtClean="0">
                <a:solidFill>
                  <a:srgbClr val="C00000"/>
                </a:solidFill>
              </a:rPr>
              <a:t>Roken en ADHD</a:t>
            </a:r>
          </a:p>
        </p:txBody>
      </p:sp>
      <p:sp>
        <p:nvSpPr>
          <p:cNvPr id="66565" name="Tijdelijke aanduiding voor inhoud 2"/>
          <p:cNvSpPr>
            <a:spLocks noGrp="1"/>
          </p:cNvSpPr>
          <p:nvPr>
            <p:ph sz="quarter" idx="1"/>
          </p:nvPr>
        </p:nvSpPr>
        <p:spPr>
          <a:xfrm>
            <a:off x="179388" y="1600200"/>
            <a:ext cx="8586787" cy="4495800"/>
          </a:xfrm>
        </p:spPr>
        <p:txBody>
          <a:bodyPr/>
          <a:lstStyle/>
          <a:p>
            <a:pPr>
              <a:lnSpc>
                <a:spcPct val="150000"/>
              </a:lnSpc>
            </a:pPr>
            <a:r>
              <a:rPr lang="nl-NL" sz="2800" smtClean="0"/>
              <a:t>minimaal 40 % rookt  </a:t>
            </a:r>
          </a:p>
          <a:p>
            <a:pPr>
              <a:lnSpc>
                <a:spcPct val="150000"/>
              </a:lnSpc>
            </a:pPr>
            <a:r>
              <a:rPr lang="nl-NL" sz="2800" smtClean="0"/>
              <a:t>&gt; 20 sigaretten p.d.</a:t>
            </a:r>
          </a:p>
          <a:p>
            <a:pPr>
              <a:lnSpc>
                <a:spcPct val="150000"/>
              </a:lnSpc>
            </a:pPr>
            <a:r>
              <a:rPr lang="nl-NL" sz="2800" smtClean="0"/>
              <a:t>met name de factor hyperactiviteit speelt een rol</a:t>
            </a:r>
          </a:p>
          <a:p>
            <a:pPr>
              <a:lnSpc>
                <a:spcPct val="150000"/>
              </a:lnSpc>
            </a:pPr>
            <a:r>
              <a:rPr lang="nl-NL" sz="2800" smtClean="0"/>
              <a:t>75 % begonnen &lt; 16 jaar (versus 26% non-ADHD)</a:t>
            </a:r>
          </a:p>
          <a:p>
            <a:pPr>
              <a:lnSpc>
                <a:spcPct val="150000"/>
              </a:lnSpc>
            </a:pPr>
            <a:r>
              <a:rPr lang="nl-NL" sz="2800" smtClean="0"/>
              <a:t>eerst de ADHD goed behandelen alvorens s-m-r</a:t>
            </a:r>
          </a:p>
        </p:txBody>
      </p:sp>
      <p:sp>
        <p:nvSpPr>
          <p:cNvPr id="61446" name="Tekstvak 3"/>
          <p:cNvSpPr txBox="1">
            <a:spLocks noChangeArrowheads="1"/>
          </p:cNvSpPr>
          <p:nvPr/>
        </p:nvSpPr>
        <p:spPr bwMode="auto">
          <a:xfrm>
            <a:off x="611188" y="6525344"/>
            <a:ext cx="6553100" cy="246221"/>
          </a:xfrm>
          <a:prstGeom prst="rect">
            <a:avLst/>
          </a:prstGeom>
          <a:noFill/>
          <a:ln w="9525">
            <a:noFill/>
            <a:miter lim="800000"/>
            <a:headEnd/>
            <a:tailEnd/>
          </a:ln>
        </p:spPr>
        <p:txBody>
          <a:bodyPr wrap="square">
            <a:spAutoFit/>
          </a:bodyPr>
          <a:lstStyle/>
          <a:p>
            <a:pPr>
              <a:defRPr/>
            </a:pPr>
            <a:r>
              <a:rPr lang="nl-NL" sz="1000" i="1" dirty="0">
                <a:latin typeface="+mn-lt"/>
              </a:rPr>
              <a:t>Bron: Mc </a:t>
            </a:r>
            <a:r>
              <a:rPr lang="nl-NL" sz="1000" i="1" dirty="0" err="1">
                <a:latin typeface="+mn-lt"/>
              </a:rPr>
              <a:t>Clermon</a:t>
            </a:r>
            <a:r>
              <a:rPr lang="nl-NL" sz="1000" i="1" dirty="0">
                <a:latin typeface="+mn-lt"/>
              </a:rPr>
              <a:t> F, </a:t>
            </a:r>
            <a:r>
              <a:rPr lang="nl-NL" sz="1000" i="1" dirty="0" err="1">
                <a:latin typeface="+mn-lt"/>
              </a:rPr>
              <a:t>Kollins</a:t>
            </a:r>
            <a:r>
              <a:rPr lang="nl-NL" sz="1000" i="1" dirty="0">
                <a:latin typeface="+mn-lt"/>
              </a:rPr>
              <a:t> SH, ADHD and </a:t>
            </a:r>
            <a:r>
              <a:rPr lang="nl-NL" sz="1000" i="1" dirty="0" smtClean="0">
                <a:latin typeface="+mn-lt"/>
              </a:rPr>
              <a:t>Smoking Ann </a:t>
            </a:r>
            <a:r>
              <a:rPr lang="nl-NL" sz="1000" i="1" dirty="0">
                <a:latin typeface="+mn-lt"/>
              </a:rPr>
              <a:t>NY </a:t>
            </a:r>
            <a:r>
              <a:rPr lang="nl-NL" sz="1000" i="1" dirty="0" err="1">
                <a:latin typeface="+mn-lt"/>
              </a:rPr>
              <a:t>Acad</a:t>
            </a:r>
            <a:r>
              <a:rPr lang="nl-NL" sz="1000" i="1" dirty="0">
                <a:latin typeface="+mn-lt"/>
              </a:rPr>
              <a:t> </a:t>
            </a:r>
            <a:r>
              <a:rPr lang="nl-NL" sz="1000" i="1" dirty="0" err="1">
                <a:latin typeface="+mn-lt"/>
              </a:rPr>
              <a:t>Sci</a:t>
            </a:r>
            <a:r>
              <a:rPr lang="nl-NL" sz="1000" i="1" dirty="0">
                <a:latin typeface="+mn-lt"/>
              </a:rPr>
              <a:t>. 2008 1141:131-147</a:t>
            </a:r>
          </a:p>
        </p:txBody>
      </p:sp>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67588" name="Rectangle 2"/>
          <p:cNvSpPr>
            <a:spLocks noGrp="1" noChangeArrowheads="1"/>
          </p:cNvSpPr>
          <p:nvPr>
            <p:ph type="title"/>
          </p:nvPr>
        </p:nvSpPr>
        <p:spPr>
          <a:xfrm>
            <a:off x="179388" y="115888"/>
            <a:ext cx="9144000" cy="1143000"/>
          </a:xfrm>
        </p:spPr>
        <p:txBody>
          <a:bodyPr/>
          <a:lstStyle/>
          <a:p>
            <a:pPr eaLnBrk="1" hangingPunct="1"/>
            <a:r>
              <a:rPr lang="nl-NL" sz="3200" smtClean="0">
                <a:solidFill>
                  <a:srgbClr val="C00000"/>
                </a:solidFill>
              </a:rPr>
              <a:t>Verslavingsrisico’s met betrekking tot het middel</a:t>
            </a:r>
          </a:p>
        </p:txBody>
      </p:sp>
      <p:sp>
        <p:nvSpPr>
          <p:cNvPr id="67589" name="Rectangle 3"/>
          <p:cNvSpPr>
            <a:spLocks noGrp="1" noChangeArrowheads="1"/>
          </p:cNvSpPr>
          <p:nvPr>
            <p:ph type="body" idx="1"/>
          </p:nvPr>
        </p:nvSpPr>
        <p:spPr>
          <a:xfrm>
            <a:off x="214313" y="1628775"/>
            <a:ext cx="8572500" cy="4786313"/>
          </a:xfrm>
        </p:spPr>
        <p:txBody>
          <a:bodyPr/>
          <a:lstStyle/>
          <a:p>
            <a:pPr eaLnBrk="1" hangingPunct="1"/>
            <a:r>
              <a:rPr lang="nl-NL" sz="2800" dirty="0" smtClean="0"/>
              <a:t>verkrijgbaarheid</a:t>
            </a:r>
          </a:p>
          <a:p>
            <a:pPr eaLnBrk="1" hangingPunct="1"/>
            <a:r>
              <a:rPr lang="nl-NL" sz="2800" dirty="0" smtClean="0"/>
              <a:t>kosten</a:t>
            </a:r>
          </a:p>
          <a:p>
            <a:pPr eaLnBrk="1" hangingPunct="1">
              <a:buFont typeface="Wingdings" pitchFamily="2" charset="2"/>
              <a:buNone/>
            </a:pPr>
            <a:endParaRPr lang="nl-NL" sz="2800" dirty="0" smtClean="0"/>
          </a:p>
          <a:p>
            <a:pPr eaLnBrk="1" hangingPunct="1"/>
            <a:r>
              <a:rPr lang="nl-NL" sz="2800" dirty="0" smtClean="0"/>
              <a:t>snelheid van intrede effect en duur van aanhouden effect</a:t>
            </a:r>
          </a:p>
          <a:p>
            <a:pPr eaLnBrk="1" hangingPunct="1"/>
            <a:r>
              <a:rPr lang="nl-NL" sz="2800" dirty="0" smtClean="0"/>
              <a:t>werkingsmechanisme</a:t>
            </a:r>
          </a:p>
          <a:p>
            <a:pPr eaLnBrk="1" hangingPunct="1"/>
            <a:r>
              <a:rPr lang="nl-NL" sz="2800" dirty="0" smtClean="0"/>
              <a:t>sterk /zwak werkzaam</a:t>
            </a:r>
          </a:p>
          <a:p>
            <a:pPr eaLnBrk="1" hangingPunct="1"/>
            <a:r>
              <a:rPr lang="nl-NL" sz="2800" dirty="0" smtClean="0"/>
              <a:t>doseringsfrequentie</a:t>
            </a:r>
          </a:p>
          <a:p>
            <a:pPr eaLnBrk="1" hangingPunct="1"/>
            <a:r>
              <a:rPr lang="nl-NL" sz="2800" dirty="0" smtClean="0"/>
              <a:t>wijze gebruik (kauwen, slikken, spuiten, inhaleren)</a:t>
            </a:r>
          </a:p>
          <a:p>
            <a:pPr eaLnBrk="1" hangingPunct="1">
              <a:buFont typeface="Wingdings" pitchFamily="2" charset="2"/>
              <a:buNone/>
            </a:pPr>
            <a:endParaRPr lang="nl-NL" sz="2400" dirty="0" smtClean="0"/>
          </a:p>
        </p:txBody>
      </p:sp>
      <p:sp>
        <p:nvSpPr>
          <p:cNvPr id="6" name="Tekstvak 5"/>
          <p:cNvSpPr txBox="1"/>
          <p:nvPr/>
        </p:nvSpPr>
        <p:spPr>
          <a:xfrm>
            <a:off x="544513" y="6494463"/>
            <a:ext cx="6330950" cy="247650"/>
          </a:xfrm>
          <a:prstGeom prst="rect">
            <a:avLst/>
          </a:prstGeom>
          <a:noFill/>
        </p:spPr>
        <p:txBody>
          <a:bodyPr wrap="none">
            <a:spAutoFit/>
          </a:bodyPr>
          <a:lstStyle/>
          <a:p>
            <a:pPr>
              <a:defRPr/>
            </a:pPr>
            <a:r>
              <a:rPr lang="nl-NL" sz="1000" i="1" dirty="0">
                <a:latin typeface="+mn-lt"/>
              </a:rPr>
              <a:t>Bron: Franken I, van den Brink W. Handboek Verslaving. Utrecht. De tijdstroom; 2009. ISBN 978 5898 140 0 </a:t>
            </a:r>
          </a:p>
        </p:txBody>
      </p:sp>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el 3"/>
          <p:cNvSpPr>
            <a:spLocks noGrp="1"/>
          </p:cNvSpPr>
          <p:nvPr>
            <p:ph type="title"/>
          </p:nvPr>
        </p:nvSpPr>
        <p:spPr>
          <a:xfrm>
            <a:off x="612775" y="228600"/>
            <a:ext cx="8153400" cy="990600"/>
          </a:xfrm>
        </p:spPr>
        <p:txBody>
          <a:bodyPr/>
          <a:lstStyle/>
          <a:p>
            <a:r>
              <a:rPr lang="nl-NL" sz="3600" dirty="0" smtClean="0">
                <a:solidFill>
                  <a:srgbClr val="C00000"/>
                </a:solidFill>
              </a:rPr>
              <a:t>Wat werkt sneller: </a:t>
            </a:r>
            <a:br>
              <a:rPr lang="nl-NL" sz="3600" dirty="0" smtClean="0">
                <a:solidFill>
                  <a:srgbClr val="C00000"/>
                </a:solidFill>
              </a:rPr>
            </a:br>
            <a:r>
              <a:rPr lang="nl-NL" sz="3600" dirty="0" smtClean="0">
                <a:solidFill>
                  <a:srgbClr val="C00000"/>
                </a:solidFill>
              </a:rPr>
              <a:t>inhaleren</a:t>
            </a:r>
            <a:r>
              <a:rPr lang="nl-NL" sz="3600" dirty="0" smtClean="0">
                <a:solidFill>
                  <a:srgbClr val="C00000"/>
                </a:solidFill>
              </a:rPr>
              <a:t>, </a:t>
            </a:r>
            <a:r>
              <a:rPr lang="nl-NL" sz="3600" dirty="0" smtClean="0">
                <a:solidFill>
                  <a:srgbClr val="C00000"/>
                </a:solidFill>
              </a:rPr>
              <a:t>snuiven of injecteren?</a:t>
            </a:r>
          </a:p>
        </p:txBody>
      </p:sp>
      <p:sp>
        <p:nvSpPr>
          <p:cNvPr id="67587" name="Tijdelijke aanduiding voor inhoud 6"/>
          <p:cNvSpPr>
            <a:spLocks noGrp="1"/>
          </p:cNvSpPr>
          <p:nvPr>
            <p:ph idx="1"/>
          </p:nvPr>
        </p:nvSpPr>
        <p:spPr>
          <a:xfrm>
            <a:off x="457200" y="1927225"/>
            <a:ext cx="8229600" cy="4525963"/>
          </a:xfrm>
        </p:spPr>
        <p:txBody>
          <a:bodyPr/>
          <a:lstStyle/>
          <a:p>
            <a:r>
              <a:rPr lang="nl-NL" dirty="0" smtClean="0"/>
              <a:t>Inhaleren</a:t>
            </a:r>
            <a:endParaRPr lang="nl-NL" dirty="0" smtClean="0"/>
          </a:p>
          <a:p>
            <a:r>
              <a:rPr lang="nl-NL" dirty="0" smtClean="0"/>
              <a:t>Snuiven</a:t>
            </a:r>
          </a:p>
          <a:p>
            <a:r>
              <a:rPr lang="nl-NL" dirty="0" smtClean="0"/>
              <a:t>Injecteren </a:t>
            </a:r>
          </a:p>
          <a:p>
            <a:endParaRPr lang="nl-NL" dirty="0" smtClean="0"/>
          </a:p>
          <a:p>
            <a:endParaRPr lang="nl-NL" dirty="0" smtClean="0"/>
          </a:p>
          <a:p>
            <a:r>
              <a:rPr lang="nl-NL" dirty="0" smtClean="0"/>
              <a:t>Antwoord:</a:t>
            </a:r>
            <a:br>
              <a:rPr lang="nl-NL" dirty="0" smtClean="0"/>
            </a:br>
            <a:r>
              <a:rPr lang="nl-NL" dirty="0"/>
              <a:t>I</a:t>
            </a:r>
            <a:r>
              <a:rPr lang="nl-NL" dirty="0" smtClean="0"/>
              <a:t>nhaleren </a:t>
            </a:r>
            <a:endParaRPr lang="nl-NL" dirty="0" smtClean="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7587">
                                            <p:txEl>
                                              <p:pRg st="0" end="0"/>
                                            </p:txEl>
                                          </p:spTgt>
                                        </p:tgtEl>
                                        <p:attrNameLst>
                                          <p:attrName>style.visibility</p:attrName>
                                        </p:attrNameLst>
                                      </p:cBhvr>
                                      <p:to>
                                        <p:strVal val="visible"/>
                                      </p:to>
                                    </p:set>
                                    <p:anim calcmode="lin" valueType="num">
                                      <p:cBhvr additive="base">
                                        <p:cTn id="7" dur="500" fill="hold"/>
                                        <p:tgtEl>
                                          <p:spTgt spid="675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758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7587">
                                            <p:txEl>
                                              <p:pRg st="1" end="1"/>
                                            </p:txEl>
                                          </p:spTgt>
                                        </p:tgtEl>
                                        <p:attrNameLst>
                                          <p:attrName>style.visibility</p:attrName>
                                        </p:attrNameLst>
                                      </p:cBhvr>
                                      <p:to>
                                        <p:strVal val="visible"/>
                                      </p:to>
                                    </p:set>
                                    <p:anim calcmode="lin" valueType="num">
                                      <p:cBhvr additive="base">
                                        <p:cTn id="11" dur="500" fill="hold"/>
                                        <p:tgtEl>
                                          <p:spTgt spid="67587">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7587">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7587">
                                            <p:txEl>
                                              <p:pRg st="2" end="2"/>
                                            </p:txEl>
                                          </p:spTgt>
                                        </p:tgtEl>
                                        <p:attrNameLst>
                                          <p:attrName>style.visibility</p:attrName>
                                        </p:attrNameLst>
                                      </p:cBhvr>
                                      <p:to>
                                        <p:strVal val="visible"/>
                                      </p:to>
                                    </p:set>
                                    <p:anim calcmode="lin" valueType="num">
                                      <p:cBhvr additive="base">
                                        <p:cTn id="15" dur="500" fill="hold"/>
                                        <p:tgtEl>
                                          <p:spTgt spid="67587">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758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67587">
                                            <p:txEl>
                                              <p:pRg st="5" end="5"/>
                                            </p:txEl>
                                          </p:spTgt>
                                        </p:tgtEl>
                                        <p:attrNameLst>
                                          <p:attrName>style.visibility</p:attrName>
                                        </p:attrNameLst>
                                      </p:cBhvr>
                                      <p:to>
                                        <p:strVal val="visible"/>
                                      </p:to>
                                    </p:set>
                                    <p:anim calcmode="lin" valueType="num">
                                      <p:cBhvr additive="base">
                                        <p:cTn id="21" dur="500" fill="hold"/>
                                        <p:tgtEl>
                                          <p:spTgt spid="67587">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67587">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7"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3" name="Straight Connector 2"/>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pic>
        <p:nvPicPr>
          <p:cNvPr id="70660" name="Picture 2"/>
          <p:cNvPicPr>
            <a:picLocks noChangeAspect="1" noChangeArrowheads="1"/>
          </p:cNvPicPr>
          <p:nvPr/>
        </p:nvPicPr>
        <p:blipFill>
          <a:blip r:embed="rId2"/>
          <a:srcRect l="27679" t="11438" r="1447" b="5876"/>
          <a:stretch>
            <a:fillRect/>
          </a:stretch>
        </p:blipFill>
        <p:spPr bwMode="auto">
          <a:xfrm>
            <a:off x="914400" y="215434"/>
            <a:ext cx="7330007" cy="6414177"/>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el 1"/>
          <p:cNvSpPr>
            <a:spLocks noGrp="1"/>
          </p:cNvSpPr>
          <p:nvPr>
            <p:ph type="title"/>
          </p:nvPr>
        </p:nvSpPr>
        <p:spPr>
          <a:xfrm>
            <a:off x="565150" y="198438"/>
            <a:ext cx="8686800" cy="1143000"/>
          </a:xfrm>
        </p:spPr>
        <p:txBody>
          <a:bodyPr/>
          <a:lstStyle/>
          <a:p>
            <a:r>
              <a:rPr lang="nl-NL" sz="2400" smtClean="0">
                <a:solidFill>
                  <a:srgbClr val="C00000"/>
                </a:solidFill>
              </a:rPr>
              <a:t>Het (mee)roken van sigarenrook is minder schadelijk voor de gezondheid dan het (mee)roken van sigarettenrook</a:t>
            </a:r>
          </a:p>
        </p:txBody>
      </p:sp>
      <p:sp>
        <p:nvSpPr>
          <p:cNvPr id="3" name="Tijdelijke aanduiding voor inhoud 2"/>
          <p:cNvSpPr>
            <a:spLocks noGrp="1"/>
          </p:cNvSpPr>
          <p:nvPr>
            <p:ph idx="1"/>
          </p:nvPr>
        </p:nvSpPr>
        <p:spPr>
          <a:xfrm>
            <a:off x="250825" y="2060575"/>
            <a:ext cx="8229600" cy="4525963"/>
          </a:xfrm>
        </p:spPr>
        <p:txBody>
          <a:bodyPr/>
          <a:lstStyle/>
          <a:p>
            <a:r>
              <a:rPr lang="nl-NL" smtClean="0"/>
              <a:t>Waar</a:t>
            </a:r>
          </a:p>
          <a:p>
            <a:r>
              <a:rPr lang="nl-NL" smtClean="0"/>
              <a:t>Niet waar</a:t>
            </a:r>
          </a:p>
          <a:p>
            <a:endParaRPr lang="nl-NL" smtClean="0"/>
          </a:p>
          <a:p>
            <a:endParaRPr lang="nl-NL" smtClean="0"/>
          </a:p>
          <a:p>
            <a:endParaRPr lang="nl-NL" smtClean="0"/>
          </a:p>
          <a:p>
            <a:r>
              <a:rPr lang="nl-NL" smtClean="0"/>
              <a:t>Antwoord: niet waar</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 calcmode="lin" valueType="num">
                                      <p:cBhvr additive="base">
                                        <p:cTn id="1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73732" name="Rectangle 2"/>
          <p:cNvSpPr>
            <a:spLocks noGrp="1" noChangeArrowheads="1"/>
          </p:cNvSpPr>
          <p:nvPr>
            <p:ph type="title"/>
          </p:nvPr>
        </p:nvSpPr>
        <p:spPr>
          <a:xfrm>
            <a:off x="468313" y="115888"/>
            <a:ext cx="8064500" cy="1143000"/>
          </a:xfrm>
        </p:spPr>
        <p:txBody>
          <a:bodyPr/>
          <a:lstStyle/>
          <a:p>
            <a:pPr eaLnBrk="1" hangingPunct="1"/>
            <a:r>
              <a:rPr lang="nl-NL" sz="3200" smtClean="0">
                <a:solidFill>
                  <a:srgbClr val="C00000"/>
                </a:solidFill>
              </a:rPr>
              <a:t>Farmacokinetische eigenschappen nicotine</a:t>
            </a:r>
          </a:p>
        </p:txBody>
      </p:sp>
      <p:sp>
        <p:nvSpPr>
          <p:cNvPr id="73733" name="Rectangle 3"/>
          <p:cNvSpPr>
            <a:spLocks noGrp="1" noChangeArrowheads="1"/>
          </p:cNvSpPr>
          <p:nvPr>
            <p:ph type="body" idx="1"/>
          </p:nvPr>
        </p:nvSpPr>
        <p:spPr>
          <a:xfrm>
            <a:off x="180975" y="1341438"/>
            <a:ext cx="9144000" cy="4724400"/>
          </a:xfrm>
        </p:spPr>
        <p:txBody>
          <a:bodyPr/>
          <a:lstStyle/>
          <a:p>
            <a:pPr eaLnBrk="1" hangingPunct="1">
              <a:lnSpc>
                <a:spcPct val="150000"/>
              </a:lnSpc>
            </a:pPr>
            <a:r>
              <a:rPr lang="nl-NL" sz="2600" dirty="0" smtClean="0"/>
              <a:t>nicotine geeft geen duidelijke </a:t>
            </a:r>
            <a:r>
              <a:rPr lang="nl-NL" sz="2600" dirty="0" smtClean="0">
                <a:solidFill>
                  <a:schemeClr val="tx2"/>
                </a:solidFill>
              </a:rPr>
              <a:t>intoxicatie </a:t>
            </a:r>
            <a:br>
              <a:rPr lang="nl-NL" sz="2600" dirty="0" smtClean="0">
                <a:solidFill>
                  <a:schemeClr val="tx2"/>
                </a:solidFill>
              </a:rPr>
            </a:br>
            <a:r>
              <a:rPr lang="nl-NL" sz="2600" dirty="0" smtClean="0"/>
              <a:t>(i.t.t. drugs en alcohol)</a:t>
            </a:r>
          </a:p>
          <a:p>
            <a:pPr eaLnBrk="1" hangingPunct="1">
              <a:lnSpc>
                <a:spcPct val="150000"/>
              </a:lnSpc>
            </a:pPr>
            <a:r>
              <a:rPr lang="nl-NL" sz="2600" dirty="0" smtClean="0">
                <a:solidFill>
                  <a:schemeClr val="tx2"/>
                </a:solidFill>
              </a:rPr>
              <a:t>zeer potent</a:t>
            </a:r>
            <a:r>
              <a:rPr lang="nl-NL" sz="2600" dirty="0" smtClean="0"/>
              <a:t> verslavend middel</a:t>
            </a:r>
          </a:p>
          <a:p>
            <a:pPr eaLnBrk="1" hangingPunct="1">
              <a:lnSpc>
                <a:spcPct val="150000"/>
              </a:lnSpc>
            </a:pPr>
            <a:r>
              <a:rPr lang="nl-NL" sz="2600" dirty="0" smtClean="0"/>
              <a:t>werkt </a:t>
            </a:r>
            <a:r>
              <a:rPr lang="nl-NL" sz="2600" dirty="0" smtClean="0">
                <a:solidFill>
                  <a:schemeClr val="tx2"/>
                </a:solidFill>
              </a:rPr>
              <a:t>zeer snel</a:t>
            </a:r>
            <a:r>
              <a:rPr lang="nl-NL" sz="2600" dirty="0" smtClean="0"/>
              <a:t>, bereikt na 7 seconden de hersenen</a:t>
            </a:r>
          </a:p>
          <a:p>
            <a:pPr eaLnBrk="1" hangingPunct="1">
              <a:lnSpc>
                <a:spcPct val="150000"/>
              </a:lnSpc>
            </a:pPr>
            <a:r>
              <a:rPr lang="nl-NL" sz="2600" dirty="0" smtClean="0"/>
              <a:t>werkt </a:t>
            </a:r>
            <a:r>
              <a:rPr lang="nl-NL" sz="2600" dirty="0" smtClean="0">
                <a:solidFill>
                  <a:schemeClr val="tx2"/>
                </a:solidFill>
              </a:rPr>
              <a:t>kort </a:t>
            </a:r>
            <a:r>
              <a:rPr lang="nl-NL" sz="2600" dirty="0" smtClean="0"/>
              <a:t>(afhankelijk </a:t>
            </a:r>
            <a:r>
              <a:rPr lang="nl-NL" sz="2600" dirty="0" smtClean="0">
                <a:solidFill>
                  <a:schemeClr val="tx2"/>
                </a:solidFill>
              </a:rPr>
              <a:t>genetische factoren!</a:t>
            </a:r>
            <a:r>
              <a:rPr lang="nl-NL" sz="2600" dirty="0" smtClean="0"/>
              <a:t>)</a:t>
            </a:r>
          </a:p>
          <a:p>
            <a:pPr eaLnBrk="1" hangingPunct="1"/>
            <a:r>
              <a:rPr lang="nl-NL" sz="2600" dirty="0" smtClean="0"/>
              <a:t>resultaat: </a:t>
            </a:r>
            <a:r>
              <a:rPr lang="nl-NL" sz="2600" dirty="0" smtClean="0">
                <a:solidFill>
                  <a:schemeClr val="tx2"/>
                </a:solidFill>
              </a:rPr>
              <a:t>vaak doseren</a:t>
            </a:r>
            <a:r>
              <a:rPr lang="nl-NL" sz="2600" dirty="0" smtClean="0"/>
              <a:t>, 20 sigaretten per dag en 10 inhalaties per sigaret: minimaal 200 doses p.d.</a:t>
            </a:r>
          </a:p>
          <a:p>
            <a:pPr eaLnBrk="1" hangingPunct="1">
              <a:buFont typeface="Wingdings" pitchFamily="2" charset="2"/>
              <a:buNone/>
            </a:pPr>
            <a:r>
              <a:rPr lang="nl-NL" sz="2600" dirty="0" smtClean="0"/>
              <a:t/>
            </a:r>
            <a:br>
              <a:rPr lang="nl-NL" sz="2600" dirty="0" smtClean="0"/>
            </a:br>
            <a:r>
              <a:rPr lang="nl-NL" sz="2600" dirty="0" smtClean="0"/>
              <a:t>(let op: </a:t>
            </a:r>
            <a:r>
              <a:rPr lang="nl-NL" sz="2600" dirty="0" smtClean="0">
                <a:solidFill>
                  <a:schemeClr val="tx2"/>
                </a:solidFill>
              </a:rPr>
              <a:t>‘</a:t>
            </a:r>
            <a:r>
              <a:rPr lang="nl-NL" sz="2600" dirty="0" err="1" smtClean="0">
                <a:solidFill>
                  <a:schemeClr val="tx2"/>
                </a:solidFill>
              </a:rPr>
              <a:t>light</a:t>
            </a:r>
            <a:r>
              <a:rPr lang="nl-NL" sz="2600" dirty="0" smtClean="0">
                <a:solidFill>
                  <a:schemeClr val="tx2"/>
                </a:solidFill>
              </a:rPr>
              <a:t>’</a:t>
            </a:r>
            <a:r>
              <a:rPr lang="nl-NL" sz="2600" dirty="0" smtClean="0"/>
              <a:t>, </a:t>
            </a:r>
            <a:r>
              <a:rPr lang="nl-NL" sz="2600" dirty="0" smtClean="0">
                <a:solidFill>
                  <a:schemeClr val="tx2"/>
                </a:solidFill>
              </a:rPr>
              <a:t>‘mild’</a:t>
            </a:r>
            <a:r>
              <a:rPr lang="nl-NL" sz="2600" dirty="0" smtClean="0"/>
              <a:t> en </a:t>
            </a:r>
            <a:r>
              <a:rPr lang="nl-NL" sz="2600" dirty="0" smtClean="0">
                <a:solidFill>
                  <a:schemeClr val="tx2"/>
                </a:solidFill>
              </a:rPr>
              <a:t>filter</a:t>
            </a:r>
            <a:r>
              <a:rPr lang="nl-NL" sz="2600" dirty="0" smtClean="0"/>
              <a:t>sigaretten)</a:t>
            </a:r>
          </a:p>
        </p:txBody>
      </p:sp>
      <p:sp>
        <p:nvSpPr>
          <p:cNvPr id="7" name="Tekstvak 6"/>
          <p:cNvSpPr txBox="1"/>
          <p:nvPr/>
        </p:nvSpPr>
        <p:spPr>
          <a:xfrm>
            <a:off x="539749" y="6485334"/>
            <a:ext cx="8640763" cy="400050"/>
          </a:xfrm>
          <a:prstGeom prst="rect">
            <a:avLst/>
          </a:prstGeom>
          <a:noFill/>
        </p:spPr>
        <p:txBody>
          <a:bodyPr>
            <a:spAutoFit/>
          </a:bodyPr>
          <a:lstStyle/>
          <a:p>
            <a:pPr>
              <a:defRPr/>
            </a:pPr>
            <a:r>
              <a:rPr lang="nl-NL" sz="1000" i="1" dirty="0">
                <a:latin typeface="+mn-lt"/>
              </a:rPr>
              <a:t>Bron: </a:t>
            </a:r>
            <a:r>
              <a:rPr lang="nl-NL" sz="1000" i="1" dirty="0" err="1">
                <a:latin typeface="+mn-lt"/>
              </a:rPr>
              <a:t>Tromp-Beelen</a:t>
            </a:r>
            <a:r>
              <a:rPr lang="nl-NL" sz="1000" i="1" dirty="0">
                <a:latin typeface="+mn-lt"/>
              </a:rPr>
              <a:t> PG, </a:t>
            </a:r>
            <a:r>
              <a:rPr lang="nl-NL" sz="1000" i="1" dirty="0" err="1">
                <a:latin typeface="+mn-lt"/>
              </a:rPr>
              <a:t>Weijers-Everhard</a:t>
            </a:r>
            <a:r>
              <a:rPr lang="nl-NL" sz="1000" i="1" dirty="0">
                <a:latin typeface="+mn-lt"/>
              </a:rPr>
              <a:t> JP. Verslaving. Hoofdstuk 15,265-81 in Knol, </a:t>
            </a:r>
            <a:r>
              <a:rPr lang="nl-NL" sz="1000" i="1" dirty="0" err="1">
                <a:latin typeface="+mn-lt"/>
              </a:rPr>
              <a:t>Hilvering</a:t>
            </a:r>
            <a:r>
              <a:rPr lang="nl-NL" sz="1000" i="1" dirty="0">
                <a:latin typeface="+mn-lt"/>
              </a:rPr>
              <a:t>, </a:t>
            </a:r>
            <a:r>
              <a:rPr lang="nl-NL" sz="1000" i="1" dirty="0" err="1">
                <a:latin typeface="+mn-lt"/>
              </a:rPr>
              <a:t>Wagener</a:t>
            </a:r>
            <a:r>
              <a:rPr lang="nl-NL" sz="1000" i="1" dirty="0">
                <a:latin typeface="+mn-lt"/>
              </a:rPr>
              <a:t> en Willemsen:</a:t>
            </a:r>
          </a:p>
          <a:p>
            <a:pPr>
              <a:defRPr/>
            </a:pPr>
            <a:r>
              <a:rPr lang="nl-NL" sz="1000" i="1" dirty="0">
                <a:latin typeface="+mn-lt"/>
              </a:rPr>
              <a:t>Tabaksgebruik, gevolgen en bestrijding. Utrecht: Lemma; 2005. ISBN 90 5931 146 9.</a:t>
            </a: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el 2"/>
          <p:cNvSpPr>
            <a:spLocks noGrp="1"/>
          </p:cNvSpPr>
          <p:nvPr>
            <p:ph type="title"/>
          </p:nvPr>
        </p:nvSpPr>
        <p:spPr>
          <a:xfrm>
            <a:off x="612775" y="228600"/>
            <a:ext cx="8153400" cy="990600"/>
          </a:xfrm>
        </p:spPr>
        <p:txBody>
          <a:bodyPr/>
          <a:lstStyle/>
          <a:p>
            <a:r>
              <a:rPr lang="nl-NL" sz="3600" smtClean="0">
                <a:solidFill>
                  <a:srgbClr val="C00000"/>
                </a:solidFill>
              </a:rPr>
              <a:t>Hoeveel chemische stoffen zitten in tabaksrook?</a:t>
            </a:r>
          </a:p>
        </p:txBody>
      </p:sp>
      <p:sp>
        <p:nvSpPr>
          <p:cNvPr id="4" name="Tijdelijke aanduiding voor inhoud 3"/>
          <p:cNvSpPr>
            <a:spLocks noGrp="1"/>
          </p:cNvSpPr>
          <p:nvPr>
            <p:ph idx="1"/>
          </p:nvPr>
        </p:nvSpPr>
        <p:spPr>
          <a:xfrm>
            <a:off x="323850" y="2287588"/>
            <a:ext cx="8229600" cy="4525962"/>
          </a:xfrm>
        </p:spPr>
        <p:txBody>
          <a:bodyPr/>
          <a:lstStyle/>
          <a:p>
            <a:r>
              <a:rPr lang="nl-NL" smtClean="0"/>
              <a:t>50</a:t>
            </a:r>
          </a:p>
          <a:p>
            <a:r>
              <a:rPr lang="nl-NL" smtClean="0"/>
              <a:t>100</a:t>
            </a:r>
          </a:p>
          <a:p>
            <a:r>
              <a:rPr lang="nl-NL" smtClean="0"/>
              <a:t>2500</a:t>
            </a:r>
          </a:p>
          <a:p>
            <a:r>
              <a:rPr lang="nl-NL" smtClean="0"/>
              <a:t>4000</a:t>
            </a:r>
          </a:p>
          <a:p>
            <a:endParaRPr lang="nl-NL" smtClean="0"/>
          </a:p>
          <a:p>
            <a:r>
              <a:rPr lang="nl-NL" smtClean="0"/>
              <a:t>Antwoord: 4000</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 calcmode="lin" valueType="num">
                                      <p:cBhvr additive="base">
                                        <p:cTn id="1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anim calcmode="lin" valueType="num">
                                      <p:cBhvr additive="base">
                                        <p:cTn id="25"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el 1"/>
          <p:cNvSpPr>
            <a:spLocks noGrp="1"/>
          </p:cNvSpPr>
          <p:nvPr>
            <p:ph type="title"/>
          </p:nvPr>
        </p:nvSpPr>
        <p:spPr>
          <a:xfrm>
            <a:off x="612775" y="228600"/>
            <a:ext cx="8153400" cy="990600"/>
          </a:xfrm>
        </p:spPr>
        <p:txBody>
          <a:bodyPr/>
          <a:lstStyle/>
          <a:p>
            <a:r>
              <a:rPr lang="nl-NL" sz="3600" dirty="0" smtClean="0">
                <a:solidFill>
                  <a:srgbClr val="C00000"/>
                </a:solidFill>
              </a:rPr>
              <a:t>Het roken van ‘lichte’ sigaretten is beter voor de gezondheid</a:t>
            </a:r>
          </a:p>
        </p:txBody>
      </p:sp>
      <p:sp>
        <p:nvSpPr>
          <p:cNvPr id="3" name="Tijdelijke aanduiding voor inhoud 2"/>
          <p:cNvSpPr>
            <a:spLocks noGrp="1"/>
          </p:cNvSpPr>
          <p:nvPr>
            <p:ph idx="1"/>
          </p:nvPr>
        </p:nvSpPr>
        <p:spPr>
          <a:xfrm>
            <a:off x="250825" y="2143125"/>
            <a:ext cx="8229600" cy="4525963"/>
          </a:xfrm>
        </p:spPr>
        <p:txBody>
          <a:bodyPr/>
          <a:lstStyle/>
          <a:p>
            <a:r>
              <a:rPr lang="nl-NL" smtClean="0"/>
              <a:t>Waar</a:t>
            </a:r>
          </a:p>
          <a:p>
            <a:r>
              <a:rPr lang="nl-NL" smtClean="0"/>
              <a:t>Niet waar</a:t>
            </a:r>
          </a:p>
          <a:p>
            <a:endParaRPr lang="nl-NL" smtClean="0"/>
          </a:p>
          <a:p>
            <a:r>
              <a:rPr lang="nl-NL" smtClean="0"/>
              <a:t>Antwoord: niet waar</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graphicFrame>
        <p:nvGraphicFramePr>
          <p:cNvPr id="1026" name="Object 2"/>
          <p:cNvGraphicFramePr>
            <a:graphicFrameLocks noChangeAspect="1"/>
          </p:cNvGraphicFramePr>
          <p:nvPr/>
        </p:nvGraphicFramePr>
        <p:xfrm>
          <a:off x="250825" y="1143000"/>
          <a:ext cx="7488238" cy="5238750"/>
        </p:xfrm>
        <a:graphic>
          <a:graphicData uri="http://schemas.openxmlformats.org/presentationml/2006/ole">
            <mc:AlternateContent xmlns:mc="http://schemas.openxmlformats.org/markup-compatibility/2006">
              <mc:Choice xmlns:v="urn:schemas-microsoft-com:vml" Requires="v">
                <p:oleObj spid="_x0000_s1042" name="Document" r:id="rId4" imgW="4201668" imgH="3073908" progId="Word.Document.8">
                  <p:embed/>
                </p:oleObj>
              </mc:Choice>
              <mc:Fallback>
                <p:oleObj name="Document" r:id="rId4" imgW="4201668" imgH="3073908" progId="Word.Document.8">
                  <p:embed/>
                  <p:pic>
                    <p:nvPicPr>
                      <p:cNvPr id="0"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0825" y="1143000"/>
                        <a:ext cx="7488238" cy="523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029" name="Text Box 3"/>
          <p:cNvSpPr txBox="1">
            <a:spLocks noChangeArrowheads="1"/>
          </p:cNvSpPr>
          <p:nvPr/>
        </p:nvSpPr>
        <p:spPr bwMode="auto">
          <a:xfrm>
            <a:off x="304800" y="6213475"/>
            <a:ext cx="8839200" cy="366713"/>
          </a:xfrm>
          <a:prstGeom prst="rect">
            <a:avLst/>
          </a:prstGeom>
          <a:noFill/>
          <a:ln w="9525">
            <a:noFill/>
            <a:miter lim="800000"/>
            <a:headEnd/>
            <a:tailEnd/>
          </a:ln>
        </p:spPr>
        <p:txBody>
          <a:bodyPr>
            <a:spAutoFit/>
          </a:bodyPr>
          <a:lstStyle/>
          <a:p>
            <a:endParaRPr lang="en-GB">
              <a:latin typeface="Times New Roman" pitchFamily="18" charset="0"/>
            </a:endParaRPr>
          </a:p>
        </p:txBody>
      </p:sp>
      <p:sp>
        <p:nvSpPr>
          <p:cNvPr id="1030" name="Text Box 4"/>
          <p:cNvSpPr txBox="1">
            <a:spLocks noChangeArrowheads="1"/>
          </p:cNvSpPr>
          <p:nvPr/>
        </p:nvSpPr>
        <p:spPr bwMode="auto">
          <a:xfrm>
            <a:off x="108520" y="6381328"/>
            <a:ext cx="9144000" cy="400110"/>
          </a:xfrm>
          <a:prstGeom prst="rect">
            <a:avLst/>
          </a:prstGeom>
          <a:noFill/>
          <a:ln w="9525">
            <a:noFill/>
            <a:miter lim="800000"/>
            <a:headEnd/>
            <a:tailEnd/>
          </a:ln>
        </p:spPr>
        <p:txBody>
          <a:bodyPr wrap="square">
            <a:spAutoFit/>
          </a:bodyPr>
          <a:lstStyle/>
          <a:p>
            <a:pPr>
              <a:defRPr/>
            </a:pPr>
            <a:r>
              <a:rPr lang="nl-NL" sz="1000" i="1" dirty="0">
                <a:latin typeface="+mn-lt"/>
              </a:rPr>
              <a:t>Bron:  A. </a:t>
            </a:r>
            <a:r>
              <a:rPr lang="nl-NL" sz="1000" i="1" dirty="0" err="1">
                <a:latin typeface="+mn-lt"/>
              </a:rPr>
              <a:t>Goldstein</a:t>
            </a:r>
            <a:r>
              <a:rPr lang="nl-NL" sz="1000" i="1" dirty="0">
                <a:latin typeface="+mn-lt"/>
              </a:rPr>
              <a:t> </a:t>
            </a:r>
            <a:r>
              <a:rPr lang="nl-NL" sz="1000" i="1" dirty="0" err="1">
                <a:latin typeface="+mn-lt"/>
              </a:rPr>
              <a:t>Addiction</a:t>
            </a:r>
            <a:r>
              <a:rPr lang="nl-NL" sz="1000" i="1" dirty="0">
                <a:latin typeface="+mn-lt"/>
              </a:rPr>
              <a:t>. De nicotine  spiegel in het bloed na het roken </a:t>
            </a:r>
            <a:r>
              <a:rPr lang="nl-NL" sz="1000" i="1" dirty="0" smtClean="0">
                <a:latin typeface="+mn-lt"/>
              </a:rPr>
              <a:t>van </a:t>
            </a:r>
            <a:r>
              <a:rPr lang="nl-NL" sz="1000" i="1" dirty="0">
                <a:latin typeface="+mn-lt"/>
              </a:rPr>
              <a:t>één sigaret per uur. De bloedmonsters werden iedere 15 minuten genomen. (Nicotinespiegel gegeven in </a:t>
            </a:r>
            <a:r>
              <a:rPr lang="nl-NL" sz="1000" i="1" dirty="0" err="1">
                <a:latin typeface="+mn-lt"/>
              </a:rPr>
              <a:t>ng</a:t>
            </a:r>
            <a:r>
              <a:rPr lang="nl-NL" sz="1000" i="1" dirty="0">
                <a:latin typeface="+mn-lt"/>
              </a:rPr>
              <a:t>/ml bloed).</a:t>
            </a:r>
          </a:p>
        </p:txBody>
      </p:sp>
      <p:sp>
        <p:nvSpPr>
          <p:cNvPr id="1031" name="Text Box 5"/>
          <p:cNvSpPr txBox="1">
            <a:spLocks noChangeArrowheads="1"/>
          </p:cNvSpPr>
          <p:nvPr/>
        </p:nvSpPr>
        <p:spPr bwMode="auto">
          <a:xfrm>
            <a:off x="468313" y="0"/>
            <a:ext cx="8496300" cy="1323975"/>
          </a:xfrm>
          <a:prstGeom prst="rect">
            <a:avLst/>
          </a:prstGeom>
          <a:noFill/>
          <a:ln w="9525">
            <a:noFill/>
            <a:miter lim="800000"/>
            <a:headEnd/>
            <a:tailEnd/>
          </a:ln>
        </p:spPr>
        <p:txBody>
          <a:bodyPr>
            <a:spAutoFit/>
          </a:bodyPr>
          <a:lstStyle/>
          <a:p>
            <a:pPr>
              <a:defRPr/>
            </a:pPr>
            <a:r>
              <a:rPr lang="nl-NL" sz="2800" dirty="0">
                <a:solidFill>
                  <a:srgbClr val="C00000"/>
                </a:solidFill>
                <a:latin typeface="+mn-lt"/>
              </a:rPr>
              <a:t>Let op: </a:t>
            </a:r>
            <a:br>
              <a:rPr lang="nl-NL" sz="2800" dirty="0">
                <a:solidFill>
                  <a:srgbClr val="C00000"/>
                </a:solidFill>
                <a:latin typeface="+mn-lt"/>
              </a:rPr>
            </a:br>
            <a:r>
              <a:rPr lang="nl-NL" sz="2800" dirty="0">
                <a:solidFill>
                  <a:srgbClr val="C00000"/>
                </a:solidFill>
                <a:latin typeface="+mn-lt"/>
              </a:rPr>
              <a:t>genetische verschillen in metabolisme van nicotine </a:t>
            </a:r>
            <a:r>
              <a:rPr lang="nl-NL" sz="2400" dirty="0">
                <a:solidFill>
                  <a:srgbClr val="C00000"/>
                </a:solidFill>
                <a:latin typeface="+mn-lt"/>
              </a:rPr>
              <a:t>(CYP2A6)</a:t>
            </a:r>
            <a:endParaRPr lang="nl-NL" sz="2400" b="1" dirty="0">
              <a:solidFill>
                <a:srgbClr val="C00000"/>
              </a:solidFill>
              <a:latin typeface="+mn-lt"/>
            </a:endParaRPr>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75780" name="Rectangle 2"/>
          <p:cNvSpPr>
            <a:spLocks noGrp="1" noChangeArrowheads="1"/>
          </p:cNvSpPr>
          <p:nvPr>
            <p:ph type="title"/>
          </p:nvPr>
        </p:nvSpPr>
        <p:spPr>
          <a:xfrm>
            <a:off x="503238" y="115888"/>
            <a:ext cx="8101012" cy="1143000"/>
          </a:xfrm>
        </p:spPr>
        <p:txBody>
          <a:bodyPr/>
          <a:lstStyle/>
          <a:p>
            <a:pPr eaLnBrk="1" hangingPunct="1"/>
            <a:r>
              <a:rPr lang="nl-NL" sz="3600" smtClean="0">
                <a:solidFill>
                  <a:srgbClr val="C00000"/>
                </a:solidFill>
              </a:rPr>
              <a:t>Farmacodynamische eigenschappen nicotine</a:t>
            </a:r>
          </a:p>
        </p:txBody>
      </p:sp>
      <p:sp>
        <p:nvSpPr>
          <p:cNvPr id="75781" name="Rectangle 3"/>
          <p:cNvSpPr>
            <a:spLocks noGrp="1" noChangeArrowheads="1"/>
          </p:cNvSpPr>
          <p:nvPr>
            <p:ph type="body" idx="1"/>
          </p:nvPr>
        </p:nvSpPr>
        <p:spPr>
          <a:xfrm>
            <a:off x="250825" y="1906588"/>
            <a:ext cx="7772400" cy="4114800"/>
          </a:xfrm>
        </p:spPr>
        <p:txBody>
          <a:bodyPr/>
          <a:lstStyle/>
          <a:p>
            <a:pPr eaLnBrk="1" hangingPunct="1"/>
            <a:r>
              <a:rPr lang="nl-NL" smtClean="0"/>
              <a:t>stimulering</a:t>
            </a:r>
          </a:p>
          <a:p>
            <a:pPr eaLnBrk="1" hangingPunct="1"/>
            <a:r>
              <a:rPr lang="nl-NL" smtClean="0"/>
              <a:t>ontspanning</a:t>
            </a:r>
          </a:p>
          <a:p>
            <a:pPr eaLnBrk="1" hangingPunct="1"/>
            <a:r>
              <a:rPr lang="nl-NL" smtClean="0"/>
              <a:t>concentratie ↑</a:t>
            </a:r>
          </a:p>
          <a:p>
            <a:pPr eaLnBrk="1" hangingPunct="1"/>
            <a:r>
              <a:rPr lang="nl-NL" smtClean="0"/>
              <a:t>prestatie ↑</a:t>
            </a:r>
          </a:p>
          <a:p>
            <a:pPr eaLnBrk="1" hangingPunct="1"/>
            <a:r>
              <a:rPr lang="nl-NL" smtClean="0"/>
              <a:t>stemming ↑</a:t>
            </a:r>
          </a:p>
          <a:p>
            <a:pPr eaLnBrk="1" hangingPunct="1"/>
            <a:r>
              <a:rPr lang="nl-NL" smtClean="0"/>
              <a:t>angst ↓</a:t>
            </a:r>
          </a:p>
          <a:p>
            <a:pPr eaLnBrk="1" hangingPunct="1"/>
            <a:r>
              <a:rPr lang="nl-NL" smtClean="0"/>
              <a:t>eetlust ↓</a:t>
            </a:r>
          </a:p>
        </p:txBody>
      </p:sp>
    </p:spTree>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rrowheads="1"/>
          </p:cNvSpPr>
          <p:nvPr>
            <p:ph type="title"/>
          </p:nvPr>
        </p:nvSpPr>
        <p:spPr>
          <a:xfrm>
            <a:off x="541338" y="142875"/>
            <a:ext cx="9144000" cy="1143000"/>
          </a:xfrm>
        </p:spPr>
        <p:txBody>
          <a:bodyPr/>
          <a:lstStyle/>
          <a:p>
            <a:r>
              <a:rPr lang="nl-NL" sz="3200" smtClean="0">
                <a:solidFill>
                  <a:srgbClr val="C00000"/>
                </a:solidFill>
              </a:rPr>
              <a:t>Nicotine werking op het centraal zenuwstelsel</a:t>
            </a:r>
          </a:p>
        </p:txBody>
      </p:sp>
      <p:grpSp>
        <p:nvGrpSpPr>
          <p:cNvPr id="76803" name="Group 34"/>
          <p:cNvGrpSpPr>
            <a:grpSpLocks/>
          </p:cNvGrpSpPr>
          <p:nvPr/>
        </p:nvGrpSpPr>
        <p:grpSpPr bwMode="auto">
          <a:xfrm>
            <a:off x="509588" y="1773238"/>
            <a:ext cx="8455025" cy="4656137"/>
            <a:chOff x="509564" y="1918888"/>
            <a:chExt cx="8454924" cy="4656537"/>
          </a:xfrm>
        </p:grpSpPr>
        <p:sp>
          <p:nvSpPr>
            <p:cNvPr id="76804" name="Rectangle 4"/>
            <p:cNvSpPr>
              <a:spLocks noChangeArrowheads="1"/>
            </p:cNvSpPr>
            <p:nvPr/>
          </p:nvSpPr>
          <p:spPr bwMode="auto">
            <a:xfrm>
              <a:off x="529208" y="1918888"/>
              <a:ext cx="8435280" cy="4581525"/>
            </a:xfrm>
            <a:prstGeom prst="rect">
              <a:avLst/>
            </a:prstGeom>
            <a:solidFill>
              <a:srgbClr val="FFFFFF"/>
            </a:solidFill>
            <a:ln w="9525">
              <a:solidFill>
                <a:schemeClr val="tx1"/>
              </a:solidFill>
              <a:miter lim="800000"/>
              <a:headEnd/>
              <a:tailEnd/>
            </a:ln>
          </p:spPr>
          <p:txBody>
            <a:bodyPr wrap="none" anchor="ctr"/>
            <a:lstStyle/>
            <a:p>
              <a:pPr algn="ctr"/>
              <a:endParaRPr lang="en-GB" sz="2400">
                <a:latin typeface="Times New Roman" pitchFamily="18" charset="0"/>
              </a:endParaRPr>
            </a:p>
          </p:txBody>
        </p:sp>
        <p:sp>
          <p:nvSpPr>
            <p:cNvPr id="76805" name="Line 5"/>
            <p:cNvSpPr>
              <a:spLocks noChangeShapeType="1"/>
            </p:cNvSpPr>
            <p:nvPr/>
          </p:nvSpPr>
          <p:spPr bwMode="auto">
            <a:xfrm flipV="1">
              <a:off x="1905000" y="3352800"/>
              <a:ext cx="914400" cy="838200"/>
            </a:xfrm>
            <a:prstGeom prst="line">
              <a:avLst/>
            </a:prstGeom>
            <a:noFill/>
            <a:ln w="38100">
              <a:solidFill>
                <a:schemeClr val="tx1"/>
              </a:solidFill>
              <a:round/>
              <a:headEnd/>
              <a:tailEnd type="triangle" w="med" len="med"/>
            </a:ln>
          </p:spPr>
          <p:txBody>
            <a:bodyPr/>
            <a:lstStyle/>
            <a:p>
              <a:endParaRPr lang="nl-NL"/>
            </a:p>
          </p:txBody>
        </p:sp>
        <p:sp>
          <p:nvSpPr>
            <p:cNvPr id="76806" name="Line 6"/>
            <p:cNvSpPr>
              <a:spLocks noChangeShapeType="1"/>
            </p:cNvSpPr>
            <p:nvPr/>
          </p:nvSpPr>
          <p:spPr bwMode="auto">
            <a:xfrm flipV="1">
              <a:off x="1905000" y="3886200"/>
              <a:ext cx="914400" cy="304800"/>
            </a:xfrm>
            <a:prstGeom prst="line">
              <a:avLst/>
            </a:prstGeom>
            <a:noFill/>
            <a:ln w="38100">
              <a:solidFill>
                <a:schemeClr val="tx1"/>
              </a:solidFill>
              <a:round/>
              <a:headEnd/>
              <a:tailEnd type="triangle" w="med" len="med"/>
            </a:ln>
          </p:spPr>
          <p:txBody>
            <a:bodyPr/>
            <a:lstStyle/>
            <a:p>
              <a:endParaRPr lang="nl-NL"/>
            </a:p>
          </p:txBody>
        </p:sp>
        <p:sp>
          <p:nvSpPr>
            <p:cNvPr id="76807" name="Line 7"/>
            <p:cNvSpPr>
              <a:spLocks noChangeShapeType="1"/>
            </p:cNvSpPr>
            <p:nvPr/>
          </p:nvSpPr>
          <p:spPr bwMode="auto">
            <a:xfrm>
              <a:off x="1905000" y="4191000"/>
              <a:ext cx="914400" cy="228600"/>
            </a:xfrm>
            <a:prstGeom prst="line">
              <a:avLst/>
            </a:prstGeom>
            <a:noFill/>
            <a:ln w="38100">
              <a:solidFill>
                <a:schemeClr val="tx1"/>
              </a:solidFill>
              <a:round/>
              <a:headEnd/>
              <a:tailEnd type="triangle" w="med" len="med"/>
            </a:ln>
          </p:spPr>
          <p:txBody>
            <a:bodyPr/>
            <a:lstStyle/>
            <a:p>
              <a:endParaRPr lang="nl-NL"/>
            </a:p>
          </p:txBody>
        </p:sp>
        <p:sp>
          <p:nvSpPr>
            <p:cNvPr id="76808" name="Line 8"/>
            <p:cNvSpPr>
              <a:spLocks noChangeShapeType="1"/>
            </p:cNvSpPr>
            <p:nvPr/>
          </p:nvSpPr>
          <p:spPr bwMode="auto">
            <a:xfrm>
              <a:off x="1905000" y="4191000"/>
              <a:ext cx="990600" cy="838200"/>
            </a:xfrm>
            <a:prstGeom prst="line">
              <a:avLst/>
            </a:prstGeom>
            <a:noFill/>
            <a:ln w="38100">
              <a:solidFill>
                <a:schemeClr val="tx1"/>
              </a:solidFill>
              <a:round/>
              <a:headEnd/>
              <a:tailEnd type="triangle" w="med" len="med"/>
            </a:ln>
          </p:spPr>
          <p:txBody>
            <a:bodyPr/>
            <a:lstStyle/>
            <a:p>
              <a:endParaRPr lang="nl-NL"/>
            </a:p>
          </p:txBody>
        </p:sp>
        <p:sp>
          <p:nvSpPr>
            <p:cNvPr id="76809" name="Line 9"/>
            <p:cNvSpPr>
              <a:spLocks noChangeShapeType="1"/>
            </p:cNvSpPr>
            <p:nvPr/>
          </p:nvSpPr>
          <p:spPr bwMode="auto">
            <a:xfrm>
              <a:off x="1905000" y="4191000"/>
              <a:ext cx="990600" cy="1447800"/>
            </a:xfrm>
            <a:prstGeom prst="line">
              <a:avLst/>
            </a:prstGeom>
            <a:noFill/>
            <a:ln w="38100">
              <a:solidFill>
                <a:schemeClr val="tx1"/>
              </a:solidFill>
              <a:round/>
              <a:headEnd/>
              <a:tailEnd type="triangle" w="med" len="med"/>
            </a:ln>
          </p:spPr>
          <p:txBody>
            <a:bodyPr/>
            <a:lstStyle/>
            <a:p>
              <a:endParaRPr lang="nl-NL"/>
            </a:p>
          </p:txBody>
        </p:sp>
        <p:sp>
          <p:nvSpPr>
            <p:cNvPr id="76810" name="Line 10"/>
            <p:cNvSpPr>
              <a:spLocks noChangeShapeType="1"/>
            </p:cNvSpPr>
            <p:nvPr/>
          </p:nvSpPr>
          <p:spPr bwMode="auto">
            <a:xfrm flipV="1">
              <a:off x="1905000" y="2819400"/>
              <a:ext cx="914400" cy="1371600"/>
            </a:xfrm>
            <a:prstGeom prst="line">
              <a:avLst/>
            </a:prstGeom>
            <a:noFill/>
            <a:ln w="38100">
              <a:solidFill>
                <a:schemeClr val="tx1"/>
              </a:solidFill>
              <a:round/>
              <a:headEnd/>
              <a:tailEnd type="triangle" w="med" len="med"/>
            </a:ln>
          </p:spPr>
          <p:txBody>
            <a:bodyPr/>
            <a:lstStyle/>
            <a:p>
              <a:endParaRPr lang="nl-NL"/>
            </a:p>
          </p:txBody>
        </p:sp>
        <p:sp>
          <p:nvSpPr>
            <p:cNvPr id="76811" name="Text Box 11"/>
            <p:cNvSpPr txBox="1">
              <a:spLocks noChangeArrowheads="1"/>
            </p:cNvSpPr>
            <p:nvPr/>
          </p:nvSpPr>
          <p:spPr bwMode="auto">
            <a:xfrm>
              <a:off x="509564" y="3962399"/>
              <a:ext cx="1398140" cy="400108"/>
            </a:xfrm>
            <a:prstGeom prst="rect">
              <a:avLst/>
            </a:prstGeom>
            <a:noFill/>
            <a:ln w="9525">
              <a:noFill/>
              <a:miter lim="800000"/>
              <a:headEnd/>
              <a:tailEnd/>
            </a:ln>
          </p:spPr>
          <p:txBody>
            <a:bodyPr wrap="none">
              <a:spAutoFit/>
            </a:bodyPr>
            <a:lstStyle/>
            <a:p>
              <a:r>
                <a:rPr lang="nl-NL" sz="2000">
                  <a:latin typeface="Times New Roman" pitchFamily="18" charset="0"/>
                </a:rPr>
                <a:t>NICOTINE</a:t>
              </a:r>
            </a:p>
          </p:txBody>
        </p:sp>
        <p:sp>
          <p:nvSpPr>
            <p:cNvPr id="76812" name="Rectangle 12"/>
            <p:cNvSpPr>
              <a:spLocks noChangeArrowheads="1"/>
            </p:cNvSpPr>
            <p:nvPr/>
          </p:nvSpPr>
          <p:spPr bwMode="auto">
            <a:xfrm>
              <a:off x="2895600" y="2514600"/>
              <a:ext cx="1246239" cy="338552"/>
            </a:xfrm>
            <a:prstGeom prst="rect">
              <a:avLst/>
            </a:prstGeom>
            <a:noFill/>
            <a:ln w="9525">
              <a:noFill/>
              <a:miter lim="800000"/>
              <a:headEnd/>
              <a:tailEnd/>
            </a:ln>
          </p:spPr>
          <p:txBody>
            <a:bodyPr wrap="none">
              <a:spAutoFit/>
            </a:bodyPr>
            <a:lstStyle/>
            <a:p>
              <a:r>
                <a:rPr lang="nl-NL" sz="1600">
                  <a:latin typeface="Times New Roman" pitchFamily="18" charset="0"/>
                </a:rPr>
                <a:t>DOPAMINE</a:t>
              </a:r>
            </a:p>
          </p:txBody>
        </p:sp>
        <p:sp>
          <p:nvSpPr>
            <p:cNvPr id="76813" name="Text Box 13"/>
            <p:cNvSpPr txBox="1">
              <a:spLocks noChangeArrowheads="1"/>
            </p:cNvSpPr>
            <p:nvPr/>
          </p:nvSpPr>
          <p:spPr bwMode="auto">
            <a:xfrm>
              <a:off x="2895600" y="3124200"/>
              <a:ext cx="1933543" cy="338552"/>
            </a:xfrm>
            <a:prstGeom prst="rect">
              <a:avLst/>
            </a:prstGeom>
            <a:noFill/>
            <a:ln w="9525">
              <a:noFill/>
              <a:miter lim="800000"/>
              <a:headEnd/>
              <a:tailEnd/>
            </a:ln>
          </p:spPr>
          <p:txBody>
            <a:bodyPr wrap="none">
              <a:spAutoFit/>
            </a:bodyPr>
            <a:lstStyle/>
            <a:p>
              <a:r>
                <a:rPr lang="nl-NL" sz="1600">
                  <a:latin typeface="Times New Roman" pitchFamily="18" charset="0"/>
                </a:rPr>
                <a:t>NORADRENALINE</a:t>
              </a:r>
            </a:p>
          </p:txBody>
        </p:sp>
        <p:sp>
          <p:nvSpPr>
            <p:cNvPr id="76814" name="Text Box 14"/>
            <p:cNvSpPr txBox="1">
              <a:spLocks noChangeArrowheads="1"/>
            </p:cNvSpPr>
            <p:nvPr/>
          </p:nvSpPr>
          <p:spPr bwMode="auto">
            <a:xfrm>
              <a:off x="2895600" y="3733800"/>
              <a:ext cx="1905000" cy="338552"/>
            </a:xfrm>
            <a:prstGeom prst="rect">
              <a:avLst/>
            </a:prstGeom>
            <a:noFill/>
            <a:ln w="9525">
              <a:noFill/>
              <a:miter lim="800000"/>
              <a:headEnd/>
              <a:tailEnd/>
            </a:ln>
          </p:spPr>
          <p:txBody>
            <a:bodyPr>
              <a:spAutoFit/>
            </a:bodyPr>
            <a:lstStyle/>
            <a:p>
              <a:pPr>
                <a:spcBef>
                  <a:spcPct val="50000"/>
                </a:spcBef>
              </a:pPr>
              <a:r>
                <a:rPr lang="nl-NL" sz="1600">
                  <a:latin typeface="Times New Roman" pitchFamily="18" charset="0"/>
                </a:rPr>
                <a:t>ACETYLCHOLINE</a:t>
              </a:r>
            </a:p>
          </p:txBody>
        </p:sp>
        <p:sp>
          <p:nvSpPr>
            <p:cNvPr id="76815" name="Text Box 15"/>
            <p:cNvSpPr txBox="1">
              <a:spLocks noChangeArrowheads="1"/>
            </p:cNvSpPr>
            <p:nvPr/>
          </p:nvSpPr>
          <p:spPr bwMode="auto">
            <a:xfrm>
              <a:off x="2916238" y="4292600"/>
              <a:ext cx="1658596" cy="338552"/>
            </a:xfrm>
            <a:prstGeom prst="rect">
              <a:avLst/>
            </a:prstGeom>
            <a:noFill/>
            <a:ln w="9525">
              <a:noFill/>
              <a:miter lim="800000"/>
              <a:headEnd/>
              <a:tailEnd/>
            </a:ln>
          </p:spPr>
          <p:txBody>
            <a:bodyPr wrap="none">
              <a:spAutoFit/>
            </a:bodyPr>
            <a:lstStyle/>
            <a:p>
              <a:r>
                <a:rPr lang="nl-NL" sz="1600">
                  <a:latin typeface="Times New Roman" pitchFamily="18" charset="0"/>
                </a:rPr>
                <a:t>VASOPRESSINE</a:t>
              </a:r>
            </a:p>
          </p:txBody>
        </p:sp>
        <p:sp>
          <p:nvSpPr>
            <p:cNvPr id="76816" name="Text Box 16"/>
            <p:cNvSpPr txBox="1">
              <a:spLocks noChangeArrowheads="1"/>
            </p:cNvSpPr>
            <p:nvPr/>
          </p:nvSpPr>
          <p:spPr bwMode="auto">
            <a:xfrm>
              <a:off x="2971800" y="4876800"/>
              <a:ext cx="1464953" cy="338552"/>
            </a:xfrm>
            <a:prstGeom prst="rect">
              <a:avLst/>
            </a:prstGeom>
            <a:noFill/>
            <a:ln w="9525">
              <a:noFill/>
              <a:miter lim="800000"/>
              <a:headEnd/>
              <a:tailEnd/>
            </a:ln>
          </p:spPr>
          <p:txBody>
            <a:bodyPr wrap="none">
              <a:spAutoFit/>
            </a:bodyPr>
            <a:lstStyle/>
            <a:p>
              <a:r>
                <a:rPr lang="nl-NL" sz="1600">
                  <a:latin typeface="Times New Roman" pitchFamily="18" charset="0"/>
                </a:rPr>
                <a:t>SEROTONINE</a:t>
              </a:r>
            </a:p>
          </p:txBody>
        </p:sp>
        <p:sp>
          <p:nvSpPr>
            <p:cNvPr id="76817" name="Text Box 17"/>
            <p:cNvSpPr txBox="1">
              <a:spLocks noChangeArrowheads="1"/>
            </p:cNvSpPr>
            <p:nvPr/>
          </p:nvSpPr>
          <p:spPr bwMode="auto">
            <a:xfrm>
              <a:off x="2971800" y="5486400"/>
              <a:ext cx="1951038" cy="338552"/>
            </a:xfrm>
            <a:prstGeom prst="rect">
              <a:avLst/>
            </a:prstGeom>
            <a:noFill/>
            <a:ln w="9525">
              <a:noFill/>
              <a:miter lim="800000"/>
              <a:headEnd/>
              <a:tailEnd/>
            </a:ln>
          </p:spPr>
          <p:txBody>
            <a:bodyPr>
              <a:spAutoFit/>
            </a:bodyPr>
            <a:lstStyle/>
            <a:p>
              <a:r>
                <a:rPr lang="nl-NL" sz="1600">
                  <a:latin typeface="Times New Roman" pitchFamily="18" charset="0"/>
                </a:rPr>
                <a:t>BETA-ENDORPHIN</a:t>
              </a:r>
            </a:p>
          </p:txBody>
        </p:sp>
        <p:sp>
          <p:nvSpPr>
            <p:cNvPr id="76818" name="Line 18"/>
            <p:cNvSpPr>
              <a:spLocks noChangeShapeType="1"/>
            </p:cNvSpPr>
            <p:nvPr/>
          </p:nvSpPr>
          <p:spPr bwMode="auto">
            <a:xfrm>
              <a:off x="4343400" y="2743200"/>
              <a:ext cx="838200" cy="0"/>
            </a:xfrm>
            <a:prstGeom prst="line">
              <a:avLst/>
            </a:prstGeom>
            <a:noFill/>
            <a:ln w="38100">
              <a:solidFill>
                <a:schemeClr val="tx1"/>
              </a:solidFill>
              <a:round/>
              <a:headEnd/>
              <a:tailEnd type="triangle" w="med" len="med"/>
            </a:ln>
          </p:spPr>
          <p:txBody>
            <a:bodyPr/>
            <a:lstStyle/>
            <a:p>
              <a:endParaRPr lang="nl-NL"/>
            </a:p>
          </p:txBody>
        </p:sp>
        <p:sp>
          <p:nvSpPr>
            <p:cNvPr id="76819" name="Line 19"/>
            <p:cNvSpPr>
              <a:spLocks noChangeShapeType="1"/>
            </p:cNvSpPr>
            <p:nvPr/>
          </p:nvSpPr>
          <p:spPr bwMode="auto">
            <a:xfrm flipV="1">
              <a:off x="4859338" y="3276600"/>
              <a:ext cx="322262" cy="7938"/>
            </a:xfrm>
            <a:prstGeom prst="line">
              <a:avLst/>
            </a:prstGeom>
            <a:noFill/>
            <a:ln w="38100">
              <a:solidFill>
                <a:schemeClr val="tx1"/>
              </a:solidFill>
              <a:round/>
              <a:headEnd/>
              <a:tailEnd type="triangle" w="med" len="med"/>
            </a:ln>
          </p:spPr>
          <p:txBody>
            <a:bodyPr/>
            <a:lstStyle/>
            <a:p>
              <a:endParaRPr lang="nl-NL"/>
            </a:p>
          </p:txBody>
        </p:sp>
        <p:sp>
          <p:nvSpPr>
            <p:cNvPr id="76820" name="Line 20"/>
            <p:cNvSpPr>
              <a:spLocks noChangeShapeType="1"/>
            </p:cNvSpPr>
            <p:nvPr/>
          </p:nvSpPr>
          <p:spPr bwMode="auto">
            <a:xfrm>
              <a:off x="4724400" y="3886200"/>
              <a:ext cx="457200" cy="0"/>
            </a:xfrm>
            <a:prstGeom prst="line">
              <a:avLst/>
            </a:prstGeom>
            <a:noFill/>
            <a:ln w="38100">
              <a:solidFill>
                <a:schemeClr val="tx1"/>
              </a:solidFill>
              <a:round/>
              <a:headEnd/>
              <a:tailEnd type="triangle" w="med" len="med"/>
            </a:ln>
          </p:spPr>
          <p:txBody>
            <a:bodyPr/>
            <a:lstStyle/>
            <a:p>
              <a:endParaRPr lang="nl-NL"/>
            </a:p>
          </p:txBody>
        </p:sp>
        <p:sp>
          <p:nvSpPr>
            <p:cNvPr id="76821" name="Line 21"/>
            <p:cNvSpPr>
              <a:spLocks noChangeShapeType="1"/>
            </p:cNvSpPr>
            <p:nvPr/>
          </p:nvSpPr>
          <p:spPr bwMode="auto">
            <a:xfrm>
              <a:off x="4648200" y="4495800"/>
              <a:ext cx="533400" cy="0"/>
            </a:xfrm>
            <a:prstGeom prst="line">
              <a:avLst/>
            </a:prstGeom>
            <a:noFill/>
            <a:ln w="38100">
              <a:solidFill>
                <a:schemeClr val="tx1"/>
              </a:solidFill>
              <a:round/>
              <a:headEnd/>
              <a:tailEnd type="triangle" w="med" len="med"/>
            </a:ln>
          </p:spPr>
          <p:txBody>
            <a:bodyPr/>
            <a:lstStyle/>
            <a:p>
              <a:endParaRPr lang="nl-NL"/>
            </a:p>
          </p:txBody>
        </p:sp>
        <p:sp>
          <p:nvSpPr>
            <p:cNvPr id="76822" name="Line 22"/>
            <p:cNvSpPr>
              <a:spLocks noChangeShapeType="1"/>
            </p:cNvSpPr>
            <p:nvPr/>
          </p:nvSpPr>
          <p:spPr bwMode="auto">
            <a:xfrm>
              <a:off x="4419600" y="5029200"/>
              <a:ext cx="762000" cy="0"/>
            </a:xfrm>
            <a:prstGeom prst="line">
              <a:avLst/>
            </a:prstGeom>
            <a:noFill/>
            <a:ln w="38100">
              <a:solidFill>
                <a:schemeClr val="tx1"/>
              </a:solidFill>
              <a:round/>
              <a:headEnd/>
              <a:tailEnd type="triangle" w="med" len="med"/>
            </a:ln>
          </p:spPr>
          <p:txBody>
            <a:bodyPr/>
            <a:lstStyle/>
            <a:p>
              <a:endParaRPr lang="nl-NL"/>
            </a:p>
          </p:txBody>
        </p:sp>
        <p:sp>
          <p:nvSpPr>
            <p:cNvPr id="76823" name="Line 23"/>
            <p:cNvSpPr>
              <a:spLocks noChangeShapeType="1"/>
            </p:cNvSpPr>
            <p:nvPr/>
          </p:nvSpPr>
          <p:spPr bwMode="auto">
            <a:xfrm flipV="1">
              <a:off x="4859338" y="5661025"/>
              <a:ext cx="360362" cy="0"/>
            </a:xfrm>
            <a:prstGeom prst="line">
              <a:avLst/>
            </a:prstGeom>
            <a:noFill/>
            <a:ln w="38100">
              <a:solidFill>
                <a:schemeClr val="tx1"/>
              </a:solidFill>
              <a:round/>
              <a:headEnd/>
              <a:tailEnd type="triangle" w="med" len="med"/>
            </a:ln>
          </p:spPr>
          <p:txBody>
            <a:bodyPr/>
            <a:lstStyle/>
            <a:p>
              <a:endParaRPr lang="nl-NL"/>
            </a:p>
          </p:txBody>
        </p:sp>
        <p:sp>
          <p:nvSpPr>
            <p:cNvPr id="76824" name="Text Box 24"/>
            <p:cNvSpPr txBox="1">
              <a:spLocks noChangeArrowheads="1"/>
            </p:cNvSpPr>
            <p:nvPr/>
          </p:nvSpPr>
          <p:spPr bwMode="auto">
            <a:xfrm>
              <a:off x="5227638" y="2514600"/>
              <a:ext cx="2475358" cy="338552"/>
            </a:xfrm>
            <a:prstGeom prst="rect">
              <a:avLst/>
            </a:prstGeom>
            <a:noFill/>
            <a:ln w="9525">
              <a:noFill/>
              <a:miter lim="800000"/>
              <a:headEnd/>
              <a:tailEnd/>
            </a:ln>
          </p:spPr>
          <p:txBody>
            <a:bodyPr wrap="none">
              <a:spAutoFit/>
            </a:bodyPr>
            <a:lstStyle/>
            <a:p>
              <a:r>
                <a:rPr lang="nl-NL" sz="1600">
                  <a:latin typeface="Times New Roman" pitchFamily="18" charset="0"/>
                </a:rPr>
                <a:t>genot, onderdrukken eetlust</a:t>
              </a:r>
            </a:p>
          </p:txBody>
        </p:sp>
        <p:sp>
          <p:nvSpPr>
            <p:cNvPr id="76825" name="Text Box 25"/>
            <p:cNvSpPr txBox="1">
              <a:spLocks noChangeArrowheads="1"/>
            </p:cNvSpPr>
            <p:nvPr/>
          </p:nvSpPr>
          <p:spPr bwMode="auto">
            <a:xfrm>
              <a:off x="5243513" y="3141663"/>
              <a:ext cx="3505200" cy="346075"/>
            </a:xfrm>
            <a:prstGeom prst="rect">
              <a:avLst/>
            </a:prstGeom>
            <a:noFill/>
            <a:ln w="9525">
              <a:noFill/>
              <a:miter lim="800000"/>
              <a:headEnd/>
              <a:tailEnd/>
            </a:ln>
          </p:spPr>
          <p:txBody>
            <a:bodyPr>
              <a:spAutoFit/>
            </a:bodyPr>
            <a:lstStyle/>
            <a:p>
              <a:r>
                <a:rPr lang="nl-NL" sz="1600">
                  <a:latin typeface="Times New Roman" pitchFamily="18" charset="0"/>
                </a:rPr>
                <a:t>waakzaamheid, onderdrukken eetlust</a:t>
              </a:r>
            </a:p>
          </p:txBody>
        </p:sp>
        <p:sp>
          <p:nvSpPr>
            <p:cNvPr id="76826" name="Text Box 26"/>
            <p:cNvSpPr txBox="1">
              <a:spLocks noChangeArrowheads="1"/>
            </p:cNvSpPr>
            <p:nvPr/>
          </p:nvSpPr>
          <p:spPr bwMode="auto">
            <a:xfrm>
              <a:off x="5195888" y="3733800"/>
              <a:ext cx="3344185" cy="338552"/>
            </a:xfrm>
            <a:prstGeom prst="rect">
              <a:avLst/>
            </a:prstGeom>
            <a:noFill/>
            <a:ln w="9525">
              <a:noFill/>
              <a:miter lim="800000"/>
              <a:headEnd/>
              <a:tailEnd/>
            </a:ln>
          </p:spPr>
          <p:txBody>
            <a:bodyPr wrap="none">
              <a:spAutoFit/>
            </a:bodyPr>
            <a:lstStyle/>
            <a:p>
              <a:r>
                <a:rPr lang="nl-NL" sz="1600">
                  <a:latin typeface="Times New Roman" pitchFamily="18" charset="0"/>
                </a:rPr>
                <a:t>waakzaamheid, verbetering leerproces</a:t>
              </a:r>
            </a:p>
          </p:txBody>
        </p:sp>
        <p:sp>
          <p:nvSpPr>
            <p:cNvPr id="76827" name="Text Box 27"/>
            <p:cNvSpPr txBox="1">
              <a:spLocks noChangeArrowheads="1"/>
            </p:cNvSpPr>
            <p:nvPr/>
          </p:nvSpPr>
          <p:spPr bwMode="auto">
            <a:xfrm>
              <a:off x="5267325" y="4343400"/>
              <a:ext cx="1960793" cy="338552"/>
            </a:xfrm>
            <a:prstGeom prst="rect">
              <a:avLst/>
            </a:prstGeom>
            <a:noFill/>
            <a:ln w="9525">
              <a:noFill/>
              <a:miter lim="800000"/>
              <a:headEnd/>
              <a:tailEnd/>
            </a:ln>
          </p:spPr>
          <p:txBody>
            <a:bodyPr wrap="none">
              <a:spAutoFit/>
            </a:bodyPr>
            <a:lstStyle/>
            <a:p>
              <a:r>
                <a:rPr lang="nl-NL" sz="1600">
                  <a:latin typeface="Times New Roman" pitchFamily="18" charset="0"/>
                </a:rPr>
                <a:t>verbetering geheugen</a:t>
              </a:r>
            </a:p>
          </p:txBody>
        </p:sp>
        <p:sp>
          <p:nvSpPr>
            <p:cNvPr id="76828" name="Text Box 28"/>
            <p:cNvSpPr txBox="1">
              <a:spLocks noChangeArrowheads="1"/>
            </p:cNvSpPr>
            <p:nvPr/>
          </p:nvSpPr>
          <p:spPr bwMode="auto">
            <a:xfrm>
              <a:off x="5245100" y="4876800"/>
              <a:ext cx="3417923" cy="584772"/>
            </a:xfrm>
            <a:prstGeom prst="rect">
              <a:avLst/>
            </a:prstGeom>
            <a:noFill/>
            <a:ln w="9525">
              <a:noFill/>
              <a:miter lim="800000"/>
              <a:headEnd/>
              <a:tailEnd/>
            </a:ln>
          </p:spPr>
          <p:txBody>
            <a:bodyPr wrap="none">
              <a:spAutoFit/>
            </a:bodyPr>
            <a:lstStyle/>
            <a:p>
              <a:r>
                <a:rPr lang="nl-NL" sz="1600">
                  <a:latin typeface="Times New Roman" pitchFamily="18" charset="0"/>
                </a:rPr>
                <a:t>beïnvloeding stemming, onderdrukken </a:t>
              </a:r>
            </a:p>
            <a:p>
              <a:r>
                <a:rPr lang="nl-NL" sz="1600">
                  <a:latin typeface="Times New Roman" pitchFamily="18" charset="0"/>
                </a:rPr>
                <a:t>eetlust</a:t>
              </a:r>
            </a:p>
          </p:txBody>
        </p:sp>
        <p:sp>
          <p:nvSpPr>
            <p:cNvPr id="76829" name="Text Box 29"/>
            <p:cNvSpPr txBox="1">
              <a:spLocks noChangeArrowheads="1"/>
            </p:cNvSpPr>
            <p:nvPr/>
          </p:nvSpPr>
          <p:spPr bwMode="auto">
            <a:xfrm>
              <a:off x="5262563" y="5486400"/>
              <a:ext cx="3270250" cy="338552"/>
            </a:xfrm>
            <a:prstGeom prst="rect">
              <a:avLst/>
            </a:prstGeom>
            <a:noFill/>
            <a:ln w="9525">
              <a:noFill/>
              <a:miter lim="800000"/>
              <a:headEnd/>
              <a:tailEnd/>
            </a:ln>
          </p:spPr>
          <p:txBody>
            <a:bodyPr>
              <a:spAutoFit/>
            </a:bodyPr>
            <a:lstStyle/>
            <a:p>
              <a:r>
                <a:rPr lang="nl-NL" sz="1600">
                  <a:latin typeface="Times New Roman" pitchFamily="18" charset="0"/>
                </a:rPr>
                <a:t>vermindering van angst en spanning</a:t>
              </a:r>
            </a:p>
          </p:txBody>
        </p:sp>
        <p:sp>
          <p:nvSpPr>
            <p:cNvPr id="76830" name="Text Box 30"/>
            <p:cNvSpPr txBox="1">
              <a:spLocks noChangeArrowheads="1"/>
            </p:cNvSpPr>
            <p:nvPr/>
          </p:nvSpPr>
          <p:spPr bwMode="auto">
            <a:xfrm>
              <a:off x="7236296" y="6208713"/>
              <a:ext cx="1390650" cy="366712"/>
            </a:xfrm>
            <a:prstGeom prst="rect">
              <a:avLst/>
            </a:prstGeom>
            <a:noFill/>
            <a:ln w="9525">
              <a:noFill/>
              <a:miter lim="800000"/>
              <a:headEnd/>
              <a:tailEnd/>
            </a:ln>
          </p:spPr>
          <p:txBody>
            <a:bodyPr wrap="none">
              <a:spAutoFit/>
            </a:bodyPr>
            <a:lstStyle/>
            <a:p>
              <a:r>
                <a:rPr lang="nl-NL" i="1">
                  <a:latin typeface="Arial Unicode MS" pitchFamily="34" charset="-128"/>
                </a:rPr>
                <a:t>BENOWITZ</a:t>
              </a:r>
            </a:p>
          </p:txBody>
        </p:sp>
      </p:grpSp>
    </p:spTree>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77828" name="Rectangle 2"/>
          <p:cNvSpPr>
            <a:spLocks noGrp="1" noChangeArrowheads="1"/>
          </p:cNvSpPr>
          <p:nvPr>
            <p:ph type="title"/>
          </p:nvPr>
        </p:nvSpPr>
        <p:spPr>
          <a:xfrm>
            <a:off x="539750" y="115888"/>
            <a:ext cx="9144000" cy="884237"/>
          </a:xfrm>
        </p:spPr>
        <p:txBody>
          <a:bodyPr/>
          <a:lstStyle/>
          <a:p>
            <a:pPr eaLnBrk="1" hangingPunct="1"/>
            <a:r>
              <a:rPr lang="nl-NL" sz="3600" smtClean="0">
                <a:solidFill>
                  <a:srgbClr val="C00000"/>
                </a:solidFill>
              </a:rPr>
              <a:t>Nicotine: perifere effecten</a:t>
            </a:r>
          </a:p>
        </p:txBody>
      </p:sp>
      <p:sp>
        <p:nvSpPr>
          <p:cNvPr id="434179" name="Rectangle 3"/>
          <p:cNvSpPr>
            <a:spLocks noGrp="1" noChangeArrowheads="1"/>
          </p:cNvSpPr>
          <p:nvPr>
            <p:ph type="body" idx="1"/>
          </p:nvPr>
        </p:nvSpPr>
        <p:spPr>
          <a:xfrm>
            <a:off x="179388" y="1511300"/>
            <a:ext cx="8461375" cy="5589588"/>
          </a:xfrm>
        </p:spPr>
        <p:txBody>
          <a:bodyPr/>
          <a:lstStyle/>
          <a:p>
            <a:pPr eaLnBrk="1" hangingPunct="1">
              <a:lnSpc>
                <a:spcPct val="90000"/>
              </a:lnSpc>
            </a:pPr>
            <a:r>
              <a:rPr lang="nl-NL" sz="2400" smtClean="0">
                <a:solidFill>
                  <a:srgbClr val="C00000"/>
                </a:solidFill>
              </a:rPr>
              <a:t>Stimulatie afgifte adrenaline bijnier:</a:t>
            </a:r>
          </a:p>
          <a:p>
            <a:pPr lvl="1" eaLnBrk="1" hangingPunct="1">
              <a:lnSpc>
                <a:spcPct val="90000"/>
              </a:lnSpc>
            </a:pPr>
            <a:r>
              <a:rPr lang="nl-NL" sz="2400" smtClean="0"/>
              <a:t>bloeddruk ↑</a:t>
            </a:r>
          </a:p>
          <a:p>
            <a:pPr lvl="1" eaLnBrk="1" hangingPunct="1">
              <a:lnSpc>
                <a:spcPct val="90000"/>
              </a:lnSpc>
            </a:pPr>
            <a:r>
              <a:rPr lang="nl-NL" sz="2400" smtClean="0"/>
              <a:t>perifere vasoconstrictie</a:t>
            </a:r>
          </a:p>
          <a:p>
            <a:pPr lvl="1" eaLnBrk="1" hangingPunct="1">
              <a:lnSpc>
                <a:spcPct val="90000"/>
              </a:lnSpc>
            </a:pPr>
            <a:r>
              <a:rPr lang="nl-NL" sz="2400" smtClean="0"/>
              <a:t>hartfrequentie ↑</a:t>
            </a:r>
          </a:p>
          <a:p>
            <a:pPr lvl="1" eaLnBrk="1" hangingPunct="1">
              <a:lnSpc>
                <a:spcPct val="90000"/>
              </a:lnSpc>
            </a:pPr>
            <a:r>
              <a:rPr lang="nl-NL" sz="2400" smtClean="0"/>
              <a:t>ademfrequentie ↑</a:t>
            </a:r>
          </a:p>
          <a:p>
            <a:pPr lvl="1" eaLnBrk="1" hangingPunct="1">
              <a:lnSpc>
                <a:spcPct val="90000"/>
              </a:lnSpc>
            </a:pPr>
            <a:r>
              <a:rPr lang="nl-NL" sz="2400" smtClean="0"/>
              <a:t>glucosespiegel ↑</a:t>
            </a:r>
          </a:p>
          <a:p>
            <a:pPr eaLnBrk="1" hangingPunct="1">
              <a:lnSpc>
                <a:spcPct val="90000"/>
              </a:lnSpc>
            </a:pPr>
            <a:endParaRPr lang="nl-NL" sz="2800" smtClean="0">
              <a:solidFill>
                <a:schemeClr val="tx2"/>
              </a:solidFill>
            </a:endParaRPr>
          </a:p>
          <a:p>
            <a:pPr eaLnBrk="1" hangingPunct="1">
              <a:lnSpc>
                <a:spcPct val="90000"/>
              </a:lnSpc>
            </a:pPr>
            <a:r>
              <a:rPr lang="nl-NL" sz="2400" smtClean="0">
                <a:solidFill>
                  <a:srgbClr val="C00000"/>
                </a:solidFill>
              </a:rPr>
              <a:t>Parasympatische stimulatie:</a:t>
            </a:r>
          </a:p>
          <a:p>
            <a:pPr lvl="1" eaLnBrk="1" hangingPunct="1">
              <a:lnSpc>
                <a:spcPct val="90000"/>
              </a:lnSpc>
            </a:pPr>
            <a:r>
              <a:rPr lang="nl-NL" sz="2400" smtClean="0"/>
              <a:t>gastro-intestinale systeem </a:t>
            </a:r>
            <a:r>
              <a:rPr lang="nl-NL" sz="2400" smtClean="0">
                <a:ea typeface="Arial Unicode MS" pitchFamily="34" charset="-128"/>
                <a:cs typeface="Arial Unicode MS" pitchFamily="34" charset="-128"/>
              </a:rPr>
              <a:t>→ </a:t>
            </a:r>
            <a:r>
              <a:rPr lang="nl-NL" sz="2400" smtClean="0"/>
              <a:t>tonus en motiliteit ↑</a:t>
            </a:r>
          </a:p>
          <a:p>
            <a:pPr lvl="1" eaLnBrk="1" hangingPunct="1">
              <a:lnSpc>
                <a:spcPct val="90000"/>
              </a:lnSpc>
            </a:pPr>
            <a:endParaRPr lang="nl-NL" sz="2400" smtClean="0"/>
          </a:p>
          <a:p>
            <a:pPr eaLnBrk="1" hangingPunct="1">
              <a:lnSpc>
                <a:spcPct val="90000"/>
              </a:lnSpc>
            </a:pPr>
            <a:r>
              <a:rPr lang="nl-NL" sz="2400" smtClean="0">
                <a:solidFill>
                  <a:srgbClr val="C00000"/>
                </a:solidFill>
              </a:rPr>
              <a:t>Passeert de placenta </a:t>
            </a:r>
            <a:r>
              <a:rPr lang="nl-NL" sz="2400" smtClean="0">
                <a:solidFill>
                  <a:srgbClr val="C00000"/>
                </a:solidFill>
                <a:ea typeface="Arial Unicode MS" pitchFamily="34" charset="-128"/>
                <a:cs typeface="Arial Unicode MS" pitchFamily="34" charset="-128"/>
              </a:rPr>
              <a:t>→ </a:t>
            </a:r>
            <a:r>
              <a:rPr lang="nl-NL" sz="2400" smtClean="0">
                <a:solidFill>
                  <a:srgbClr val="C00000"/>
                </a:solidFill>
              </a:rPr>
              <a:t>ongeboren vrucht</a:t>
            </a:r>
          </a:p>
          <a:p>
            <a:pPr lvl="1" eaLnBrk="1" hangingPunct="1">
              <a:lnSpc>
                <a:spcPct val="90000"/>
              </a:lnSpc>
            </a:pPr>
            <a:r>
              <a:rPr lang="nl-NL" sz="2400" smtClean="0"/>
              <a:t>kans op en slechtere longaanleg bij pasgeborenen en astma en COPD bij kinderen ↑</a:t>
            </a:r>
          </a:p>
          <a:p>
            <a:pPr lvl="1" eaLnBrk="1" hangingPunct="1">
              <a:lnSpc>
                <a:spcPct val="90000"/>
              </a:lnSpc>
              <a:buFont typeface="Wingdings" pitchFamily="2" charset="2"/>
              <a:buNone/>
            </a:pPr>
            <a:endParaRPr lang="nl-NL" sz="2400" smtClean="0">
              <a:solidFill>
                <a:srgbClr val="FFFF00"/>
              </a:solidFill>
            </a:endParaRPr>
          </a:p>
          <a:p>
            <a:pPr lvl="1" eaLnBrk="1" hangingPunct="1">
              <a:lnSpc>
                <a:spcPct val="90000"/>
              </a:lnSpc>
            </a:pPr>
            <a:endParaRPr lang="nl-NL" sz="2400" smtClean="0"/>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417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3417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3417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34179">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34179">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34179">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34179">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34179">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34179">
                                            <p:txEl>
                                              <p:pRg st="10" end="1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34179">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4179"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88068" name="Rectangle 2"/>
          <p:cNvSpPr>
            <a:spLocks noGrp="1" noChangeArrowheads="1"/>
          </p:cNvSpPr>
          <p:nvPr>
            <p:ph type="title"/>
          </p:nvPr>
        </p:nvSpPr>
        <p:spPr>
          <a:xfrm>
            <a:off x="571500" y="214313"/>
            <a:ext cx="9144000" cy="1066800"/>
          </a:xfrm>
        </p:spPr>
        <p:txBody>
          <a:bodyPr/>
          <a:lstStyle/>
          <a:p>
            <a:pPr eaLnBrk="1" hangingPunct="1"/>
            <a:r>
              <a:rPr lang="nl-NL" sz="3600" smtClean="0">
                <a:solidFill>
                  <a:srgbClr val="C00000"/>
                </a:solidFill>
              </a:rPr>
              <a:t>Nicotine-onthouding volgens de DSM:</a:t>
            </a:r>
            <a:r>
              <a:rPr lang="nl-NL" sz="3600" smtClean="0">
                <a:solidFill>
                  <a:srgbClr val="FFCC00"/>
                </a:solidFill>
              </a:rPr>
              <a:t/>
            </a:r>
            <a:br>
              <a:rPr lang="nl-NL" sz="3600" smtClean="0">
                <a:solidFill>
                  <a:srgbClr val="FFCC00"/>
                </a:solidFill>
              </a:rPr>
            </a:br>
            <a:r>
              <a:rPr lang="nl-NL" sz="2000" smtClean="0"/>
              <a:t>kan minstens 3 weken duren! (veel langer dan bij andere drugs en alcohol)</a:t>
            </a:r>
            <a:endParaRPr lang="nl-NL" sz="2800" smtClean="0"/>
          </a:p>
        </p:txBody>
      </p:sp>
      <p:sp>
        <p:nvSpPr>
          <p:cNvPr id="88069" name="Rectangle 3"/>
          <p:cNvSpPr>
            <a:spLocks noGrp="1" noChangeArrowheads="1"/>
          </p:cNvSpPr>
          <p:nvPr>
            <p:ph type="body" idx="1"/>
          </p:nvPr>
        </p:nvSpPr>
        <p:spPr>
          <a:xfrm>
            <a:off x="179388" y="1662113"/>
            <a:ext cx="8534400" cy="5943600"/>
          </a:xfrm>
        </p:spPr>
        <p:txBody>
          <a:bodyPr/>
          <a:lstStyle/>
          <a:p>
            <a:pPr eaLnBrk="1" hangingPunct="1"/>
            <a:r>
              <a:rPr lang="nl-NL" smtClean="0"/>
              <a:t>dysfore of depressieve stemming</a:t>
            </a:r>
          </a:p>
          <a:p>
            <a:pPr eaLnBrk="1" hangingPunct="1"/>
            <a:r>
              <a:rPr lang="nl-NL" smtClean="0"/>
              <a:t>slapeloosheid</a:t>
            </a:r>
          </a:p>
          <a:p>
            <a:pPr eaLnBrk="1" hangingPunct="1"/>
            <a:r>
              <a:rPr lang="nl-NL" smtClean="0"/>
              <a:t>prikkelbaarheid, frustratie of woede</a:t>
            </a:r>
          </a:p>
          <a:p>
            <a:pPr eaLnBrk="1" hangingPunct="1"/>
            <a:r>
              <a:rPr lang="nl-NL" smtClean="0"/>
              <a:t>angst</a:t>
            </a:r>
          </a:p>
          <a:p>
            <a:pPr eaLnBrk="1" hangingPunct="1"/>
            <a:r>
              <a:rPr lang="nl-NL" smtClean="0"/>
              <a:t>concentratieproblemen</a:t>
            </a:r>
          </a:p>
          <a:p>
            <a:pPr eaLnBrk="1" hangingPunct="1"/>
            <a:r>
              <a:rPr lang="nl-NL" smtClean="0"/>
              <a:t>rusteloosheid</a:t>
            </a:r>
          </a:p>
          <a:p>
            <a:pPr eaLnBrk="1" hangingPunct="1"/>
            <a:r>
              <a:rPr lang="nl-NL" smtClean="0"/>
              <a:t>vertraagde hartfrequentie</a:t>
            </a:r>
          </a:p>
          <a:p>
            <a:pPr eaLnBrk="1" hangingPunct="1"/>
            <a:r>
              <a:rPr lang="nl-NL" smtClean="0"/>
              <a:t>toegenomen eetlust en/of gewichtstoename</a:t>
            </a:r>
          </a:p>
        </p:txBody>
      </p:sp>
      <p:sp>
        <p:nvSpPr>
          <p:cNvPr id="6" name="Tekstvak 5"/>
          <p:cNvSpPr txBox="1"/>
          <p:nvPr/>
        </p:nvSpPr>
        <p:spPr>
          <a:xfrm>
            <a:off x="539552" y="6423139"/>
            <a:ext cx="8064896" cy="246221"/>
          </a:xfrm>
          <a:prstGeom prst="rect">
            <a:avLst/>
          </a:prstGeom>
          <a:noFill/>
        </p:spPr>
        <p:txBody>
          <a:bodyPr wrap="square">
            <a:spAutoFit/>
          </a:bodyPr>
          <a:lstStyle/>
          <a:p>
            <a:pPr>
              <a:defRPr/>
            </a:pPr>
            <a:r>
              <a:rPr lang="nl-NL" sz="1000" i="1" dirty="0">
                <a:latin typeface="+mn-lt"/>
              </a:rPr>
              <a:t>Bron: </a:t>
            </a:r>
            <a:r>
              <a:rPr lang="en-GB" sz="1000" i="1" dirty="0">
                <a:latin typeface="+mn-lt"/>
              </a:rPr>
              <a:t>American Psychiatric Association. Diagnostic and Statistical Manual of Mental Disorders</a:t>
            </a:r>
            <a:r>
              <a:rPr lang="en-GB" sz="1000" i="1" dirty="0" smtClean="0">
                <a:latin typeface="+mn-lt"/>
              </a:rPr>
              <a:t>, 5th </a:t>
            </a:r>
            <a:r>
              <a:rPr lang="en-GB" sz="1000" i="1" dirty="0">
                <a:latin typeface="+mn-lt"/>
              </a:rPr>
              <a:t>ed. </a:t>
            </a:r>
            <a:r>
              <a:rPr lang="en-US" sz="1000" i="1" dirty="0">
                <a:latin typeface="+mn-lt"/>
              </a:rPr>
              <a:t>(DSM-V). Washington D.C.; </a:t>
            </a:r>
            <a:r>
              <a:rPr lang="en-US" sz="1000" i="1" dirty="0" err="1">
                <a:latin typeface="+mn-lt"/>
              </a:rPr>
              <a:t>mei</a:t>
            </a:r>
            <a:r>
              <a:rPr lang="en-US" sz="1000" i="1" dirty="0">
                <a:latin typeface="+mn-lt"/>
              </a:rPr>
              <a:t> 2013</a:t>
            </a:r>
            <a:endParaRPr lang="nl-NL" sz="1000" i="1" dirty="0">
              <a:latin typeface="+mn-lt"/>
            </a:endParaRPr>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89092" name="Rectangle 2"/>
          <p:cNvSpPr>
            <a:spLocks noGrp="1" noChangeArrowheads="1"/>
          </p:cNvSpPr>
          <p:nvPr>
            <p:ph type="title"/>
          </p:nvPr>
        </p:nvSpPr>
        <p:spPr>
          <a:xfrm>
            <a:off x="642938" y="214313"/>
            <a:ext cx="9144000" cy="1006475"/>
          </a:xfrm>
        </p:spPr>
        <p:txBody>
          <a:bodyPr/>
          <a:lstStyle/>
          <a:p>
            <a:pPr eaLnBrk="1" hangingPunct="1"/>
            <a:r>
              <a:rPr lang="nl-NL" sz="3600" smtClean="0">
                <a:solidFill>
                  <a:srgbClr val="C00000"/>
                </a:solidFill>
              </a:rPr>
              <a:t>Daarnaast kans op …</a:t>
            </a:r>
          </a:p>
        </p:txBody>
      </p:sp>
      <p:sp>
        <p:nvSpPr>
          <p:cNvPr id="89093" name="Rectangle 3"/>
          <p:cNvSpPr>
            <a:spLocks noGrp="1" noChangeArrowheads="1"/>
          </p:cNvSpPr>
          <p:nvPr>
            <p:ph type="body" idx="1"/>
          </p:nvPr>
        </p:nvSpPr>
        <p:spPr>
          <a:xfrm>
            <a:off x="250825" y="1928813"/>
            <a:ext cx="8459788" cy="4419600"/>
          </a:xfrm>
        </p:spPr>
        <p:txBody>
          <a:bodyPr/>
          <a:lstStyle/>
          <a:p>
            <a:pPr eaLnBrk="1" hangingPunct="1"/>
            <a:r>
              <a:rPr lang="nl-NL" dirty="0" smtClean="0"/>
              <a:t>(tijdelijke) hyperreactiviteit longen (hoesten↑)</a:t>
            </a:r>
          </a:p>
          <a:p>
            <a:pPr eaLnBrk="1" hangingPunct="1"/>
            <a:r>
              <a:rPr lang="nl-NL" dirty="0" smtClean="0"/>
              <a:t>obstipatie</a:t>
            </a:r>
          </a:p>
          <a:p>
            <a:pPr eaLnBrk="1" hangingPunct="1"/>
            <a:r>
              <a:rPr lang="nl-NL" dirty="0" smtClean="0"/>
              <a:t>verergering psychiatrische </a:t>
            </a:r>
            <a:r>
              <a:rPr lang="nl-NL" dirty="0" err="1" smtClean="0"/>
              <a:t>co-morbiditeit</a:t>
            </a:r>
            <a:endParaRPr lang="nl-NL" dirty="0" smtClean="0"/>
          </a:p>
          <a:p>
            <a:pPr eaLnBrk="1" hangingPunct="1"/>
            <a:endParaRPr lang="nl-NL" b="1" dirty="0" smtClean="0"/>
          </a:p>
          <a:p>
            <a:pPr eaLnBrk="1" hangingPunct="1"/>
            <a:r>
              <a:rPr lang="nl-NL" b="1" dirty="0" smtClean="0">
                <a:solidFill>
                  <a:schemeClr val="tx2"/>
                </a:solidFill>
              </a:rPr>
              <a:t>CRAVING</a:t>
            </a:r>
            <a:br>
              <a:rPr lang="nl-NL" b="1" dirty="0" smtClean="0">
                <a:solidFill>
                  <a:schemeClr val="tx2"/>
                </a:solidFill>
              </a:rPr>
            </a:br>
            <a:r>
              <a:rPr lang="nl-NL" sz="2400" dirty="0" err="1" smtClean="0"/>
              <a:t>craving</a:t>
            </a:r>
            <a:r>
              <a:rPr lang="nl-NL" sz="2400" dirty="0" smtClean="0"/>
              <a:t> na stoppen met roken kan maanden tot jaren duren !</a:t>
            </a:r>
            <a:r>
              <a:rPr lang="nl-NL" sz="2400" b="1" dirty="0" smtClean="0"/>
              <a:t> </a:t>
            </a:r>
            <a:br>
              <a:rPr lang="nl-NL" sz="2400" b="1" dirty="0" smtClean="0"/>
            </a:br>
            <a:r>
              <a:rPr lang="nl-NL" sz="2000" dirty="0" smtClean="0"/>
              <a:t>(veel langer dan bij alcohol of drugs)</a:t>
            </a:r>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99332" name="Titel 1"/>
          <p:cNvSpPr>
            <a:spLocks noGrp="1"/>
          </p:cNvSpPr>
          <p:nvPr>
            <p:ph type="title"/>
          </p:nvPr>
        </p:nvSpPr>
        <p:spPr>
          <a:xfrm>
            <a:off x="0" y="-100013"/>
            <a:ext cx="9144000" cy="1657351"/>
          </a:xfrm>
        </p:spPr>
        <p:txBody>
          <a:bodyPr/>
          <a:lstStyle/>
          <a:p>
            <a:pPr eaLnBrk="1" hangingPunct="1"/>
            <a:r>
              <a:rPr lang="nl-NL" sz="3200" dirty="0" smtClean="0">
                <a:solidFill>
                  <a:srgbClr val="C00000"/>
                </a:solidFill>
              </a:rPr>
              <a:t>CBO Richtlijn Behandeling van tabaksverslaving</a:t>
            </a:r>
            <a:br>
              <a:rPr lang="nl-NL" sz="3200" dirty="0" smtClean="0">
                <a:solidFill>
                  <a:srgbClr val="C00000"/>
                </a:solidFill>
              </a:rPr>
            </a:br>
            <a:r>
              <a:rPr lang="nl-NL" sz="2800" dirty="0" smtClean="0">
                <a:solidFill>
                  <a:srgbClr val="FFC000"/>
                </a:solidFill>
              </a:rPr>
              <a:t> </a:t>
            </a:r>
            <a:r>
              <a:rPr lang="nl-NL" sz="2800" dirty="0" err="1" smtClean="0">
                <a:solidFill>
                  <a:srgbClr val="FFC000"/>
                </a:solidFill>
                <a:hlinkClick r:id="rId2"/>
              </a:rPr>
              <a:t>www.cbo.nl</a:t>
            </a:r>
            <a:r>
              <a:rPr lang="nl-NL" sz="2800" dirty="0" smtClean="0">
                <a:solidFill>
                  <a:srgbClr val="FFC000"/>
                </a:solidFill>
              </a:rPr>
              <a:t> </a:t>
            </a:r>
            <a:r>
              <a:rPr lang="nl-NL" sz="2800" dirty="0" smtClean="0">
                <a:solidFill>
                  <a:srgbClr val="C00000"/>
                </a:solidFill>
              </a:rPr>
              <a:t>(2009)</a:t>
            </a:r>
          </a:p>
        </p:txBody>
      </p:sp>
      <p:sp>
        <p:nvSpPr>
          <p:cNvPr id="3" name="Tijdelijke aanduiding voor inhoud 2"/>
          <p:cNvSpPr>
            <a:spLocks noGrp="1"/>
          </p:cNvSpPr>
          <p:nvPr>
            <p:ph idx="1"/>
          </p:nvPr>
        </p:nvSpPr>
        <p:spPr>
          <a:xfrm>
            <a:off x="215329" y="1857375"/>
            <a:ext cx="8893175" cy="4349750"/>
          </a:xfrm>
        </p:spPr>
        <p:txBody>
          <a:bodyPr>
            <a:normAutofit lnSpcReduction="10000"/>
          </a:bodyPr>
          <a:lstStyle/>
          <a:p>
            <a:pPr eaLnBrk="1" hangingPunct="1">
              <a:buFont typeface="Arial Unicode MS" pitchFamily="34" charset="-128"/>
              <a:buNone/>
              <a:defRPr/>
            </a:pPr>
            <a:r>
              <a:rPr lang="nl-NL" sz="2800" b="1" dirty="0" smtClean="0"/>
              <a:t>	Aanbevelingen farmacologische ondersteuning:</a:t>
            </a:r>
          </a:p>
          <a:p>
            <a:pPr eaLnBrk="1" hangingPunct="1">
              <a:buFont typeface="Arial Unicode MS" pitchFamily="34" charset="-128"/>
              <a:buNone/>
              <a:defRPr/>
            </a:pPr>
            <a:endParaRPr lang="nl-NL" sz="2800" b="1" u="sng" dirty="0" smtClean="0">
              <a:solidFill>
                <a:srgbClr val="FFCC00"/>
              </a:solidFill>
            </a:endParaRPr>
          </a:p>
          <a:p>
            <a:pPr eaLnBrk="1" hangingPunct="1">
              <a:defRPr/>
            </a:pPr>
            <a:r>
              <a:rPr lang="nl-NL" sz="2400" dirty="0" smtClean="0"/>
              <a:t>Bij gemiddeld ≥ </a:t>
            </a:r>
            <a:r>
              <a:rPr lang="nl-NL" sz="2400" u="sng" dirty="0" smtClean="0"/>
              <a:t>10 sigaretten</a:t>
            </a:r>
            <a:r>
              <a:rPr lang="nl-NL" sz="2400" dirty="0" smtClean="0"/>
              <a:t> : informatie geven en aanbieden, of als de patiënt dat wenst</a:t>
            </a:r>
          </a:p>
          <a:p>
            <a:pPr eaLnBrk="1" hangingPunct="1">
              <a:buFont typeface="Wingdings" pitchFamily="2" charset="2"/>
              <a:buNone/>
              <a:defRPr/>
            </a:pPr>
            <a:endParaRPr lang="nl-NL" sz="2400" dirty="0" smtClean="0"/>
          </a:p>
          <a:p>
            <a:pPr eaLnBrk="1" hangingPunct="1">
              <a:defRPr/>
            </a:pPr>
            <a:r>
              <a:rPr lang="nl-NL" sz="2400" dirty="0" smtClean="0"/>
              <a:t>Alleen in </a:t>
            </a:r>
            <a:r>
              <a:rPr lang="nl-NL" sz="2400" u="sng" dirty="0" smtClean="0"/>
              <a:t>combinatie</a:t>
            </a:r>
            <a:r>
              <a:rPr lang="nl-NL" sz="2400" dirty="0" smtClean="0"/>
              <a:t> met gedragsmatige ondersteuning</a:t>
            </a:r>
          </a:p>
          <a:p>
            <a:pPr eaLnBrk="1" hangingPunct="1">
              <a:buFont typeface="Wingdings" pitchFamily="2" charset="2"/>
              <a:buNone/>
              <a:defRPr/>
            </a:pPr>
            <a:endParaRPr lang="nl-NL" sz="2400" dirty="0" smtClean="0"/>
          </a:p>
          <a:p>
            <a:pPr eaLnBrk="1" hangingPunct="1">
              <a:defRPr/>
            </a:pPr>
            <a:r>
              <a:rPr lang="nl-NL" sz="2400" dirty="0" smtClean="0"/>
              <a:t>Onvoldoende argumenten om een rangorde aan te brengen tussen </a:t>
            </a:r>
            <a:br>
              <a:rPr lang="nl-NL" sz="2400" dirty="0" smtClean="0"/>
            </a:br>
            <a:r>
              <a:rPr lang="nl-NL" sz="2400" dirty="0" smtClean="0"/>
              <a:t>NVM, </a:t>
            </a:r>
            <a:r>
              <a:rPr lang="nl-NL" sz="2400" dirty="0" err="1" smtClean="0"/>
              <a:t>bupropion</a:t>
            </a:r>
            <a:r>
              <a:rPr lang="nl-NL" sz="2400" dirty="0" smtClean="0"/>
              <a:t>, nortriptyline en varenicline. </a:t>
            </a:r>
            <a:br>
              <a:rPr lang="nl-NL" sz="2400" dirty="0" smtClean="0"/>
            </a:br>
            <a:r>
              <a:rPr lang="nl-NL" sz="2400" dirty="0" smtClean="0"/>
              <a:t>Op basis van veiligheid NVM 1</a:t>
            </a:r>
            <a:r>
              <a:rPr lang="nl-NL" sz="2400" baseline="30000" dirty="0" smtClean="0"/>
              <a:t>e</a:t>
            </a:r>
            <a:r>
              <a:rPr lang="nl-NL" sz="2400" dirty="0" smtClean="0"/>
              <a:t> keus.</a:t>
            </a:r>
          </a:p>
        </p:txBody>
      </p:sp>
      <p:sp>
        <p:nvSpPr>
          <p:cNvPr id="6" name="Tekstvak 5"/>
          <p:cNvSpPr txBox="1"/>
          <p:nvPr/>
        </p:nvSpPr>
        <p:spPr>
          <a:xfrm>
            <a:off x="677863" y="6453188"/>
            <a:ext cx="6669087" cy="246062"/>
          </a:xfrm>
          <a:prstGeom prst="rect">
            <a:avLst/>
          </a:prstGeom>
          <a:noFill/>
        </p:spPr>
        <p:txBody>
          <a:bodyPr wrap="none">
            <a:spAutoFit/>
          </a:bodyPr>
          <a:lstStyle/>
          <a:p>
            <a:pPr>
              <a:defRPr/>
            </a:pPr>
            <a:r>
              <a:rPr lang="nl-NL" sz="1000" i="1" dirty="0">
                <a:latin typeface="+mn-lt"/>
              </a:rPr>
              <a:t>Bron: Richtlijn Behandeling van tabaksverslaving. 2009, Utrecht: Kwaliteitsinstituut voor de Gezondheidszorg CBO </a:t>
            </a:r>
          </a:p>
        </p:txBody>
      </p:sp>
    </p:spTree>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100356" name="Titel 1"/>
          <p:cNvSpPr>
            <a:spLocks noGrp="1"/>
          </p:cNvSpPr>
          <p:nvPr>
            <p:ph type="title"/>
          </p:nvPr>
        </p:nvSpPr>
        <p:spPr>
          <a:xfrm>
            <a:off x="214313" y="214313"/>
            <a:ext cx="9144000" cy="1439862"/>
          </a:xfrm>
        </p:spPr>
        <p:txBody>
          <a:bodyPr/>
          <a:lstStyle/>
          <a:p>
            <a:r>
              <a:rPr lang="nl-NL" sz="3200" smtClean="0">
                <a:solidFill>
                  <a:srgbClr val="C00000"/>
                </a:solidFill>
              </a:rPr>
              <a:t>CBO Richtlijn Behandeling van tabaksverslaving </a:t>
            </a:r>
            <a:br>
              <a:rPr lang="nl-NL" sz="3200" smtClean="0">
                <a:solidFill>
                  <a:srgbClr val="C00000"/>
                </a:solidFill>
              </a:rPr>
            </a:br>
            <a:r>
              <a:rPr lang="nl-NL" sz="2400" smtClean="0">
                <a:solidFill>
                  <a:srgbClr val="C00000"/>
                </a:solidFill>
              </a:rPr>
              <a:t>(vervolg)</a:t>
            </a:r>
            <a:r>
              <a:rPr lang="nl-NL" sz="3200" smtClean="0">
                <a:solidFill>
                  <a:srgbClr val="C00000"/>
                </a:solidFill>
              </a:rPr>
              <a:t/>
            </a:r>
            <a:br>
              <a:rPr lang="nl-NL" sz="3200" smtClean="0">
                <a:solidFill>
                  <a:srgbClr val="C00000"/>
                </a:solidFill>
              </a:rPr>
            </a:br>
            <a:endParaRPr lang="nl-NL" sz="3200" smtClean="0">
              <a:solidFill>
                <a:srgbClr val="C00000"/>
              </a:solidFill>
            </a:endParaRPr>
          </a:p>
        </p:txBody>
      </p:sp>
      <p:sp>
        <p:nvSpPr>
          <p:cNvPr id="100357" name="Tijdelijke aanduiding voor inhoud 2"/>
          <p:cNvSpPr>
            <a:spLocks noGrp="1"/>
          </p:cNvSpPr>
          <p:nvPr>
            <p:ph idx="1"/>
          </p:nvPr>
        </p:nvSpPr>
        <p:spPr>
          <a:xfrm>
            <a:off x="215900" y="1484313"/>
            <a:ext cx="9036050" cy="5795962"/>
          </a:xfrm>
        </p:spPr>
        <p:txBody>
          <a:bodyPr/>
          <a:lstStyle/>
          <a:p>
            <a:pPr eaLnBrk="1" hangingPunct="1"/>
            <a:r>
              <a:rPr lang="nl-NL" sz="2800" smtClean="0"/>
              <a:t>Keuze afhankelijk van:</a:t>
            </a:r>
          </a:p>
          <a:p>
            <a:pPr lvl="1" eaLnBrk="1" hangingPunct="1">
              <a:lnSpc>
                <a:spcPct val="150000"/>
              </a:lnSpc>
              <a:spcBef>
                <a:spcPct val="0"/>
              </a:spcBef>
            </a:pPr>
            <a:r>
              <a:rPr lang="nl-NL" sz="2400" smtClean="0"/>
              <a:t>veiligheid (bijwerkingprofiel en contra-indicaties)</a:t>
            </a:r>
          </a:p>
          <a:p>
            <a:pPr lvl="1" eaLnBrk="1" hangingPunct="1">
              <a:lnSpc>
                <a:spcPct val="150000"/>
              </a:lnSpc>
              <a:spcBef>
                <a:spcPct val="0"/>
              </a:spcBef>
            </a:pPr>
            <a:r>
              <a:rPr lang="nl-NL" sz="2400" smtClean="0"/>
              <a:t>mate van nicotineafhankelijkheid</a:t>
            </a:r>
          </a:p>
          <a:p>
            <a:pPr lvl="1" eaLnBrk="1" hangingPunct="1">
              <a:lnSpc>
                <a:spcPct val="150000"/>
              </a:lnSpc>
              <a:spcBef>
                <a:spcPct val="0"/>
              </a:spcBef>
            </a:pPr>
            <a:r>
              <a:rPr lang="nl-NL" sz="2400" smtClean="0"/>
              <a:t>persoonlijke voorkeur patiënt</a:t>
            </a:r>
          </a:p>
          <a:p>
            <a:pPr eaLnBrk="1" hangingPunct="1">
              <a:lnSpc>
                <a:spcPct val="150000"/>
              </a:lnSpc>
            </a:pPr>
            <a:r>
              <a:rPr lang="nl-NL" sz="2800" smtClean="0"/>
              <a:t>Bij sterke afhankelijkheid hoge dosis NVM</a:t>
            </a:r>
            <a:endParaRPr lang="nl-NL" sz="2400" smtClean="0"/>
          </a:p>
          <a:p>
            <a:pPr eaLnBrk="1" hangingPunct="1"/>
            <a:r>
              <a:rPr lang="nl-NL" sz="2800" smtClean="0"/>
              <a:t>NVM kunnen worden gebruikt bij ‘risicogroepen’ zoals</a:t>
            </a:r>
            <a:r>
              <a:rPr lang="nl-NL" sz="2400" smtClean="0"/>
              <a:t> </a:t>
            </a:r>
          </a:p>
          <a:p>
            <a:pPr lvl="1" eaLnBrk="1" hangingPunct="1">
              <a:lnSpc>
                <a:spcPct val="150000"/>
              </a:lnSpc>
              <a:spcBef>
                <a:spcPct val="0"/>
              </a:spcBef>
            </a:pPr>
            <a:r>
              <a:rPr lang="nl-NL" sz="2400" smtClean="0"/>
              <a:t>hart- en vaatziekten </a:t>
            </a:r>
          </a:p>
          <a:p>
            <a:pPr lvl="1" eaLnBrk="1" hangingPunct="1">
              <a:lnSpc>
                <a:spcPct val="150000"/>
              </a:lnSpc>
              <a:spcBef>
                <a:spcPct val="0"/>
              </a:spcBef>
            </a:pPr>
            <a:r>
              <a:rPr lang="nl-NL" sz="2400" smtClean="0"/>
              <a:t>bij verslaafden vanaf 12 jaar</a:t>
            </a:r>
          </a:p>
          <a:p>
            <a:pPr lvl="1" eaLnBrk="1" hangingPunct="1">
              <a:lnSpc>
                <a:spcPct val="150000"/>
              </a:lnSpc>
              <a:spcBef>
                <a:spcPct val="0"/>
              </a:spcBef>
            </a:pPr>
            <a:r>
              <a:rPr lang="nl-NL" sz="2400" smtClean="0"/>
              <a:t>bij zwangere vrouwen en bij borstvoeding!</a:t>
            </a:r>
          </a:p>
          <a:p>
            <a:pPr eaLnBrk="1" hangingPunct="1">
              <a:lnSpc>
                <a:spcPct val="150000"/>
              </a:lnSpc>
              <a:spcBef>
                <a:spcPct val="0"/>
              </a:spcBef>
              <a:buFont typeface="Wingdings" pitchFamily="2" charset="2"/>
              <a:buNone/>
            </a:pPr>
            <a:endParaRPr lang="nl-NL" sz="2000" smtClean="0"/>
          </a:p>
          <a:p>
            <a:endParaRPr lang="nl-NL" smtClean="0"/>
          </a:p>
        </p:txBody>
      </p:sp>
      <p:sp>
        <p:nvSpPr>
          <p:cNvPr id="6" name="Tekstvak 5"/>
          <p:cNvSpPr txBox="1"/>
          <p:nvPr/>
        </p:nvSpPr>
        <p:spPr>
          <a:xfrm>
            <a:off x="611188" y="6567488"/>
            <a:ext cx="6669087" cy="246062"/>
          </a:xfrm>
          <a:prstGeom prst="rect">
            <a:avLst/>
          </a:prstGeom>
          <a:noFill/>
        </p:spPr>
        <p:txBody>
          <a:bodyPr wrap="none">
            <a:spAutoFit/>
          </a:bodyPr>
          <a:lstStyle/>
          <a:p>
            <a:pPr>
              <a:defRPr/>
            </a:pPr>
            <a:r>
              <a:rPr lang="nl-NL" sz="1000" i="1" dirty="0">
                <a:latin typeface="+mn-lt"/>
              </a:rPr>
              <a:t>Bron: Richtlijn Behandeling van tabaksverslaving. 2009, Utrecht: Kwaliteitsinstituut voor de Gezondheidszorg CBO </a:t>
            </a:r>
          </a:p>
        </p:txBody>
      </p:sp>
    </p:spTree>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cxnSp>
        <p:nvCxnSpPr>
          <p:cNvPr id="8" name="Straight Connector 7"/>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103428" name="Rectangle 2"/>
          <p:cNvSpPr>
            <a:spLocks noGrp="1" noChangeArrowheads="1"/>
          </p:cNvSpPr>
          <p:nvPr>
            <p:ph type="title"/>
          </p:nvPr>
        </p:nvSpPr>
        <p:spPr>
          <a:xfrm>
            <a:off x="484188" y="188913"/>
            <a:ext cx="7832725" cy="1143000"/>
          </a:xfrm>
        </p:spPr>
        <p:txBody>
          <a:bodyPr/>
          <a:lstStyle/>
          <a:p>
            <a:pPr eaLnBrk="1" hangingPunct="1"/>
            <a:r>
              <a:rPr lang="nl-NL" sz="3600" smtClean="0">
                <a:solidFill>
                  <a:srgbClr val="C00000"/>
                </a:solidFill>
              </a:rPr>
              <a:t/>
            </a:r>
            <a:br>
              <a:rPr lang="nl-NL" sz="3600" smtClean="0">
                <a:solidFill>
                  <a:srgbClr val="C00000"/>
                </a:solidFill>
              </a:rPr>
            </a:br>
            <a:r>
              <a:rPr lang="nl-NL" sz="3600" smtClean="0">
                <a:solidFill>
                  <a:srgbClr val="C00000"/>
                </a:solidFill>
              </a:rPr>
              <a:t>Medicamenteuze behandeling</a:t>
            </a:r>
            <a:br>
              <a:rPr lang="nl-NL" sz="3600" smtClean="0">
                <a:solidFill>
                  <a:srgbClr val="C00000"/>
                </a:solidFill>
              </a:rPr>
            </a:br>
            <a:endParaRPr lang="nl-NL" sz="3600" smtClean="0">
              <a:solidFill>
                <a:srgbClr val="C00000"/>
              </a:solidFill>
            </a:endParaRPr>
          </a:p>
        </p:txBody>
      </p:sp>
      <p:sp>
        <p:nvSpPr>
          <p:cNvPr id="350211" name="Rectangle 3"/>
          <p:cNvSpPr>
            <a:spLocks noGrp="1" noChangeArrowheads="1"/>
          </p:cNvSpPr>
          <p:nvPr>
            <p:ph type="body" sz="half" idx="1"/>
          </p:nvPr>
        </p:nvSpPr>
        <p:spPr>
          <a:xfrm>
            <a:off x="539552" y="1887538"/>
            <a:ext cx="4321175" cy="4637806"/>
          </a:xfrm>
        </p:spPr>
        <p:txBody>
          <a:bodyPr/>
          <a:lstStyle/>
          <a:p>
            <a:pPr eaLnBrk="1" hangingPunct="1">
              <a:buFont typeface="Wingdings" pitchFamily="2" charset="2"/>
              <a:buNone/>
            </a:pPr>
            <a:r>
              <a:rPr lang="nl-NL" sz="2400" u="sng" dirty="0" smtClean="0"/>
              <a:t>Nicotinesubstitutie:</a:t>
            </a:r>
          </a:p>
          <a:p>
            <a:pPr eaLnBrk="1" hangingPunct="1"/>
            <a:r>
              <a:rPr lang="nl-NL" dirty="0" smtClean="0">
                <a:solidFill>
                  <a:schemeClr val="tx2"/>
                </a:solidFill>
              </a:rPr>
              <a:t>pleisters</a:t>
            </a:r>
            <a:r>
              <a:rPr lang="nl-NL" sz="2000" dirty="0" smtClean="0"/>
              <a:t> </a:t>
            </a:r>
            <a:br>
              <a:rPr lang="nl-NL" sz="2000" dirty="0" smtClean="0"/>
            </a:br>
            <a:r>
              <a:rPr lang="nl-NL" sz="2000" dirty="0" smtClean="0"/>
              <a:t>(kunnen gecombineerd </a:t>
            </a:r>
            <a:br>
              <a:rPr lang="nl-NL" sz="2000" dirty="0" smtClean="0"/>
            </a:br>
            <a:r>
              <a:rPr lang="nl-NL" sz="2000" dirty="0" smtClean="0"/>
              <a:t>worden met andere NVM toedieningsvormen)</a:t>
            </a:r>
          </a:p>
          <a:p>
            <a:pPr eaLnBrk="1" hangingPunct="1"/>
            <a:r>
              <a:rPr lang="nl-NL" dirty="0" smtClean="0">
                <a:solidFill>
                  <a:schemeClr val="tx2"/>
                </a:solidFill>
              </a:rPr>
              <a:t>kauwgom</a:t>
            </a:r>
          </a:p>
          <a:p>
            <a:pPr eaLnBrk="1" hangingPunct="1"/>
            <a:r>
              <a:rPr lang="nl-NL" dirty="0" err="1" smtClean="0">
                <a:solidFill>
                  <a:schemeClr val="tx2"/>
                </a:solidFill>
              </a:rPr>
              <a:t>sublinguale</a:t>
            </a:r>
            <a:r>
              <a:rPr lang="nl-NL" dirty="0" smtClean="0">
                <a:solidFill>
                  <a:schemeClr val="tx2"/>
                </a:solidFill>
              </a:rPr>
              <a:t> tablet</a:t>
            </a:r>
          </a:p>
          <a:p>
            <a:pPr eaLnBrk="1" hangingPunct="1"/>
            <a:r>
              <a:rPr lang="nl-NL" dirty="0" smtClean="0">
                <a:solidFill>
                  <a:schemeClr val="tx2"/>
                </a:solidFill>
              </a:rPr>
              <a:t>zuigtablet</a:t>
            </a:r>
          </a:p>
          <a:p>
            <a:pPr eaLnBrk="1" hangingPunct="1"/>
            <a:r>
              <a:rPr lang="nl-NL" dirty="0" smtClean="0">
                <a:solidFill>
                  <a:schemeClr val="tx2"/>
                </a:solidFill>
              </a:rPr>
              <a:t>mondspray</a:t>
            </a:r>
          </a:p>
          <a:p>
            <a:pPr eaLnBrk="1" hangingPunct="1"/>
            <a:r>
              <a:rPr lang="nl-NL" dirty="0" smtClean="0">
                <a:solidFill>
                  <a:schemeClr val="tx2"/>
                </a:solidFill>
              </a:rPr>
              <a:t>inhalatievloeistof</a:t>
            </a:r>
          </a:p>
          <a:p>
            <a:pPr eaLnBrk="1" hangingPunct="1"/>
            <a:endParaRPr lang="nl-NL" dirty="0" smtClean="0">
              <a:solidFill>
                <a:schemeClr val="tx2"/>
              </a:solidFill>
            </a:endParaRPr>
          </a:p>
          <a:p>
            <a:pPr eaLnBrk="1" hangingPunct="1">
              <a:buFont typeface="Wingdings" pitchFamily="2" charset="2"/>
              <a:buNone/>
            </a:pPr>
            <a:endParaRPr lang="nl-NL" sz="2400" dirty="0" smtClean="0">
              <a:solidFill>
                <a:schemeClr val="tx2"/>
              </a:solidFill>
            </a:endParaRPr>
          </a:p>
          <a:p>
            <a:pPr eaLnBrk="1" hangingPunct="1">
              <a:buFont typeface="Wingdings" pitchFamily="2" charset="2"/>
              <a:buChar char="à"/>
            </a:pPr>
            <a:endParaRPr lang="nl-NL" sz="2400" dirty="0" smtClean="0">
              <a:solidFill>
                <a:schemeClr val="tx2"/>
              </a:solidFill>
            </a:endParaRPr>
          </a:p>
          <a:p>
            <a:pPr eaLnBrk="1" hangingPunct="1"/>
            <a:endParaRPr lang="nl-NL" sz="2400" dirty="0" smtClean="0"/>
          </a:p>
        </p:txBody>
      </p:sp>
      <p:sp>
        <p:nvSpPr>
          <p:cNvPr id="350212" name="Rectangle 4"/>
          <p:cNvSpPr>
            <a:spLocks noGrp="1" noChangeArrowheads="1"/>
          </p:cNvSpPr>
          <p:nvPr>
            <p:ph type="body" sz="half" idx="2"/>
          </p:nvPr>
        </p:nvSpPr>
        <p:spPr>
          <a:xfrm>
            <a:off x="5076825" y="1857375"/>
            <a:ext cx="3192463" cy="2324100"/>
          </a:xfrm>
        </p:spPr>
        <p:txBody>
          <a:bodyPr/>
          <a:lstStyle/>
          <a:p>
            <a:pPr eaLnBrk="1" hangingPunct="1">
              <a:buFont typeface="Wingdings" pitchFamily="2" charset="2"/>
              <a:buNone/>
            </a:pPr>
            <a:r>
              <a:rPr lang="nl-NL" sz="2400" u="sng" dirty="0" smtClean="0"/>
              <a:t>Andere medicatie:</a:t>
            </a:r>
          </a:p>
          <a:p>
            <a:pPr eaLnBrk="1" hangingPunct="1"/>
            <a:r>
              <a:rPr lang="nl-NL" dirty="0" err="1" smtClean="0">
                <a:solidFill>
                  <a:schemeClr val="tx2"/>
                </a:solidFill>
              </a:rPr>
              <a:t>bupropion</a:t>
            </a:r>
            <a:r>
              <a:rPr lang="nl-NL" dirty="0" smtClean="0">
                <a:solidFill>
                  <a:schemeClr val="tx2"/>
                </a:solidFill>
              </a:rPr>
              <a:t> </a:t>
            </a:r>
            <a:r>
              <a:rPr lang="nl-NL" dirty="0" smtClean="0">
                <a:solidFill>
                  <a:srgbClr val="FF0000"/>
                </a:solidFill>
              </a:rPr>
              <a:t>*</a:t>
            </a:r>
          </a:p>
          <a:p>
            <a:pPr eaLnBrk="1" hangingPunct="1"/>
            <a:r>
              <a:rPr lang="nl-NL" dirty="0" err="1" smtClean="0">
                <a:solidFill>
                  <a:schemeClr val="tx2"/>
                </a:solidFill>
              </a:rPr>
              <a:t>nortriptyline</a:t>
            </a:r>
            <a:r>
              <a:rPr lang="nl-NL" dirty="0" smtClean="0">
                <a:solidFill>
                  <a:schemeClr val="tx2"/>
                </a:solidFill>
              </a:rPr>
              <a:t> </a:t>
            </a:r>
            <a:r>
              <a:rPr lang="nl-NL" dirty="0" smtClean="0">
                <a:solidFill>
                  <a:srgbClr val="FF0000"/>
                </a:solidFill>
              </a:rPr>
              <a:t>*</a:t>
            </a:r>
          </a:p>
          <a:p>
            <a:pPr eaLnBrk="1" hangingPunct="1"/>
            <a:r>
              <a:rPr lang="nl-NL" dirty="0" err="1" smtClean="0">
                <a:solidFill>
                  <a:schemeClr val="tx2"/>
                </a:solidFill>
              </a:rPr>
              <a:t>varenicline</a:t>
            </a:r>
            <a:endParaRPr lang="nl-NL" dirty="0" smtClean="0">
              <a:solidFill>
                <a:schemeClr val="tx2"/>
              </a:solidFill>
            </a:endParaRPr>
          </a:p>
          <a:p>
            <a:pPr eaLnBrk="1" hangingPunct="1">
              <a:buFont typeface="Wingdings" pitchFamily="2" charset="2"/>
              <a:buNone/>
            </a:pPr>
            <a:endParaRPr lang="nl-NL" sz="2400" dirty="0" smtClean="0">
              <a:solidFill>
                <a:schemeClr val="tx2"/>
              </a:solidFill>
            </a:endParaRPr>
          </a:p>
        </p:txBody>
      </p:sp>
      <p:sp>
        <p:nvSpPr>
          <p:cNvPr id="103431" name="Text Box 5"/>
          <p:cNvSpPr txBox="1">
            <a:spLocks noChangeArrowheads="1"/>
          </p:cNvSpPr>
          <p:nvPr/>
        </p:nvSpPr>
        <p:spPr bwMode="auto">
          <a:xfrm>
            <a:off x="6135688" y="4311650"/>
            <a:ext cx="184150" cy="366713"/>
          </a:xfrm>
          <a:prstGeom prst="rect">
            <a:avLst/>
          </a:prstGeom>
          <a:noFill/>
          <a:ln w="9525">
            <a:noFill/>
            <a:miter lim="800000"/>
            <a:headEnd/>
            <a:tailEnd/>
          </a:ln>
        </p:spPr>
        <p:txBody>
          <a:bodyPr wrap="none">
            <a:spAutoFit/>
          </a:bodyPr>
          <a:lstStyle/>
          <a:p>
            <a:endParaRPr lang="nl-NL">
              <a:latin typeface="Garamond" pitchFamily="18" charset="0"/>
            </a:endParaRPr>
          </a:p>
        </p:txBody>
      </p:sp>
      <p:sp>
        <p:nvSpPr>
          <p:cNvPr id="350214" name="Text Box 6"/>
          <p:cNvSpPr txBox="1">
            <a:spLocks noChangeArrowheads="1"/>
          </p:cNvSpPr>
          <p:nvPr/>
        </p:nvSpPr>
        <p:spPr bwMode="auto">
          <a:xfrm>
            <a:off x="5076825" y="4728046"/>
            <a:ext cx="3959671" cy="1077218"/>
          </a:xfrm>
          <a:prstGeom prst="rect">
            <a:avLst/>
          </a:prstGeom>
          <a:noFill/>
          <a:ln w="9525">
            <a:noFill/>
            <a:miter lim="800000"/>
            <a:headEnd/>
            <a:tailEnd/>
          </a:ln>
        </p:spPr>
        <p:txBody>
          <a:bodyPr wrap="square">
            <a:spAutoFit/>
          </a:bodyPr>
          <a:lstStyle/>
          <a:p>
            <a:r>
              <a:rPr lang="nl-NL" sz="2800" b="1" dirty="0">
                <a:solidFill>
                  <a:srgbClr val="C00000"/>
                </a:solidFill>
                <a:latin typeface="+mn-lt"/>
              </a:rPr>
              <a:t>*</a:t>
            </a:r>
            <a:r>
              <a:rPr lang="nl-NL" dirty="0">
                <a:solidFill>
                  <a:srgbClr val="C00000"/>
                </a:solidFill>
                <a:latin typeface="Garamond" pitchFamily="18" charset="0"/>
              </a:rPr>
              <a:t> </a:t>
            </a:r>
          </a:p>
          <a:p>
            <a:r>
              <a:rPr lang="nl-NL" dirty="0">
                <a:solidFill>
                  <a:srgbClr val="C00000"/>
                </a:solidFill>
                <a:latin typeface="+mn-lt"/>
              </a:rPr>
              <a:t>Kunnen gecombineerd worden  met nicotinevervangende middelen</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50211"/>
                                        </p:tgtEl>
                                        <p:attrNameLst>
                                          <p:attrName>style.visibility</p:attrName>
                                        </p:attrNameLst>
                                      </p:cBhvr>
                                      <p:to>
                                        <p:strVal val="visible"/>
                                      </p:to>
                                    </p:set>
                                    <p:anim calcmode="lin" valueType="num">
                                      <p:cBhvr additive="base">
                                        <p:cTn id="7" dur="500" fill="hold"/>
                                        <p:tgtEl>
                                          <p:spTgt spid="350211"/>
                                        </p:tgtEl>
                                        <p:attrNameLst>
                                          <p:attrName>ppt_x</p:attrName>
                                        </p:attrNameLst>
                                      </p:cBhvr>
                                      <p:tavLst>
                                        <p:tav tm="0">
                                          <p:val>
                                            <p:strVal val="0-#ppt_w/2"/>
                                          </p:val>
                                        </p:tav>
                                        <p:tav tm="100000">
                                          <p:val>
                                            <p:strVal val="#ppt_x"/>
                                          </p:val>
                                        </p:tav>
                                      </p:tavLst>
                                    </p:anim>
                                    <p:anim calcmode="lin" valueType="num">
                                      <p:cBhvr additive="base">
                                        <p:cTn id="8" dur="500" fill="hold"/>
                                        <p:tgtEl>
                                          <p:spTgt spid="35021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50212"/>
                                        </p:tgtEl>
                                        <p:attrNameLst>
                                          <p:attrName>style.visibility</p:attrName>
                                        </p:attrNameLst>
                                      </p:cBhvr>
                                      <p:to>
                                        <p:strVal val="visible"/>
                                      </p:to>
                                    </p:set>
                                    <p:anim calcmode="lin" valueType="num">
                                      <p:cBhvr additive="base">
                                        <p:cTn id="13" dur="500" fill="hold"/>
                                        <p:tgtEl>
                                          <p:spTgt spid="350212"/>
                                        </p:tgtEl>
                                        <p:attrNameLst>
                                          <p:attrName>ppt_x</p:attrName>
                                        </p:attrNameLst>
                                      </p:cBhvr>
                                      <p:tavLst>
                                        <p:tav tm="0">
                                          <p:val>
                                            <p:strVal val="1+#ppt_w/2"/>
                                          </p:val>
                                        </p:tav>
                                        <p:tav tm="100000">
                                          <p:val>
                                            <p:strVal val="#ppt_x"/>
                                          </p:val>
                                        </p:tav>
                                      </p:tavLst>
                                    </p:anim>
                                    <p:anim calcmode="lin" valueType="num">
                                      <p:cBhvr additive="base">
                                        <p:cTn id="14" dur="500" fill="hold"/>
                                        <p:tgtEl>
                                          <p:spTgt spid="35021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502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0211" grpId="0" autoUpdateAnimBg="0"/>
      <p:bldP spid="350212" grpId="0" autoUpdateAnimBg="0"/>
      <p:bldP spid="3502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Tijdelijke aanduiding voor inhoud 3" descr="samenstellingrooksig490.gif"/>
          <p:cNvPicPr>
            <a:picLocks noGrp="1" noChangeAspect="1"/>
          </p:cNvPicPr>
          <p:nvPr>
            <p:ph idx="1"/>
          </p:nvPr>
        </p:nvPicPr>
        <p:blipFill>
          <a:blip r:embed="rId2"/>
          <a:srcRect/>
          <a:stretch>
            <a:fillRect/>
          </a:stretch>
        </p:blipFill>
        <p:spPr>
          <a:xfrm>
            <a:off x="792163" y="1074738"/>
            <a:ext cx="7524750" cy="5067300"/>
          </a:xfrm>
        </p:spPr>
      </p:pic>
    </p:spTree>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104452" name="Rectangle 2"/>
          <p:cNvSpPr>
            <a:spLocks noGrp="1" noChangeArrowheads="1"/>
          </p:cNvSpPr>
          <p:nvPr>
            <p:ph type="title"/>
          </p:nvPr>
        </p:nvSpPr>
        <p:spPr>
          <a:xfrm>
            <a:off x="539750" y="214313"/>
            <a:ext cx="7004050" cy="722312"/>
          </a:xfrm>
        </p:spPr>
        <p:txBody>
          <a:bodyPr/>
          <a:lstStyle/>
          <a:p>
            <a:pPr eaLnBrk="1" hangingPunct="1"/>
            <a:r>
              <a:rPr lang="nl-NL" sz="3600" smtClean="0">
                <a:solidFill>
                  <a:srgbClr val="C00000"/>
                </a:solidFill>
              </a:rPr>
              <a:t>Nicotinesubstitutie:</a:t>
            </a:r>
          </a:p>
        </p:txBody>
      </p:sp>
      <p:sp>
        <p:nvSpPr>
          <p:cNvPr id="104453" name="Rectangle 3"/>
          <p:cNvSpPr>
            <a:spLocks noGrp="1" noChangeArrowheads="1"/>
          </p:cNvSpPr>
          <p:nvPr>
            <p:ph type="body" idx="1"/>
          </p:nvPr>
        </p:nvSpPr>
        <p:spPr>
          <a:xfrm>
            <a:off x="178991" y="1440160"/>
            <a:ext cx="5833169" cy="5445224"/>
          </a:xfrm>
        </p:spPr>
        <p:txBody>
          <a:bodyPr/>
          <a:lstStyle/>
          <a:p>
            <a:pPr eaLnBrk="1" hangingPunct="1"/>
            <a:r>
              <a:rPr lang="nl-NL" sz="2800" dirty="0" smtClean="0"/>
              <a:t>pleisters</a:t>
            </a:r>
            <a:r>
              <a:rPr lang="nl-NL" sz="2800" dirty="0" smtClean="0">
                <a:solidFill>
                  <a:srgbClr val="C00000"/>
                </a:solidFill>
              </a:rPr>
              <a:t>  </a:t>
            </a:r>
            <a:r>
              <a:rPr lang="nl-NL" sz="2400" dirty="0" smtClean="0">
                <a:solidFill>
                  <a:srgbClr val="C00000"/>
                </a:solidFill>
              </a:rPr>
              <a:t>7, 14, 21 mg / 24 uur</a:t>
            </a:r>
            <a:r>
              <a:rPr lang="nl-NL" dirty="0" smtClean="0"/>
              <a:t/>
            </a:r>
            <a:br>
              <a:rPr lang="nl-NL" dirty="0" smtClean="0"/>
            </a:br>
            <a:endParaRPr lang="nl-NL" sz="1800" dirty="0" smtClean="0">
              <a:solidFill>
                <a:srgbClr val="CC0000"/>
              </a:solidFill>
            </a:endParaRPr>
          </a:p>
          <a:p>
            <a:pPr eaLnBrk="1" hangingPunct="1"/>
            <a:r>
              <a:rPr lang="nl-NL" sz="2800" dirty="0" smtClean="0"/>
              <a:t>kauwgom </a:t>
            </a:r>
            <a:r>
              <a:rPr lang="nl-NL" sz="2400" dirty="0" smtClean="0">
                <a:solidFill>
                  <a:srgbClr val="C00000"/>
                </a:solidFill>
              </a:rPr>
              <a:t>2 mg en 4 mg</a:t>
            </a:r>
          </a:p>
          <a:p>
            <a:pPr eaLnBrk="1" hangingPunct="1"/>
            <a:endParaRPr lang="nl-NL" sz="2000" b="1" dirty="0" smtClean="0">
              <a:solidFill>
                <a:srgbClr val="FFCC00"/>
              </a:solidFill>
            </a:endParaRPr>
          </a:p>
          <a:p>
            <a:pPr eaLnBrk="1" hangingPunct="1"/>
            <a:r>
              <a:rPr lang="nl-NL" sz="2800" dirty="0" err="1" smtClean="0"/>
              <a:t>sublinguale</a:t>
            </a:r>
            <a:r>
              <a:rPr lang="nl-NL" sz="2800" dirty="0" smtClean="0"/>
              <a:t> tablet</a:t>
            </a:r>
            <a:r>
              <a:rPr lang="nl-NL" sz="2800" b="1" dirty="0" smtClean="0"/>
              <a:t> </a:t>
            </a:r>
            <a:r>
              <a:rPr lang="nl-NL" sz="2400" dirty="0" smtClean="0">
                <a:solidFill>
                  <a:srgbClr val="C00000"/>
                </a:solidFill>
              </a:rPr>
              <a:t>2 mg</a:t>
            </a:r>
          </a:p>
          <a:p>
            <a:pPr eaLnBrk="1" hangingPunct="1"/>
            <a:endParaRPr lang="nl-NL" sz="2000" b="1" dirty="0" smtClean="0">
              <a:solidFill>
                <a:srgbClr val="FFCC00"/>
              </a:solidFill>
            </a:endParaRPr>
          </a:p>
          <a:p>
            <a:pPr eaLnBrk="1" hangingPunct="1"/>
            <a:r>
              <a:rPr lang="nl-NL" sz="2800" dirty="0" smtClean="0"/>
              <a:t>zuigtablet </a:t>
            </a:r>
            <a:r>
              <a:rPr lang="nl-NL" sz="2400" dirty="0" smtClean="0">
                <a:solidFill>
                  <a:srgbClr val="C00000"/>
                </a:solidFill>
              </a:rPr>
              <a:t>1 mg, 1,5 mg, 2 mg, 4 mg</a:t>
            </a:r>
          </a:p>
          <a:p>
            <a:pPr eaLnBrk="1" hangingPunct="1"/>
            <a:endParaRPr lang="nl-NL" sz="2400" b="1" dirty="0" smtClean="0">
              <a:solidFill>
                <a:srgbClr val="FFCC00"/>
              </a:solidFill>
            </a:endParaRPr>
          </a:p>
          <a:p>
            <a:pPr eaLnBrk="1" hangingPunct="1"/>
            <a:r>
              <a:rPr lang="nl-NL" dirty="0" smtClean="0"/>
              <a:t>mondspray</a:t>
            </a:r>
            <a:r>
              <a:rPr lang="nl-NL" dirty="0" smtClean="0">
                <a:solidFill>
                  <a:schemeClr val="tx2"/>
                </a:solidFill>
              </a:rPr>
              <a:t> </a:t>
            </a:r>
            <a:r>
              <a:rPr lang="nl-NL" sz="2400" dirty="0" smtClean="0">
                <a:solidFill>
                  <a:srgbClr val="C00000"/>
                </a:solidFill>
              </a:rPr>
              <a:t>1 mg per spray </a:t>
            </a:r>
            <a:r>
              <a:rPr lang="nl-NL" sz="2400" dirty="0" err="1" smtClean="0">
                <a:solidFill>
                  <a:srgbClr val="C00000"/>
                </a:solidFill>
              </a:rPr>
              <a:t>zn</a:t>
            </a:r>
            <a:endParaRPr lang="nl-NL" sz="2400" dirty="0" smtClean="0">
              <a:solidFill>
                <a:srgbClr val="C00000"/>
              </a:solidFill>
            </a:endParaRPr>
          </a:p>
          <a:p>
            <a:pPr eaLnBrk="1" hangingPunct="1"/>
            <a:endParaRPr lang="nl-NL" sz="2800" dirty="0" smtClean="0"/>
          </a:p>
          <a:p>
            <a:pPr eaLnBrk="1" hangingPunct="1"/>
            <a:r>
              <a:rPr lang="nl-NL" sz="2800" dirty="0" smtClean="0"/>
              <a:t>inhalatievloeistof</a:t>
            </a:r>
            <a:r>
              <a:rPr lang="nl-NL" sz="2400" b="1" dirty="0" smtClean="0">
                <a:solidFill>
                  <a:srgbClr val="C00000"/>
                </a:solidFill>
              </a:rPr>
              <a:t> </a:t>
            </a:r>
            <a:r>
              <a:rPr lang="nl-NL" sz="2400" dirty="0" smtClean="0">
                <a:solidFill>
                  <a:srgbClr val="C00000"/>
                </a:solidFill>
              </a:rPr>
              <a:t>10 mg/patroon</a:t>
            </a:r>
          </a:p>
          <a:p>
            <a:pPr eaLnBrk="1" hangingPunct="1">
              <a:buFont typeface="Wingdings" pitchFamily="2" charset="2"/>
              <a:buNone/>
            </a:pPr>
            <a:endParaRPr lang="nl-NL" dirty="0" smtClean="0"/>
          </a:p>
          <a:p>
            <a:pPr eaLnBrk="1" hangingPunct="1">
              <a:buFont typeface="Wingdings" pitchFamily="2" charset="2"/>
              <a:buChar char="à"/>
            </a:pPr>
            <a:endParaRPr lang="nl-NL" dirty="0" smtClean="0"/>
          </a:p>
        </p:txBody>
      </p:sp>
      <p:sp>
        <p:nvSpPr>
          <p:cNvPr id="104454" name="Text Box 4"/>
          <p:cNvSpPr txBox="1">
            <a:spLocks noChangeArrowheads="1"/>
          </p:cNvSpPr>
          <p:nvPr/>
        </p:nvSpPr>
        <p:spPr bwMode="auto">
          <a:xfrm>
            <a:off x="6842125" y="3089275"/>
            <a:ext cx="184150" cy="366713"/>
          </a:xfrm>
          <a:prstGeom prst="rect">
            <a:avLst/>
          </a:prstGeom>
          <a:noFill/>
          <a:ln w="9525">
            <a:noFill/>
            <a:miter lim="800000"/>
            <a:headEnd/>
            <a:tailEnd/>
          </a:ln>
        </p:spPr>
        <p:txBody>
          <a:bodyPr wrap="none">
            <a:spAutoFit/>
          </a:bodyPr>
          <a:lstStyle/>
          <a:p>
            <a:endParaRPr lang="en-GB">
              <a:latin typeface="Times New Roman" pitchFamily="18" charset="0"/>
            </a:endParaRPr>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Object 2"/>
          <p:cNvGraphicFramePr>
            <a:graphicFrameLocks noChangeAspect="1"/>
          </p:cNvGraphicFramePr>
          <p:nvPr/>
        </p:nvGraphicFramePr>
        <p:xfrm>
          <a:off x="188913" y="214313"/>
          <a:ext cx="8740775" cy="6269037"/>
        </p:xfrm>
        <a:graphic>
          <a:graphicData uri="http://schemas.openxmlformats.org/presentationml/2006/ole">
            <mc:AlternateContent xmlns:mc="http://schemas.openxmlformats.org/markup-compatibility/2006">
              <mc:Choice xmlns:v="urn:schemas-microsoft-com:vml" Requires="v">
                <p:oleObj spid="_x0000_s2066" name="Document" r:id="rId4" imgW="4197960" imgH="3073320" progId="Word.Document.8">
                  <p:embed/>
                </p:oleObj>
              </mc:Choice>
              <mc:Fallback>
                <p:oleObj name="Document" r:id="rId4" imgW="4197960" imgH="3073320" progId="Word.Document.8">
                  <p:embed/>
                  <p:pic>
                    <p:nvPicPr>
                      <p:cNvPr id="0"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8913" y="214313"/>
                        <a:ext cx="8740775" cy="6269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2051" name="Text Box 3"/>
          <p:cNvSpPr txBox="1">
            <a:spLocks noChangeArrowheads="1"/>
          </p:cNvSpPr>
          <p:nvPr/>
        </p:nvSpPr>
        <p:spPr bwMode="auto">
          <a:xfrm>
            <a:off x="304800" y="6213475"/>
            <a:ext cx="8839200" cy="366713"/>
          </a:xfrm>
          <a:prstGeom prst="rect">
            <a:avLst/>
          </a:prstGeom>
          <a:noFill/>
          <a:ln w="9525">
            <a:noFill/>
            <a:miter lim="800000"/>
            <a:headEnd/>
            <a:tailEnd/>
          </a:ln>
        </p:spPr>
        <p:txBody>
          <a:bodyPr>
            <a:spAutoFit/>
          </a:bodyPr>
          <a:lstStyle/>
          <a:p>
            <a:endParaRPr lang="en-GB">
              <a:latin typeface="Times New Roman" pitchFamily="18" charset="0"/>
            </a:endParaRPr>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4" name="Object 2"/>
          <p:cNvGraphicFramePr>
            <a:graphicFrameLocks noChangeAspect="1"/>
          </p:cNvGraphicFramePr>
          <p:nvPr/>
        </p:nvGraphicFramePr>
        <p:xfrm>
          <a:off x="46038" y="142875"/>
          <a:ext cx="8955087" cy="6572250"/>
        </p:xfrm>
        <a:graphic>
          <a:graphicData uri="http://schemas.openxmlformats.org/presentationml/2006/ole">
            <mc:AlternateContent xmlns:mc="http://schemas.openxmlformats.org/markup-compatibility/2006">
              <mc:Choice xmlns:v="urn:schemas-microsoft-com:vml" Requires="v">
                <p:oleObj spid="_x0000_s3090" name="Worksheet" r:id="rId3" imgW="6924675" imgH="4695759" progId="Excel.Sheet.8">
                  <p:embed/>
                </p:oleObj>
              </mc:Choice>
              <mc:Fallback>
                <p:oleObj name="Worksheet" r:id="rId3" imgW="6924675" imgH="4695759" progId="Excel.Sheet.8">
                  <p:embed/>
                  <p:pic>
                    <p:nvPicPr>
                      <p:cNvPr id="0"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038" y="142875"/>
                        <a:ext cx="8955087" cy="6572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a:xfrm>
            <a:off x="531813" y="44450"/>
            <a:ext cx="8001000" cy="1143000"/>
          </a:xfrm>
        </p:spPr>
        <p:txBody>
          <a:bodyPr anchor="b"/>
          <a:lstStyle/>
          <a:p>
            <a:pPr eaLnBrk="1" hangingPunct="1"/>
            <a:r>
              <a:rPr lang="nl-NL" sz="3600" smtClean="0">
                <a:solidFill>
                  <a:srgbClr val="C00000"/>
                </a:solidFill>
              </a:rPr>
              <a:t>Nicotine vervangende middelen </a:t>
            </a:r>
            <a:br>
              <a:rPr lang="nl-NL" sz="3600" smtClean="0">
                <a:solidFill>
                  <a:srgbClr val="C00000"/>
                </a:solidFill>
              </a:rPr>
            </a:br>
            <a:r>
              <a:rPr lang="nl-NL" sz="2400" smtClean="0">
                <a:solidFill>
                  <a:srgbClr val="C00000"/>
                </a:solidFill>
              </a:rPr>
              <a:t>substitutie</a:t>
            </a:r>
          </a:p>
        </p:txBody>
      </p:sp>
      <p:sp>
        <p:nvSpPr>
          <p:cNvPr id="626691" name="Rectangle 3"/>
          <p:cNvSpPr>
            <a:spLocks noGrp="1" noChangeArrowheads="1"/>
          </p:cNvSpPr>
          <p:nvPr>
            <p:ph type="body" idx="1"/>
          </p:nvPr>
        </p:nvSpPr>
        <p:spPr>
          <a:xfrm>
            <a:off x="179388" y="1484313"/>
            <a:ext cx="9144000" cy="5373687"/>
          </a:xfrm>
        </p:spPr>
        <p:txBody>
          <a:bodyPr/>
          <a:lstStyle/>
          <a:p>
            <a:pPr eaLnBrk="1" hangingPunct="1">
              <a:defRPr/>
            </a:pPr>
            <a:r>
              <a:rPr lang="nl-NL" sz="2400" dirty="0" smtClean="0">
                <a:solidFill>
                  <a:srgbClr val="C00000"/>
                </a:solidFill>
                <a:latin typeface="+mj-lt"/>
                <a:ea typeface="+mj-ea"/>
                <a:cs typeface="+mj-cs"/>
              </a:rPr>
              <a:t>dosering</a:t>
            </a:r>
            <a:r>
              <a:rPr lang="nl-NL" sz="2400" dirty="0" smtClean="0">
                <a:latin typeface="+mj-lt"/>
                <a:ea typeface="+mj-ea"/>
                <a:cs typeface="+mj-cs"/>
              </a:rPr>
              <a:t> (6 </a:t>
            </a:r>
            <a:r>
              <a:rPr lang="nl-NL" sz="2400" dirty="0" err="1" smtClean="0">
                <a:latin typeface="+mj-lt"/>
                <a:ea typeface="+mj-ea"/>
                <a:cs typeface="+mj-cs"/>
              </a:rPr>
              <a:t>wk</a:t>
            </a:r>
            <a:r>
              <a:rPr lang="nl-NL" sz="2400" dirty="0" smtClean="0">
                <a:latin typeface="+mj-lt"/>
                <a:ea typeface="+mj-ea"/>
                <a:cs typeface="+mj-cs"/>
              </a:rPr>
              <a:t> tot 6 </a:t>
            </a:r>
            <a:r>
              <a:rPr lang="nl-NL" sz="2400" dirty="0" err="1" smtClean="0">
                <a:latin typeface="+mj-lt"/>
                <a:ea typeface="+mj-ea"/>
                <a:cs typeface="+mj-cs"/>
              </a:rPr>
              <a:t>mnd</a:t>
            </a:r>
            <a:r>
              <a:rPr lang="nl-NL" sz="2400" dirty="0" smtClean="0">
                <a:latin typeface="+mj-lt"/>
                <a:ea typeface="+mj-ea"/>
                <a:cs typeface="+mj-cs"/>
              </a:rPr>
              <a:t>):</a:t>
            </a:r>
            <a:r>
              <a:rPr lang="nl-NL" sz="2400" dirty="0" smtClean="0">
                <a:ea typeface="ＭＳ Ｐゴシック" pitchFamily="-111" charset="-128"/>
              </a:rPr>
              <a:t>  </a:t>
            </a:r>
            <a:r>
              <a:rPr lang="nl-NL" sz="2400" dirty="0" err="1" smtClean="0">
                <a:ea typeface="ＭＳ Ｐゴシック" pitchFamily="-111" charset="-128"/>
              </a:rPr>
              <a:t>afh</a:t>
            </a:r>
            <a:r>
              <a:rPr lang="nl-NL" sz="2400" dirty="0" smtClean="0">
                <a:ea typeface="ＭＳ Ｐゴシック" pitchFamily="-111" charset="-128"/>
              </a:rPr>
              <a:t>. aantal gerookte sigaretten</a:t>
            </a:r>
          </a:p>
          <a:p>
            <a:pPr eaLnBrk="1" hangingPunct="1">
              <a:buFont typeface="Wingdings" pitchFamily="2" charset="2"/>
              <a:buNone/>
              <a:defRPr/>
            </a:pPr>
            <a:r>
              <a:rPr lang="nl-NL" sz="2400" dirty="0" smtClean="0">
                <a:ea typeface="ＭＳ Ｐゴシック" pitchFamily="-111" charset="-128"/>
              </a:rPr>
              <a:t> 	pleisters i.c.m. andere toedieningsvormen mogelijk</a:t>
            </a:r>
          </a:p>
          <a:p>
            <a:pPr eaLnBrk="1" hangingPunct="1">
              <a:defRPr/>
            </a:pPr>
            <a:endParaRPr lang="nl-NL" sz="2400" dirty="0" smtClean="0">
              <a:ea typeface="ＭＳ Ｐゴシック" pitchFamily="-111" charset="-128"/>
            </a:endParaRPr>
          </a:p>
          <a:p>
            <a:pPr eaLnBrk="1" hangingPunct="1">
              <a:defRPr/>
            </a:pPr>
            <a:r>
              <a:rPr lang="nl-NL" sz="2400" dirty="0" smtClean="0">
                <a:solidFill>
                  <a:srgbClr val="C00000"/>
                </a:solidFill>
                <a:latin typeface="+mj-lt"/>
                <a:ea typeface="+mj-ea"/>
                <a:cs typeface="+mj-cs"/>
                <a:sym typeface="Symbol" pitchFamily="18" charset="2"/>
              </a:rPr>
              <a:t>bijwerkingen: </a:t>
            </a:r>
            <a:r>
              <a:rPr lang="nl-NL" sz="2400" dirty="0" smtClean="0">
                <a:ea typeface="ＭＳ Ｐゴシック" pitchFamily="-111" charset="-128"/>
                <a:sym typeface="Symbol" pitchFamily="18" charset="2"/>
              </a:rPr>
              <a:t>irritatie van huid, mond en keel, </a:t>
            </a:r>
            <a:r>
              <a:rPr lang="nl-NL" sz="2400" dirty="0" smtClean="0">
                <a:ea typeface="ＭＳ Ｐゴシック" pitchFamily="-111" charset="-128"/>
              </a:rPr>
              <a:t>hik, </a:t>
            </a:r>
            <a:r>
              <a:rPr lang="nl-NL" sz="2400" dirty="0" err="1" smtClean="0">
                <a:ea typeface="ＭＳ Ｐゴシック" pitchFamily="-111" charset="-128"/>
              </a:rPr>
              <a:t>maag-darmstoornissen</a:t>
            </a:r>
            <a:r>
              <a:rPr lang="nl-NL" sz="2400" dirty="0" smtClean="0">
                <a:ea typeface="ＭＳ Ｐゴシック" pitchFamily="-111" charset="-128"/>
              </a:rPr>
              <a:t>, nervositeit, hoofdpijn, slapeloosheid</a:t>
            </a:r>
          </a:p>
          <a:p>
            <a:pPr eaLnBrk="1" hangingPunct="1">
              <a:defRPr/>
            </a:pPr>
            <a:endParaRPr lang="nl-NL" sz="2400" dirty="0" smtClean="0">
              <a:ea typeface="ＭＳ Ｐゴシック" pitchFamily="-111" charset="-128"/>
            </a:endParaRPr>
          </a:p>
          <a:p>
            <a:pPr eaLnBrk="1" hangingPunct="1">
              <a:defRPr/>
            </a:pPr>
            <a:r>
              <a:rPr lang="nl-NL" sz="2400" dirty="0" smtClean="0">
                <a:solidFill>
                  <a:srgbClr val="C00000"/>
                </a:solidFill>
                <a:ea typeface="ＭＳ Ｐゴシック" pitchFamily="-111" charset="-128"/>
              </a:rPr>
              <a:t>contra-indicaties*:</a:t>
            </a:r>
            <a:r>
              <a:rPr lang="nl-NL" sz="2400" dirty="0" smtClean="0">
                <a:ea typeface="ＭＳ Ｐゴシック" pitchFamily="-111" charset="-128"/>
              </a:rPr>
              <a:t/>
            </a:r>
            <a:br>
              <a:rPr lang="nl-NL" sz="2400" dirty="0" smtClean="0">
                <a:ea typeface="ＭＳ Ｐゴシック" pitchFamily="-111" charset="-128"/>
              </a:rPr>
            </a:br>
            <a:r>
              <a:rPr lang="nl-NL" sz="2400" dirty="0" smtClean="0">
                <a:ea typeface="ＭＳ Ｐゴシック" pitchFamily="-111" charset="-128"/>
              </a:rPr>
              <a:t>recent myocardinfarct, instabiele angina pectoris, ernstige </a:t>
            </a:r>
            <a:r>
              <a:rPr lang="nl-NL" sz="2400" dirty="0" err="1" smtClean="0">
                <a:ea typeface="ＭＳ Ｐゴシック" pitchFamily="-111" charset="-128"/>
              </a:rPr>
              <a:t>aritmieën</a:t>
            </a:r>
            <a:r>
              <a:rPr lang="nl-NL" sz="2400" dirty="0" smtClean="0">
                <a:ea typeface="ＭＳ Ｐゴシック" pitchFamily="-111" charset="-128"/>
              </a:rPr>
              <a:t>, recent CVA, ongecontroleerde hypertensie</a:t>
            </a:r>
          </a:p>
          <a:p>
            <a:pPr eaLnBrk="1" hangingPunct="1">
              <a:defRPr/>
            </a:pPr>
            <a:r>
              <a:rPr lang="nl-NL" sz="2400" dirty="0" smtClean="0">
                <a:ea typeface="ＭＳ Ｐゴシック" pitchFamily="-111" charset="-128"/>
              </a:rPr>
              <a:t>	</a:t>
            </a:r>
          </a:p>
          <a:p>
            <a:pPr eaLnBrk="1" hangingPunct="1">
              <a:spcBef>
                <a:spcPts val="0"/>
              </a:spcBef>
              <a:buClr>
                <a:srgbClr val="00FF00"/>
              </a:buClr>
              <a:buFont typeface="Symbol" pitchFamily="18" charset="2"/>
              <a:buNone/>
              <a:defRPr/>
            </a:pPr>
            <a:r>
              <a:rPr lang="nl-NL" sz="2400" dirty="0" smtClean="0">
                <a:solidFill>
                  <a:srgbClr val="FF0000"/>
                </a:solidFill>
                <a:ea typeface="ＭＳ Ｐゴシック" pitchFamily="-111" charset="-128"/>
              </a:rPr>
              <a:t>*</a:t>
            </a:r>
            <a:r>
              <a:rPr lang="nl-NL" sz="2000" dirty="0" smtClean="0">
                <a:solidFill>
                  <a:srgbClr val="FF0000"/>
                </a:solidFill>
                <a:ea typeface="ＭＳ Ｐゴシック" pitchFamily="-111" charset="-128"/>
              </a:rPr>
              <a:t>- 	minder </a:t>
            </a:r>
            <a:r>
              <a:rPr lang="nl-NL" sz="2000" dirty="0" err="1" smtClean="0">
                <a:solidFill>
                  <a:srgbClr val="FF0000"/>
                </a:solidFill>
                <a:ea typeface="ＭＳ Ｐゴシック" pitchFamily="-111" charset="-128"/>
              </a:rPr>
              <a:t>cardiaal</a:t>
            </a:r>
            <a:r>
              <a:rPr lang="nl-NL" sz="2000" dirty="0" smtClean="0">
                <a:solidFill>
                  <a:srgbClr val="FF0000"/>
                </a:solidFill>
                <a:ea typeface="ＭＳ Ｐゴシック" pitchFamily="-111" charset="-128"/>
              </a:rPr>
              <a:t> risico dan doorroken </a:t>
            </a:r>
          </a:p>
          <a:p>
            <a:pPr eaLnBrk="1" hangingPunct="1">
              <a:lnSpc>
                <a:spcPct val="90000"/>
              </a:lnSpc>
              <a:spcBef>
                <a:spcPts val="0"/>
              </a:spcBef>
              <a:buClr>
                <a:srgbClr val="00FF00"/>
              </a:buClr>
              <a:buFont typeface="Symbol" pitchFamily="18" charset="2"/>
              <a:buNone/>
              <a:defRPr/>
            </a:pPr>
            <a:r>
              <a:rPr lang="nl-NL" sz="2000" dirty="0" smtClean="0">
                <a:solidFill>
                  <a:srgbClr val="FF0000"/>
                </a:solidFill>
                <a:ea typeface="ＭＳ Ｐゴシック" pitchFamily="-111" charset="-128"/>
              </a:rPr>
              <a:t>  - 	geeft geen toename stollingneiging </a:t>
            </a:r>
          </a:p>
          <a:p>
            <a:pPr eaLnBrk="1" hangingPunct="1">
              <a:lnSpc>
                <a:spcPct val="90000"/>
              </a:lnSpc>
              <a:spcBef>
                <a:spcPts val="0"/>
              </a:spcBef>
              <a:buClr>
                <a:srgbClr val="00FF00"/>
              </a:buClr>
              <a:buFont typeface="Symbol" pitchFamily="18" charset="2"/>
              <a:buNone/>
              <a:defRPr/>
            </a:pPr>
            <a:r>
              <a:rPr lang="nl-NL" sz="2000" dirty="0" smtClean="0">
                <a:solidFill>
                  <a:srgbClr val="FF0000"/>
                </a:solidFill>
                <a:ea typeface="ＭＳ Ｐゴシック" pitchFamily="-111" charset="-128"/>
              </a:rPr>
              <a:t>  - 	geen </a:t>
            </a:r>
            <a:r>
              <a:rPr lang="nl-NL" sz="2000" dirty="0" err="1" smtClean="0">
                <a:solidFill>
                  <a:srgbClr val="FF0000"/>
                </a:solidFill>
                <a:ea typeface="ＭＳ Ｐゴシック" pitchFamily="-111" charset="-128"/>
              </a:rPr>
              <a:t>exposure</a:t>
            </a:r>
            <a:r>
              <a:rPr lang="nl-NL" sz="2000" dirty="0" smtClean="0">
                <a:solidFill>
                  <a:srgbClr val="FF0000"/>
                </a:solidFill>
                <a:ea typeface="ＭＳ Ｐゴシック" pitchFamily="-111" charset="-128"/>
              </a:rPr>
              <a:t> aan koolmonoxide</a:t>
            </a:r>
          </a:p>
          <a:p>
            <a:pPr eaLnBrk="1" hangingPunct="1">
              <a:lnSpc>
                <a:spcPct val="90000"/>
              </a:lnSpc>
              <a:defRPr/>
            </a:pPr>
            <a:endParaRPr lang="nl-NL" sz="2400" dirty="0" smtClean="0">
              <a:ea typeface="ＭＳ Ｐゴシック" pitchFamily="-111" charset="-128"/>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26691">
                                            <p:txEl>
                                              <p:pRg st="0" end="0"/>
                                            </p:txEl>
                                          </p:spTgt>
                                        </p:tgtEl>
                                        <p:attrNameLst>
                                          <p:attrName>style.visibility</p:attrName>
                                        </p:attrNameLst>
                                      </p:cBhvr>
                                      <p:to>
                                        <p:strVal val="visible"/>
                                      </p:to>
                                    </p:set>
                                    <p:anim calcmode="lin" valueType="num">
                                      <p:cBhvr additive="base">
                                        <p:cTn id="7" dur="500" fill="hold"/>
                                        <p:tgtEl>
                                          <p:spTgt spid="62669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26691">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26691">
                                            <p:txEl>
                                              <p:pRg st="1" end="1"/>
                                            </p:txEl>
                                          </p:spTgt>
                                        </p:tgtEl>
                                        <p:attrNameLst>
                                          <p:attrName>style.visibility</p:attrName>
                                        </p:attrNameLst>
                                      </p:cBhvr>
                                      <p:to>
                                        <p:strVal val="visible"/>
                                      </p:to>
                                    </p:set>
                                    <p:anim calcmode="lin" valueType="num">
                                      <p:cBhvr additive="base">
                                        <p:cTn id="11" dur="500" fill="hold"/>
                                        <p:tgtEl>
                                          <p:spTgt spid="626691">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26691">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26691">
                                            <p:txEl>
                                              <p:pRg st="3" end="3"/>
                                            </p:txEl>
                                          </p:spTgt>
                                        </p:tgtEl>
                                        <p:attrNameLst>
                                          <p:attrName>style.visibility</p:attrName>
                                        </p:attrNameLst>
                                      </p:cBhvr>
                                      <p:to>
                                        <p:strVal val="visible"/>
                                      </p:to>
                                    </p:set>
                                    <p:anim calcmode="lin" valueType="num">
                                      <p:cBhvr additive="base">
                                        <p:cTn id="15" dur="500" fill="hold"/>
                                        <p:tgtEl>
                                          <p:spTgt spid="626691">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26691">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626691">
                                            <p:txEl>
                                              <p:pRg st="5" end="5"/>
                                            </p:txEl>
                                          </p:spTgt>
                                        </p:tgtEl>
                                        <p:attrNameLst>
                                          <p:attrName>style.visibility</p:attrName>
                                        </p:attrNameLst>
                                      </p:cBhvr>
                                      <p:to>
                                        <p:strVal val="visible"/>
                                      </p:to>
                                    </p:set>
                                    <p:anim calcmode="lin" valueType="num">
                                      <p:cBhvr additive="base">
                                        <p:cTn id="19" dur="500" fill="hold"/>
                                        <p:tgtEl>
                                          <p:spTgt spid="626691">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26691">
                                            <p:txEl>
                                              <p:pRg st="5" end="5"/>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626691">
                                            <p:txEl>
                                              <p:pRg st="6" end="6"/>
                                            </p:txEl>
                                          </p:spTgt>
                                        </p:tgtEl>
                                        <p:attrNameLst>
                                          <p:attrName>style.visibility</p:attrName>
                                        </p:attrNameLst>
                                      </p:cBhvr>
                                      <p:to>
                                        <p:strVal val="visible"/>
                                      </p:to>
                                    </p:set>
                                    <p:anim calcmode="lin" valueType="num">
                                      <p:cBhvr additive="base">
                                        <p:cTn id="23" dur="500" fill="hold"/>
                                        <p:tgtEl>
                                          <p:spTgt spid="626691">
                                            <p:txEl>
                                              <p:pRg st="6" end="6"/>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26691">
                                            <p:txEl>
                                              <p:pRg st="6" end="6"/>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626691">
                                            <p:txEl>
                                              <p:pRg st="7" end="7"/>
                                            </p:txEl>
                                          </p:spTgt>
                                        </p:tgtEl>
                                        <p:attrNameLst>
                                          <p:attrName>style.visibility</p:attrName>
                                        </p:attrNameLst>
                                      </p:cBhvr>
                                      <p:to>
                                        <p:strVal val="visible"/>
                                      </p:to>
                                    </p:set>
                                    <p:anim calcmode="lin" valueType="num">
                                      <p:cBhvr additive="base">
                                        <p:cTn id="27" dur="500" fill="hold"/>
                                        <p:tgtEl>
                                          <p:spTgt spid="626691">
                                            <p:txEl>
                                              <p:pRg st="7" end="7"/>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626691">
                                            <p:txEl>
                                              <p:pRg st="7" end="7"/>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626691">
                                            <p:txEl>
                                              <p:pRg st="8" end="8"/>
                                            </p:txEl>
                                          </p:spTgt>
                                        </p:tgtEl>
                                        <p:attrNameLst>
                                          <p:attrName>style.visibility</p:attrName>
                                        </p:attrNameLst>
                                      </p:cBhvr>
                                      <p:to>
                                        <p:strVal val="visible"/>
                                      </p:to>
                                    </p:set>
                                    <p:anim calcmode="lin" valueType="num">
                                      <p:cBhvr additive="base">
                                        <p:cTn id="31" dur="500" fill="hold"/>
                                        <p:tgtEl>
                                          <p:spTgt spid="626691">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26691">
                                            <p:txEl>
                                              <p:pRg st="8" end="8"/>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626691">
                                            <p:txEl>
                                              <p:pRg st="9" end="9"/>
                                            </p:txEl>
                                          </p:spTgt>
                                        </p:tgtEl>
                                        <p:attrNameLst>
                                          <p:attrName>style.visibility</p:attrName>
                                        </p:attrNameLst>
                                      </p:cBhvr>
                                      <p:to>
                                        <p:strVal val="visible"/>
                                      </p:to>
                                    </p:set>
                                    <p:anim calcmode="lin" valueType="num">
                                      <p:cBhvr additive="base">
                                        <p:cTn id="35" dur="500" fill="hold"/>
                                        <p:tgtEl>
                                          <p:spTgt spid="626691">
                                            <p:txEl>
                                              <p:pRg st="9" end="9"/>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626691">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539750" y="0"/>
            <a:ext cx="7848600" cy="1223963"/>
          </a:xfrm>
        </p:spPr>
        <p:txBody>
          <a:bodyPr/>
          <a:lstStyle/>
          <a:p>
            <a:pPr eaLnBrk="1" hangingPunct="1"/>
            <a:r>
              <a:rPr lang="nl-NL" sz="3600" smtClean="0">
                <a:solidFill>
                  <a:srgbClr val="C00000"/>
                </a:solidFill>
              </a:rPr>
              <a:t>Bupropion</a:t>
            </a:r>
            <a:r>
              <a:rPr lang="nl-NL" sz="3200" smtClean="0">
                <a:solidFill>
                  <a:srgbClr val="C00000"/>
                </a:solidFill>
              </a:rPr>
              <a:t> </a:t>
            </a:r>
            <a:r>
              <a:rPr lang="nl-NL" sz="2000" smtClean="0">
                <a:solidFill>
                  <a:srgbClr val="C00000"/>
                </a:solidFill>
              </a:rPr>
              <a:t>(kan gecombineerd met NVM) </a:t>
            </a:r>
            <a:br>
              <a:rPr lang="nl-NL" sz="2000" smtClean="0">
                <a:solidFill>
                  <a:srgbClr val="C00000"/>
                </a:solidFill>
              </a:rPr>
            </a:br>
            <a:r>
              <a:rPr lang="nl-NL" sz="2000" smtClean="0">
                <a:solidFill>
                  <a:srgbClr val="C00000"/>
                </a:solidFill>
              </a:rPr>
              <a:t>dopaminerge- en noradrenerge (serotonerg) werking</a:t>
            </a:r>
          </a:p>
        </p:txBody>
      </p:sp>
      <p:sp>
        <p:nvSpPr>
          <p:cNvPr id="106499" name="Rectangle 3"/>
          <p:cNvSpPr>
            <a:spLocks noGrp="1" noChangeArrowheads="1"/>
          </p:cNvSpPr>
          <p:nvPr>
            <p:ph type="body" idx="1"/>
          </p:nvPr>
        </p:nvSpPr>
        <p:spPr>
          <a:xfrm>
            <a:off x="182563" y="1827213"/>
            <a:ext cx="8853487" cy="5562600"/>
          </a:xfrm>
        </p:spPr>
        <p:txBody>
          <a:bodyPr/>
          <a:lstStyle/>
          <a:p>
            <a:pPr eaLnBrk="1" hangingPunct="1"/>
            <a:r>
              <a:rPr lang="nl-NL" sz="2000" smtClean="0">
                <a:solidFill>
                  <a:srgbClr val="C00000"/>
                </a:solidFill>
              </a:rPr>
              <a:t>dosering</a:t>
            </a:r>
            <a:r>
              <a:rPr lang="nl-NL" sz="2000" smtClean="0"/>
              <a:t> (7-9 wk): eerste 6 dagen: 1 dd 150 mg, daarna 2 dd 150 mg</a:t>
            </a:r>
          </a:p>
          <a:p>
            <a:pPr eaLnBrk="1" hangingPunct="1"/>
            <a:endParaRPr lang="nl-NL" sz="2000" smtClean="0"/>
          </a:p>
          <a:p>
            <a:pPr eaLnBrk="1" hangingPunct="1"/>
            <a:r>
              <a:rPr lang="nl-NL" sz="2000" smtClean="0">
                <a:solidFill>
                  <a:srgbClr val="C00000"/>
                </a:solidFill>
              </a:rPr>
              <a:t>rookstopdatum: </a:t>
            </a:r>
            <a:r>
              <a:rPr lang="en-US" sz="2000" smtClean="0">
                <a:ea typeface="Arial Unicode MS" pitchFamily="34" charset="-128"/>
                <a:cs typeface="Arial Unicode MS" pitchFamily="34" charset="-128"/>
              </a:rPr>
              <a:t>± </a:t>
            </a:r>
            <a:r>
              <a:rPr lang="nl-NL" sz="2000" smtClean="0"/>
              <a:t>10 dagen na start medicatie</a:t>
            </a:r>
          </a:p>
          <a:p>
            <a:pPr eaLnBrk="1" hangingPunct="1"/>
            <a:endParaRPr lang="nl-NL" sz="2000" smtClean="0"/>
          </a:p>
          <a:p>
            <a:pPr eaLnBrk="1" hangingPunct="1"/>
            <a:r>
              <a:rPr lang="nl-NL" sz="2000" smtClean="0">
                <a:solidFill>
                  <a:srgbClr val="C00000"/>
                </a:solidFill>
              </a:rPr>
              <a:t>bijwerkingen: </a:t>
            </a:r>
            <a:r>
              <a:rPr lang="nl-NL" sz="2000" smtClean="0"/>
              <a:t>overgevoeligheidsreacties, droge mond, hoofdpijn, duizeligheid, slapeloosheid, maag-darmstoornissen, depressie, angst, opwinding, onrust, concentratiestoornissen, allergische reacties, anorexie</a:t>
            </a:r>
          </a:p>
          <a:p>
            <a:pPr eaLnBrk="1" hangingPunct="1"/>
            <a:endParaRPr lang="nl-NL" sz="2000" smtClean="0"/>
          </a:p>
          <a:p>
            <a:pPr eaLnBrk="1" hangingPunct="1">
              <a:spcBef>
                <a:spcPct val="0"/>
              </a:spcBef>
            </a:pPr>
            <a:r>
              <a:rPr lang="nl-NL" sz="2000" smtClean="0">
                <a:solidFill>
                  <a:srgbClr val="C00000"/>
                </a:solidFill>
              </a:rPr>
              <a:t>contra-indicaties: </a:t>
            </a:r>
            <a:r>
              <a:rPr lang="nl-NL" sz="2000" smtClean="0"/>
              <a:t>ernstige levercirrose, manifeste epilepsie of een (voor)geschiedenis van convulsies, tumor CZS, Anorexia nervosa of boulimia, stoppen alcohol en benzodiazepinen</a:t>
            </a:r>
          </a:p>
          <a:p>
            <a:pPr eaLnBrk="1" hangingPunct="1">
              <a:spcBef>
                <a:spcPct val="0"/>
              </a:spcBef>
              <a:buFont typeface="Wingdings" pitchFamily="2" charset="2"/>
              <a:buNone/>
            </a:pPr>
            <a:endParaRPr lang="nl-NL" sz="2000" smtClean="0"/>
          </a:p>
          <a:p>
            <a:pPr eaLnBrk="1" hangingPunct="1"/>
            <a:r>
              <a:rPr lang="nl-NL" sz="2000" smtClean="0">
                <a:solidFill>
                  <a:srgbClr val="C00000"/>
                </a:solidFill>
              </a:rPr>
              <a:t>interacties: </a:t>
            </a:r>
            <a:r>
              <a:rPr lang="nl-NL" sz="2000" smtClean="0"/>
              <a:t>let op bij psycho-farmaca, betablokkers, anti-aritmica </a:t>
            </a:r>
          </a:p>
          <a:p>
            <a:pPr eaLnBrk="1" hangingPunct="1">
              <a:buFont typeface="Wingdings" pitchFamily="2" charset="2"/>
              <a:buNone/>
            </a:pPr>
            <a:endParaRPr lang="nl-NL" sz="2000" smtClean="0"/>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a:xfrm>
            <a:off x="504825" y="198438"/>
            <a:ext cx="7812088" cy="1143000"/>
          </a:xfrm>
        </p:spPr>
        <p:txBody>
          <a:bodyPr/>
          <a:lstStyle/>
          <a:p>
            <a:pPr eaLnBrk="1" hangingPunct="1"/>
            <a:r>
              <a:rPr lang="nl-NL" sz="3200" smtClean="0">
                <a:solidFill>
                  <a:srgbClr val="C00000"/>
                </a:solidFill>
              </a:rPr>
              <a:t/>
            </a:r>
            <a:br>
              <a:rPr lang="nl-NL" sz="3200" smtClean="0">
                <a:solidFill>
                  <a:srgbClr val="C00000"/>
                </a:solidFill>
              </a:rPr>
            </a:br>
            <a:r>
              <a:rPr lang="nl-NL" sz="3600" smtClean="0">
                <a:solidFill>
                  <a:srgbClr val="C00000"/>
                </a:solidFill>
              </a:rPr>
              <a:t>Nortriptyline</a:t>
            </a:r>
            <a:r>
              <a:rPr lang="nl-NL" sz="3600" b="1" baseline="30000" smtClean="0">
                <a:solidFill>
                  <a:srgbClr val="C00000"/>
                </a:solidFill>
              </a:rPr>
              <a:t>* </a:t>
            </a:r>
            <a:r>
              <a:rPr lang="nl-NL" sz="2000" smtClean="0">
                <a:solidFill>
                  <a:srgbClr val="C00000"/>
                </a:solidFill>
              </a:rPr>
              <a:t>(kan gecombineerd met NVM)</a:t>
            </a:r>
            <a:br>
              <a:rPr lang="nl-NL" sz="2000" smtClean="0">
                <a:solidFill>
                  <a:srgbClr val="C00000"/>
                </a:solidFill>
              </a:rPr>
            </a:br>
            <a:r>
              <a:rPr lang="nl-NL" sz="2000" smtClean="0">
                <a:solidFill>
                  <a:srgbClr val="C00000"/>
                </a:solidFill>
              </a:rPr>
              <a:t>serotonerge, noradrenerge en anticholinerge werking</a:t>
            </a:r>
            <a:r>
              <a:rPr lang="nl-NL" sz="2000" b="1" smtClean="0">
                <a:solidFill>
                  <a:srgbClr val="C00000"/>
                </a:solidFill>
              </a:rPr>
              <a:t/>
            </a:r>
            <a:br>
              <a:rPr lang="nl-NL" sz="2000" b="1" smtClean="0">
                <a:solidFill>
                  <a:srgbClr val="C00000"/>
                </a:solidFill>
              </a:rPr>
            </a:br>
            <a:r>
              <a:rPr lang="nl-NL" sz="2400" smtClean="0">
                <a:solidFill>
                  <a:srgbClr val="C00000"/>
                </a:solidFill>
              </a:rPr>
              <a:t/>
            </a:r>
            <a:br>
              <a:rPr lang="nl-NL" sz="2400" smtClean="0">
                <a:solidFill>
                  <a:srgbClr val="C00000"/>
                </a:solidFill>
              </a:rPr>
            </a:br>
            <a:endParaRPr lang="nl-NL" sz="2400" smtClean="0">
              <a:solidFill>
                <a:srgbClr val="C00000"/>
              </a:solidFill>
            </a:endParaRPr>
          </a:p>
        </p:txBody>
      </p:sp>
      <p:sp>
        <p:nvSpPr>
          <p:cNvPr id="107523" name="Rectangle 3"/>
          <p:cNvSpPr>
            <a:spLocks noGrp="1" noChangeArrowheads="1"/>
          </p:cNvSpPr>
          <p:nvPr>
            <p:ph type="body" idx="1"/>
          </p:nvPr>
        </p:nvSpPr>
        <p:spPr>
          <a:xfrm>
            <a:off x="179388" y="1554163"/>
            <a:ext cx="8820150" cy="5661025"/>
          </a:xfrm>
        </p:spPr>
        <p:txBody>
          <a:bodyPr/>
          <a:lstStyle/>
          <a:p>
            <a:pPr eaLnBrk="1" hangingPunct="1">
              <a:spcBef>
                <a:spcPct val="0"/>
              </a:spcBef>
            </a:pPr>
            <a:r>
              <a:rPr lang="nl-NL" sz="2400" dirty="0" smtClean="0">
                <a:solidFill>
                  <a:srgbClr val="C00000"/>
                </a:solidFill>
              </a:rPr>
              <a:t>dosering</a:t>
            </a:r>
            <a:r>
              <a:rPr lang="nl-NL" sz="2400" dirty="0" smtClean="0"/>
              <a:t> </a:t>
            </a:r>
            <a:r>
              <a:rPr lang="nl-NL" sz="2000" dirty="0" smtClean="0"/>
              <a:t>(7-12 weken): </a:t>
            </a:r>
            <a:r>
              <a:rPr lang="nl-NL" sz="2400" dirty="0" smtClean="0"/>
              <a:t/>
            </a:r>
            <a:br>
              <a:rPr lang="nl-NL" sz="2400" dirty="0" smtClean="0"/>
            </a:br>
            <a:r>
              <a:rPr lang="nl-NL" sz="2000" dirty="0" smtClean="0"/>
              <a:t>dag 1-3: 1 </a:t>
            </a:r>
            <a:r>
              <a:rPr lang="nl-NL" sz="2000" dirty="0" err="1" smtClean="0"/>
              <a:t>dd</a:t>
            </a:r>
            <a:r>
              <a:rPr lang="nl-NL" sz="2000" dirty="0" smtClean="0"/>
              <a:t> 25 mg, dag 4-6: 1 </a:t>
            </a:r>
            <a:r>
              <a:rPr lang="nl-NL" sz="2000" dirty="0" err="1" smtClean="0"/>
              <a:t>dd</a:t>
            </a:r>
            <a:r>
              <a:rPr lang="nl-NL" sz="2000" dirty="0" smtClean="0"/>
              <a:t> 50 mg, daarna evt. 1 </a:t>
            </a:r>
            <a:r>
              <a:rPr lang="nl-NL" sz="2000" dirty="0" err="1" smtClean="0"/>
              <a:t>dd</a:t>
            </a:r>
            <a:r>
              <a:rPr lang="nl-NL" sz="2000" dirty="0" smtClean="0"/>
              <a:t> 75mg </a:t>
            </a:r>
            <a:br>
              <a:rPr lang="nl-NL" sz="2000" dirty="0" smtClean="0"/>
            </a:br>
            <a:r>
              <a:rPr lang="nl-NL" sz="2000" dirty="0" smtClean="0"/>
              <a:t>(ouderen/adolescenten resp. 1 </a:t>
            </a:r>
            <a:r>
              <a:rPr lang="nl-NL" sz="2000" dirty="0" err="1" smtClean="0"/>
              <a:t>dd</a:t>
            </a:r>
            <a:r>
              <a:rPr lang="nl-NL" sz="2000" dirty="0" smtClean="0"/>
              <a:t> 10 mg, 20 mg, 30-40 mg)</a:t>
            </a:r>
          </a:p>
          <a:p>
            <a:pPr eaLnBrk="1" hangingPunct="1">
              <a:spcBef>
                <a:spcPct val="0"/>
              </a:spcBef>
            </a:pPr>
            <a:endParaRPr lang="nl-NL" sz="2000" dirty="0" smtClean="0"/>
          </a:p>
          <a:p>
            <a:pPr eaLnBrk="1" hangingPunct="1">
              <a:spcBef>
                <a:spcPct val="0"/>
              </a:spcBef>
            </a:pPr>
            <a:r>
              <a:rPr lang="nl-NL" sz="2400" dirty="0" err="1" smtClean="0">
                <a:solidFill>
                  <a:srgbClr val="C00000"/>
                </a:solidFill>
              </a:rPr>
              <a:t>rookstopdatum</a:t>
            </a:r>
            <a:r>
              <a:rPr lang="nl-NL" sz="2400" dirty="0" smtClean="0">
                <a:solidFill>
                  <a:srgbClr val="C00000"/>
                </a:solidFill>
              </a:rPr>
              <a:t>:</a:t>
            </a:r>
            <a:r>
              <a:rPr lang="nl-NL" sz="2000" dirty="0" smtClean="0">
                <a:solidFill>
                  <a:srgbClr val="C00000"/>
                </a:solidFill>
              </a:rPr>
              <a:t> </a:t>
            </a:r>
            <a:r>
              <a:rPr lang="nl-NL" sz="2000" dirty="0" smtClean="0"/>
              <a:t>7-8 dagen na start medicatie</a:t>
            </a:r>
          </a:p>
          <a:p>
            <a:pPr eaLnBrk="1" hangingPunct="1">
              <a:spcBef>
                <a:spcPct val="0"/>
              </a:spcBef>
            </a:pPr>
            <a:endParaRPr lang="nl-NL" sz="2000" dirty="0" smtClean="0"/>
          </a:p>
          <a:p>
            <a:pPr eaLnBrk="1" hangingPunct="1">
              <a:spcBef>
                <a:spcPct val="0"/>
              </a:spcBef>
            </a:pPr>
            <a:r>
              <a:rPr lang="nl-NL" sz="2400" dirty="0" smtClean="0">
                <a:solidFill>
                  <a:srgbClr val="C00000"/>
                </a:solidFill>
              </a:rPr>
              <a:t>bijwerkingen:</a:t>
            </a:r>
            <a:r>
              <a:rPr lang="nl-NL" sz="2000" dirty="0" smtClean="0">
                <a:solidFill>
                  <a:srgbClr val="C00000"/>
                </a:solidFill>
              </a:rPr>
              <a:t> </a:t>
            </a:r>
            <a:r>
              <a:rPr lang="nl-NL" sz="2000" dirty="0" smtClean="0"/>
              <a:t>droge mond, hoofdpijn, duizeligheid, </a:t>
            </a:r>
            <a:r>
              <a:rPr lang="nl-NL" sz="2000" dirty="0" err="1" smtClean="0"/>
              <a:t>maag-darmstoornissen</a:t>
            </a:r>
            <a:r>
              <a:rPr lang="nl-NL" sz="2000" dirty="0" smtClean="0"/>
              <a:t>, slaapstoornissen, accomodatiestoornissen, concentratiestoornissen, ritmestoornissen</a:t>
            </a:r>
          </a:p>
          <a:p>
            <a:pPr eaLnBrk="1" hangingPunct="1">
              <a:spcBef>
                <a:spcPct val="0"/>
              </a:spcBef>
            </a:pPr>
            <a:endParaRPr lang="nl-NL" sz="2000" dirty="0" smtClean="0"/>
          </a:p>
          <a:p>
            <a:pPr eaLnBrk="1" hangingPunct="1">
              <a:spcBef>
                <a:spcPct val="0"/>
              </a:spcBef>
            </a:pPr>
            <a:r>
              <a:rPr lang="nl-NL" sz="2400" dirty="0" smtClean="0">
                <a:solidFill>
                  <a:srgbClr val="C00000"/>
                </a:solidFill>
              </a:rPr>
              <a:t>contra-indicaties</a:t>
            </a:r>
            <a:r>
              <a:rPr lang="nl-NL" sz="2400" dirty="0" smtClean="0"/>
              <a:t>: </a:t>
            </a:r>
            <a:r>
              <a:rPr lang="nl-NL" sz="2000" dirty="0" smtClean="0"/>
              <a:t>recent </a:t>
            </a:r>
            <a:r>
              <a:rPr lang="nl-NL" sz="2000" dirty="0" err="1" smtClean="0"/>
              <a:t>myocardinfarct</a:t>
            </a:r>
            <a:r>
              <a:rPr lang="nl-NL" sz="2000" dirty="0" smtClean="0"/>
              <a:t>, enige vorm van hartblokkade, stoornissen hartritme of kransslagaders</a:t>
            </a:r>
          </a:p>
          <a:p>
            <a:pPr eaLnBrk="1" hangingPunct="1">
              <a:spcBef>
                <a:spcPct val="0"/>
              </a:spcBef>
            </a:pPr>
            <a:endParaRPr lang="nl-NL" sz="2000" dirty="0" smtClean="0"/>
          </a:p>
          <a:p>
            <a:pPr eaLnBrk="1" hangingPunct="1">
              <a:spcBef>
                <a:spcPct val="0"/>
              </a:spcBef>
            </a:pPr>
            <a:r>
              <a:rPr lang="nl-NL" sz="2400" dirty="0" smtClean="0">
                <a:solidFill>
                  <a:srgbClr val="C00000"/>
                </a:solidFill>
              </a:rPr>
              <a:t>interacties:</a:t>
            </a:r>
            <a:r>
              <a:rPr lang="nl-NL" sz="2000" dirty="0" smtClean="0">
                <a:solidFill>
                  <a:srgbClr val="C00000"/>
                </a:solidFill>
              </a:rPr>
              <a:t> </a:t>
            </a:r>
            <a:r>
              <a:rPr lang="nl-NL" sz="2000" dirty="0" smtClean="0"/>
              <a:t>let op bij psychofarmaca </a:t>
            </a:r>
          </a:p>
          <a:p>
            <a:pPr eaLnBrk="1" hangingPunct="1">
              <a:lnSpc>
                <a:spcPct val="150000"/>
              </a:lnSpc>
              <a:buFont typeface="Wingdings" pitchFamily="2" charset="2"/>
              <a:buNone/>
            </a:pPr>
            <a:r>
              <a:rPr lang="nl-NL" sz="3600" baseline="30000" dirty="0" smtClean="0">
                <a:solidFill>
                  <a:srgbClr val="FF0000"/>
                </a:solidFill>
              </a:rPr>
              <a:t>*</a:t>
            </a:r>
            <a:r>
              <a:rPr lang="nl-NL" sz="2000" dirty="0" smtClean="0"/>
              <a:t>	</a:t>
            </a:r>
            <a:r>
              <a:rPr lang="nl-NL" sz="1800" dirty="0" smtClean="0"/>
              <a:t>niet geregistreerd voor stoppen met roken</a:t>
            </a:r>
          </a:p>
          <a:p>
            <a:pPr eaLnBrk="1" hangingPunct="1">
              <a:buFont typeface="Wingdings" pitchFamily="2" charset="2"/>
              <a:buNone/>
            </a:pPr>
            <a:r>
              <a:rPr lang="nl-NL" sz="1800" dirty="0" smtClean="0"/>
              <a:t>	</a:t>
            </a:r>
          </a:p>
        </p:txBody>
      </p:sp>
    </p:spTree>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a:xfrm>
            <a:off x="504825" y="44450"/>
            <a:ext cx="6946900" cy="1143000"/>
          </a:xfrm>
        </p:spPr>
        <p:txBody>
          <a:bodyPr/>
          <a:lstStyle/>
          <a:p>
            <a:pPr eaLnBrk="1" hangingPunct="1"/>
            <a:r>
              <a:rPr lang="nl-NL" sz="3600" smtClean="0">
                <a:solidFill>
                  <a:srgbClr val="C00000"/>
                </a:solidFill>
              </a:rPr>
              <a:t/>
            </a:r>
            <a:br>
              <a:rPr lang="nl-NL" sz="3600" smtClean="0">
                <a:solidFill>
                  <a:srgbClr val="C00000"/>
                </a:solidFill>
              </a:rPr>
            </a:br>
            <a:r>
              <a:rPr lang="nl-NL" sz="3600" smtClean="0">
                <a:solidFill>
                  <a:srgbClr val="C00000"/>
                </a:solidFill>
              </a:rPr>
              <a:t>Varenicline</a:t>
            </a:r>
            <a:br>
              <a:rPr lang="nl-NL" sz="3600" smtClean="0">
                <a:solidFill>
                  <a:srgbClr val="C00000"/>
                </a:solidFill>
              </a:rPr>
            </a:br>
            <a:r>
              <a:rPr lang="nl-NL" sz="2000" smtClean="0">
                <a:solidFill>
                  <a:srgbClr val="C00000"/>
                </a:solidFill>
              </a:rPr>
              <a:t>partiële agonist, partiële antagonist van nicotine</a:t>
            </a:r>
            <a:r>
              <a:rPr lang="nl-NL" sz="3200" smtClean="0">
                <a:solidFill>
                  <a:srgbClr val="C00000"/>
                </a:solidFill>
              </a:rPr>
              <a:t> </a:t>
            </a:r>
            <a:br>
              <a:rPr lang="nl-NL" sz="3200" smtClean="0">
                <a:solidFill>
                  <a:srgbClr val="C00000"/>
                </a:solidFill>
              </a:rPr>
            </a:br>
            <a:endParaRPr lang="nl-NL" sz="2400" smtClean="0">
              <a:solidFill>
                <a:srgbClr val="C00000"/>
              </a:solidFill>
            </a:endParaRPr>
          </a:p>
        </p:txBody>
      </p:sp>
      <p:sp>
        <p:nvSpPr>
          <p:cNvPr id="108547" name="Rectangle 3"/>
          <p:cNvSpPr>
            <a:spLocks noGrp="1" noChangeArrowheads="1"/>
          </p:cNvSpPr>
          <p:nvPr>
            <p:ph type="body" idx="1"/>
          </p:nvPr>
        </p:nvSpPr>
        <p:spPr>
          <a:xfrm>
            <a:off x="179388" y="1455738"/>
            <a:ext cx="9144000" cy="5357812"/>
          </a:xfrm>
        </p:spPr>
        <p:txBody>
          <a:bodyPr/>
          <a:lstStyle/>
          <a:p>
            <a:pPr eaLnBrk="1" hangingPunct="1">
              <a:spcBef>
                <a:spcPct val="0"/>
              </a:spcBef>
            </a:pPr>
            <a:r>
              <a:rPr lang="nl-NL" sz="2400" dirty="0" smtClean="0">
                <a:solidFill>
                  <a:srgbClr val="C00000"/>
                </a:solidFill>
              </a:rPr>
              <a:t>dosering</a:t>
            </a:r>
            <a:r>
              <a:rPr lang="nl-NL" sz="2400" dirty="0" smtClean="0"/>
              <a:t> (12 </a:t>
            </a:r>
            <a:r>
              <a:rPr lang="nl-NL" sz="2400" dirty="0" err="1" smtClean="0"/>
              <a:t>wk</a:t>
            </a:r>
            <a:r>
              <a:rPr lang="nl-NL" sz="2400" dirty="0" smtClean="0"/>
              <a:t> of langer): </a:t>
            </a:r>
            <a:br>
              <a:rPr lang="nl-NL" sz="2400" dirty="0" smtClean="0"/>
            </a:br>
            <a:r>
              <a:rPr lang="nl-NL" sz="2400" dirty="0" smtClean="0"/>
              <a:t>dag 1-3: 1 </a:t>
            </a:r>
            <a:r>
              <a:rPr lang="nl-NL" sz="2400" dirty="0" err="1" smtClean="0"/>
              <a:t>dd</a:t>
            </a:r>
            <a:r>
              <a:rPr lang="nl-NL" sz="2400" dirty="0" smtClean="0"/>
              <a:t> 0,5 mg, </a:t>
            </a:r>
            <a:br>
              <a:rPr lang="nl-NL" sz="2400" dirty="0" smtClean="0"/>
            </a:br>
            <a:r>
              <a:rPr lang="nl-NL" sz="2400" dirty="0" smtClean="0"/>
              <a:t>dag 4-7: 2 </a:t>
            </a:r>
            <a:r>
              <a:rPr lang="nl-NL" sz="2400" dirty="0" err="1" smtClean="0"/>
              <a:t>dd</a:t>
            </a:r>
            <a:r>
              <a:rPr lang="nl-NL" sz="2400" dirty="0" smtClean="0"/>
              <a:t> 0,5 mg, </a:t>
            </a:r>
            <a:br>
              <a:rPr lang="nl-NL" sz="2400" dirty="0" smtClean="0"/>
            </a:br>
            <a:r>
              <a:rPr lang="nl-NL" sz="2400" dirty="0" smtClean="0"/>
              <a:t>vanaf dag 8: 2 </a:t>
            </a:r>
            <a:r>
              <a:rPr lang="nl-NL" sz="2400" dirty="0" err="1" smtClean="0"/>
              <a:t>dd</a:t>
            </a:r>
            <a:r>
              <a:rPr lang="nl-NL" sz="2400" dirty="0" smtClean="0"/>
              <a:t> 1,0 mg</a:t>
            </a:r>
          </a:p>
          <a:p>
            <a:pPr eaLnBrk="1" hangingPunct="1">
              <a:spcBef>
                <a:spcPct val="0"/>
              </a:spcBef>
              <a:buFont typeface="Wingdings" pitchFamily="2" charset="2"/>
              <a:buNone/>
            </a:pPr>
            <a:r>
              <a:rPr lang="nl-NL" sz="2400" dirty="0" smtClean="0"/>
              <a:t>	bij bijwerkingen of </a:t>
            </a:r>
            <a:r>
              <a:rPr lang="nl-NL" sz="2400" dirty="0" err="1" smtClean="0"/>
              <a:t>nierfalen</a:t>
            </a:r>
            <a:r>
              <a:rPr lang="nl-NL" sz="2400" dirty="0" smtClean="0"/>
              <a:t> 0.5 mg </a:t>
            </a:r>
          </a:p>
          <a:p>
            <a:pPr eaLnBrk="1" hangingPunct="1">
              <a:spcBef>
                <a:spcPct val="0"/>
              </a:spcBef>
              <a:buFont typeface="Wingdings" pitchFamily="2" charset="2"/>
              <a:buNone/>
            </a:pPr>
            <a:r>
              <a:rPr lang="nl-NL" sz="2400" dirty="0" smtClean="0">
                <a:solidFill>
                  <a:srgbClr val="C00000"/>
                </a:solidFill>
              </a:rPr>
              <a:t>	</a:t>
            </a:r>
          </a:p>
          <a:p>
            <a:pPr eaLnBrk="1" hangingPunct="1">
              <a:spcBef>
                <a:spcPct val="0"/>
              </a:spcBef>
            </a:pPr>
            <a:r>
              <a:rPr lang="nl-NL" sz="2400" dirty="0" smtClean="0">
                <a:solidFill>
                  <a:srgbClr val="C00000"/>
                </a:solidFill>
              </a:rPr>
              <a:t>flexibele stopdatum: </a:t>
            </a:r>
            <a:r>
              <a:rPr lang="nl-NL" sz="2400" dirty="0" smtClean="0"/>
              <a:t>1-2 weken na start of later (stopdatum plannen!)</a:t>
            </a:r>
          </a:p>
          <a:p>
            <a:pPr eaLnBrk="1" hangingPunct="1">
              <a:spcBef>
                <a:spcPct val="0"/>
              </a:spcBef>
            </a:pPr>
            <a:endParaRPr lang="nl-NL" sz="2400" dirty="0" smtClean="0"/>
          </a:p>
          <a:p>
            <a:pPr eaLnBrk="1" hangingPunct="1">
              <a:spcBef>
                <a:spcPct val="0"/>
              </a:spcBef>
            </a:pPr>
            <a:r>
              <a:rPr lang="nl-NL" sz="2400" dirty="0" smtClean="0">
                <a:solidFill>
                  <a:srgbClr val="C00000"/>
                </a:solidFill>
              </a:rPr>
              <a:t>bijwerkingen: </a:t>
            </a:r>
            <a:r>
              <a:rPr lang="nl-NL" sz="2400" dirty="0" smtClean="0"/>
              <a:t>misselijkheid, hoofdpijn, slaapstoornissen, vreemde dromen, </a:t>
            </a:r>
            <a:r>
              <a:rPr lang="nl-NL" sz="2400" dirty="0" err="1" smtClean="0"/>
              <a:t>maag-darmstoornissen</a:t>
            </a:r>
            <a:r>
              <a:rPr lang="nl-NL" sz="2400" dirty="0" smtClean="0"/>
              <a:t>, duizeligheid</a:t>
            </a:r>
          </a:p>
          <a:p>
            <a:pPr eaLnBrk="1" hangingPunct="1">
              <a:lnSpc>
                <a:spcPct val="150000"/>
              </a:lnSpc>
            </a:pPr>
            <a:r>
              <a:rPr lang="nl-NL" sz="2400" dirty="0" smtClean="0">
                <a:solidFill>
                  <a:srgbClr val="C00000"/>
                </a:solidFill>
              </a:rPr>
              <a:t>contra-indicatie: </a:t>
            </a:r>
            <a:r>
              <a:rPr lang="nl-NL" sz="2400" dirty="0" smtClean="0"/>
              <a:t>overgevoeligheid voor de stof of hulpstoffen</a:t>
            </a:r>
          </a:p>
          <a:p>
            <a:pPr eaLnBrk="1" hangingPunct="1">
              <a:lnSpc>
                <a:spcPct val="150000"/>
              </a:lnSpc>
            </a:pPr>
            <a:r>
              <a:rPr lang="nl-NL" sz="2400" dirty="0" smtClean="0">
                <a:solidFill>
                  <a:srgbClr val="C00000"/>
                </a:solidFill>
              </a:rPr>
              <a:t>interacties</a:t>
            </a:r>
            <a:r>
              <a:rPr lang="nl-NL" sz="2400" dirty="0" smtClean="0">
                <a:solidFill>
                  <a:srgbClr val="F66400"/>
                </a:solidFill>
              </a:rPr>
              <a:t>:</a:t>
            </a:r>
            <a:r>
              <a:rPr lang="nl-NL" sz="2400" dirty="0" smtClean="0"/>
              <a:t> geen</a:t>
            </a:r>
          </a:p>
          <a:p>
            <a:pPr eaLnBrk="1" hangingPunct="1">
              <a:lnSpc>
                <a:spcPct val="90000"/>
              </a:lnSpc>
            </a:pPr>
            <a:endParaRPr lang="nl-NL" sz="2400" dirty="0" smtClean="0"/>
          </a:p>
          <a:p>
            <a:pPr eaLnBrk="1" hangingPunct="1">
              <a:lnSpc>
                <a:spcPct val="90000"/>
              </a:lnSpc>
            </a:pPr>
            <a:endParaRPr lang="nl-NL" sz="2400" dirty="0" smtClean="0"/>
          </a:p>
        </p:txBody>
      </p:sp>
    </p:spTree>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34820" name="Titel 3"/>
          <p:cNvSpPr>
            <a:spLocks noGrp="1"/>
          </p:cNvSpPr>
          <p:nvPr>
            <p:ph type="title"/>
          </p:nvPr>
        </p:nvSpPr>
        <p:spPr>
          <a:xfrm>
            <a:off x="71438" y="71438"/>
            <a:ext cx="9144000" cy="1143000"/>
          </a:xfrm>
        </p:spPr>
        <p:txBody>
          <a:bodyPr/>
          <a:lstStyle/>
          <a:p>
            <a:r>
              <a:rPr lang="nl-NL" sz="3200" smtClean="0">
                <a:solidFill>
                  <a:srgbClr val="C00000"/>
                </a:solidFill>
              </a:rPr>
              <a:t>Invloed roken op medicatie door enzyminductie </a:t>
            </a:r>
            <a:br>
              <a:rPr lang="nl-NL" sz="3200" smtClean="0">
                <a:solidFill>
                  <a:srgbClr val="C00000"/>
                </a:solidFill>
              </a:rPr>
            </a:br>
            <a:r>
              <a:rPr lang="nl-NL" sz="3200" smtClean="0">
                <a:solidFill>
                  <a:srgbClr val="C00000"/>
                </a:solidFill>
              </a:rPr>
              <a:t>CYP1A1/1A2 (CYP2E1) </a:t>
            </a:r>
          </a:p>
        </p:txBody>
      </p:sp>
      <p:sp>
        <p:nvSpPr>
          <p:cNvPr id="34821" name="Tijdelijke aanduiding voor inhoud 4"/>
          <p:cNvSpPr>
            <a:spLocks noGrp="1"/>
          </p:cNvSpPr>
          <p:nvPr>
            <p:ph sz="half" idx="1"/>
          </p:nvPr>
        </p:nvSpPr>
        <p:spPr>
          <a:xfrm>
            <a:off x="323850" y="1844675"/>
            <a:ext cx="4038600" cy="4465638"/>
          </a:xfrm>
        </p:spPr>
        <p:txBody>
          <a:bodyPr/>
          <a:lstStyle/>
          <a:p>
            <a:r>
              <a:rPr lang="nl-NL" dirty="0" err="1" smtClean="0"/>
              <a:t>fluvoxamine</a:t>
            </a:r>
            <a:endParaRPr lang="nl-NL" dirty="0" smtClean="0"/>
          </a:p>
          <a:p>
            <a:r>
              <a:rPr lang="nl-NL" dirty="0" err="1" smtClean="0"/>
              <a:t>amitriptyline</a:t>
            </a:r>
            <a:endParaRPr lang="nl-NL" dirty="0" smtClean="0"/>
          </a:p>
          <a:p>
            <a:r>
              <a:rPr lang="nl-NL" dirty="0" err="1" smtClean="0"/>
              <a:t>nortriptyline</a:t>
            </a:r>
            <a:endParaRPr lang="nl-NL" dirty="0" smtClean="0"/>
          </a:p>
          <a:p>
            <a:r>
              <a:rPr lang="nl-NL" dirty="0" err="1" smtClean="0"/>
              <a:t>imipramide</a:t>
            </a:r>
            <a:endParaRPr lang="nl-NL" dirty="0" smtClean="0"/>
          </a:p>
          <a:p>
            <a:r>
              <a:rPr lang="nl-NL" dirty="0" err="1" smtClean="0"/>
              <a:t>haloperidol</a:t>
            </a:r>
            <a:endParaRPr lang="nl-NL" dirty="0" smtClean="0"/>
          </a:p>
          <a:p>
            <a:r>
              <a:rPr lang="nl-NL" dirty="0" err="1" smtClean="0"/>
              <a:t>olanzapine</a:t>
            </a:r>
            <a:endParaRPr lang="nl-NL" dirty="0" smtClean="0"/>
          </a:p>
          <a:p>
            <a:r>
              <a:rPr lang="nl-NL" dirty="0" err="1" smtClean="0"/>
              <a:t>clozapine</a:t>
            </a:r>
            <a:endParaRPr lang="nl-NL" dirty="0" smtClean="0"/>
          </a:p>
          <a:p>
            <a:r>
              <a:rPr lang="nl-NL" dirty="0" err="1" smtClean="0"/>
              <a:t>chloorpromazine</a:t>
            </a:r>
            <a:endParaRPr lang="nl-NL" dirty="0" smtClean="0"/>
          </a:p>
        </p:txBody>
      </p:sp>
      <p:sp>
        <p:nvSpPr>
          <p:cNvPr id="34822" name="Tijdelijke aanduiding voor inhoud 5"/>
          <p:cNvSpPr>
            <a:spLocks noGrp="1"/>
          </p:cNvSpPr>
          <p:nvPr>
            <p:ph sz="half" idx="2"/>
          </p:nvPr>
        </p:nvSpPr>
        <p:spPr>
          <a:xfrm>
            <a:off x="4356100" y="1855788"/>
            <a:ext cx="4316413" cy="4525962"/>
          </a:xfrm>
        </p:spPr>
        <p:txBody>
          <a:bodyPr/>
          <a:lstStyle/>
          <a:p>
            <a:r>
              <a:rPr lang="nl-NL" dirty="0" err="1" smtClean="0"/>
              <a:t>flecaïnide</a:t>
            </a:r>
            <a:endParaRPr lang="nl-NL" dirty="0" smtClean="0"/>
          </a:p>
          <a:p>
            <a:r>
              <a:rPr lang="nl-NL" dirty="0" smtClean="0"/>
              <a:t>bètablokkers (</a:t>
            </a:r>
            <a:r>
              <a:rPr lang="nl-NL" dirty="0" err="1" smtClean="0"/>
              <a:t>propanolol</a:t>
            </a:r>
            <a:r>
              <a:rPr lang="nl-NL" dirty="0" smtClean="0"/>
              <a:t>)</a:t>
            </a:r>
          </a:p>
          <a:p>
            <a:r>
              <a:rPr lang="nl-NL" dirty="0" err="1" smtClean="0"/>
              <a:t>pentazocine</a:t>
            </a:r>
            <a:r>
              <a:rPr lang="nl-NL" dirty="0" smtClean="0"/>
              <a:t> </a:t>
            </a:r>
          </a:p>
          <a:p>
            <a:r>
              <a:rPr lang="nl-NL" dirty="0" err="1" smtClean="0"/>
              <a:t>estradiol</a:t>
            </a:r>
            <a:endParaRPr lang="nl-NL" dirty="0" smtClean="0"/>
          </a:p>
          <a:p>
            <a:r>
              <a:rPr lang="nl-NL" dirty="0" smtClean="0"/>
              <a:t>insuline </a:t>
            </a:r>
          </a:p>
          <a:p>
            <a:r>
              <a:rPr lang="nl-NL" dirty="0" smtClean="0"/>
              <a:t>cafeïne ! </a:t>
            </a:r>
          </a:p>
        </p:txBody>
      </p:sp>
      <p:sp>
        <p:nvSpPr>
          <p:cNvPr id="7" name="Tekstvak 6"/>
          <p:cNvSpPr txBox="1"/>
          <p:nvPr/>
        </p:nvSpPr>
        <p:spPr>
          <a:xfrm>
            <a:off x="611188" y="6567155"/>
            <a:ext cx="8209284" cy="246221"/>
          </a:xfrm>
          <a:prstGeom prst="rect">
            <a:avLst/>
          </a:prstGeom>
          <a:noFill/>
        </p:spPr>
        <p:txBody>
          <a:bodyPr wrap="square">
            <a:spAutoFit/>
          </a:bodyPr>
          <a:lstStyle/>
          <a:p>
            <a:pPr>
              <a:defRPr/>
            </a:pPr>
            <a:r>
              <a:rPr lang="nl-NL" sz="1000" i="1" dirty="0">
                <a:latin typeface="+mn-lt"/>
              </a:rPr>
              <a:t>Bron: Knol, </a:t>
            </a:r>
            <a:r>
              <a:rPr lang="nl-NL" sz="1000" i="1" dirty="0" err="1">
                <a:latin typeface="+mn-lt"/>
              </a:rPr>
              <a:t>Hilvering</a:t>
            </a:r>
            <a:r>
              <a:rPr lang="nl-NL" sz="1000" i="1" dirty="0">
                <a:latin typeface="+mn-lt"/>
              </a:rPr>
              <a:t>, </a:t>
            </a:r>
            <a:r>
              <a:rPr lang="nl-NL" sz="1000" i="1" dirty="0" err="1">
                <a:latin typeface="+mn-lt"/>
              </a:rPr>
              <a:t>Wagener</a:t>
            </a:r>
            <a:r>
              <a:rPr lang="nl-NL" sz="1000" i="1" dirty="0">
                <a:latin typeface="+mn-lt"/>
              </a:rPr>
              <a:t> en Willemsen:Tabaksgebruik, gevolgen en bestrijding. </a:t>
            </a:r>
            <a:r>
              <a:rPr lang="nl-NL" sz="1000" i="1" dirty="0" smtClean="0">
                <a:latin typeface="+mn-lt"/>
              </a:rPr>
              <a:t>Utrecht</a:t>
            </a:r>
            <a:r>
              <a:rPr lang="nl-NL" sz="1000" i="1" dirty="0">
                <a:latin typeface="+mn-lt"/>
              </a:rPr>
              <a:t>: Lemma;2005. ISBN 90 5931</a:t>
            </a:r>
          </a:p>
        </p:txBody>
      </p:sp>
    </p:spTree>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109572" name="Titel 3"/>
          <p:cNvSpPr>
            <a:spLocks noGrp="1"/>
          </p:cNvSpPr>
          <p:nvPr>
            <p:ph type="title"/>
          </p:nvPr>
        </p:nvSpPr>
        <p:spPr>
          <a:xfrm>
            <a:off x="857250" y="71438"/>
            <a:ext cx="9144000" cy="1143000"/>
          </a:xfrm>
        </p:spPr>
        <p:txBody>
          <a:bodyPr/>
          <a:lstStyle/>
          <a:p>
            <a:r>
              <a:rPr lang="nl-NL" sz="3600" u="sng" smtClean="0">
                <a:solidFill>
                  <a:srgbClr val="C00000"/>
                </a:solidFill>
              </a:rPr>
              <a:t>Alertheid!</a:t>
            </a:r>
            <a:r>
              <a:rPr lang="nl-NL" sz="3600" smtClean="0">
                <a:solidFill>
                  <a:srgbClr val="C00000"/>
                </a:solidFill>
              </a:rPr>
              <a:t> bij stoppen met roken bij</a:t>
            </a:r>
          </a:p>
        </p:txBody>
      </p:sp>
      <p:sp>
        <p:nvSpPr>
          <p:cNvPr id="109573" name="Tijdelijke aanduiding voor inhoud 4"/>
          <p:cNvSpPr>
            <a:spLocks noGrp="1"/>
          </p:cNvSpPr>
          <p:nvPr>
            <p:ph idx="1"/>
          </p:nvPr>
        </p:nvSpPr>
        <p:spPr>
          <a:xfrm>
            <a:off x="179388" y="1411288"/>
            <a:ext cx="8229600" cy="5257800"/>
          </a:xfrm>
        </p:spPr>
        <p:txBody>
          <a:bodyPr/>
          <a:lstStyle/>
          <a:p>
            <a:pPr>
              <a:lnSpc>
                <a:spcPct val="150000"/>
              </a:lnSpc>
            </a:pPr>
            <a:r>
              <a:rPr lang="nl-NL" sz="2800" smtClean="0"/>
              <a:t>Diabetes</a:t>
            </a:r>
          </a:p>
          <a:p>
            <a:pPr>
              <a:lnSpc>
                <a:spcPct val="150000"/>
              </a:lnSpc>
            </a:pPr>
            <a:r>
              <a:rPr lang="nl-NL" sz="2800" smtClean="0"/>
              <a:t>Andere verslavingen o.a.:</a:t>
            </a:r>
          </a:p>
          <a:p>
            <a:pPr lvl="1"/>
            <a:r>
              <a:rPr lang="nl-NL" sz="2400" smtClean="0"/>
              <a:t>alcohol</a:t>
            </a:r>
          </a:p>
          <a:p>
            <a:pPr lvl="1"/>
            <a:r>
              <a:rPr lang="nl-NL" sz="2400" smtClean="0"/>
              <a:t>cannabis</a:t>
            </a:r>
            <a:endParaRPr lang="nl-NL" smtClean="0"/>
          </a:p>
          <a:p>
            <a:pPr>
              <a:lnSpc>
                <a:spcPct val="150000"/>
              </a:lnSpc>
            </a:pPr>
            <a:r>
              <a:rPr lang="nl-NL" sz="2800" smtClean="0"/>
              <a:t>Psychiatrische aandoeningen: </a:t>
            </a:r>
          </a:p>
          <a:p>
            <a:pPr lvl="1"/>
            <a:r>
              <a:rPr lang="nl-NL" sz="2400" smtClean="0"/>
              <a:t>schizofrenie</a:t>
            </a:r>
          </a:p>
          <a:p>
            <a:pPr lvl="1"/>
            <a:r>
              <a:rPr lang="nl-NL" sz="2400" smtClean="0"/>
              <a:t>bipolaire stoornis</a:t>
            </a:r>
          </a:p>
          <a:p>
            <a:pPr lvl="1"/>
            <a:r>
              <a:rPr lang="nl-NL" sz="2400" smtClean="0"/>
              <a:t>depressie</a:t>
            </a:r>
          </a:p>
          <a:p>
            <a:pPr lvl="1"/>
            <a:r>
              <a:rPr lang="nl-NL" sz="2400" smtClean="0"/>
              <a:t>angststoornis</a:t>
            </a:r>
          </a:p>
          <a:p>
            <a:pPr lvl="1"/>
            <a:r>
              <a:rPr lang="nl-NL" sz="2400" smtClean="0"/>
              <a:t>ADHD</a:t>
            </a:r>
          </a:p>
        </p:txBody>
      </p:sp>
    </p:spTree>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110596" name="Titel 5"/>
          <p:cNvSpPr>
            <a:spLocks noGrp="1"/>
          </p:cNvSpPr>
          <p:nvPr>
            <p:ph type="title"/>
          </p:nvPr>
        </p:nvSpPr>
        <p:spPr>
          <a:xfrm>
            <a:off x="539750" y="0"/>
            <a:ext cx="8604250" cy="1143000"/>
          </a:xfrm>
        </p:spPr>
        <p:txBody>
          <a:bodyPr/>
          <a:lstStyle/>
          <a:p>
            <a:r>
              <a:rPr lang="nl-NL" sz="3600" smtClean="0">
                <a:solidFill>
                  <a:srgbClr val="C00000"/>
                </a:solidFill>
              </a:rPr>
              <a:t>Technische ontwikkeling E-sigaret</a:t>
            </a:r>
          </a:p>
        </p:txBody>
      </p:sp>
      <p:pic>
        <p:nvPicPr>
          <p:cNvPr id="110597" name="Picture 1" descr="G:\tabak\onderwerpen\e-cig\plaatjes\BILD8655.JPG"/>
          <p:cNvPicPr>
            <a:picLocks noChangeAspect="1" noChangeArrowheads="1"/>
          </p:cNvPicPr>
          <p:nvPr/>
        </p:nvPicPr>
        <p:blipFill>
          <a:blip r:embed="rId3"/>
          <a:srcRect l="9496" t="5086" b="11864"/>
          <a:stretch>
            <a:fillRect/>
          </a:stretch>
        </p:blipFill>
        <p:spPr bwMode="auto">
          <a:xfrm>
            <a:off x="611188" y="1628825"/>
            <a:ext cx="4081462" cy="2808287"/>
          </a:xfrm>
          <a:prstGeom prst="rect">
            <a:avLst/>
          </a:prstGeom>
          <a:noFill/>
          <a:ln w="9525">
            <a:noFill/>
            <a:miter lim="800000"/>
            <a:headEnd/>
            <a:tailEnd/>
          </a:ln>
        </p:spPr>
      </p:pic>
      <p:pic>
        <p:nvPicPr>
          <p:cNvPr id="110598" name="Picture 5"/>
          <p:cNvPicPr>
            <a:picLocks noChangeAspect="1" noChangeArrowheads="1"/>
          </p:cNvPicPr>
          <p:nvPr/>
        </p:nvPicPr>
        <p:blipFill>
          <a:blip r:embed="rId4"/>
          <a:srcRect l="12604" t="14433" r="9821" b="15228"/>
          <a:stretch>
            <a:fillRect/>
          </a:stretch>
        </p:blipFill>
        <p:spPr bwMode="auto">
          <a:xfrm>
            <a:off x="6011863" y="3375025"/>
            <a:ext cx="1728787" cy="1566863"/>
          </a:xfrm>
          <a:prstGeom prst="rect">
            <a:avLst/>
          </a:prstGeom>
          <a:noFill/>
          <a:ln w="9525">
            <a:noFill/>
            <a:miter lim="800000"/>
            <a:headEnd/>
            <a:tailEnd/>
          </a:ln>
        </p:spPr>
      </p:pic>
      <p:sp>
        <p:nvSpPr>
          <p:cNvPr id="110600" name="Tekstvak 10"/>
          <p:cNvSpPr txBox="1">
            <a:spLocks noChangeArrowheads="1"/>
          </p:cNvSpPr>
          <p:nvPr/>
        </p:nvSpPr>
        <p:spPr bwMode="auto">
          <a:xfrm>
            <a:off x="658415" y="5817443"/>
            <a:ext cx="5065713" cy="923925"/>
          </a:xfrm>
          <a:prstGeom prst="rect">
            <a:avLst/>
          </a:prstGeom>
          <a:noFill/>
          <a:ln w="19050">
            <a:solidFill>
              <a:srgbClr val="C00000"/>
            </a:solidFill>
            <a:miter lim="800000"/>
            <a:headEnd/>
            <a:tailEnd/>
          </a:ln>
        </p:spPr>
        <p:txBody>
          <a:bodyPr wrap="none">
            <a:spAutoFit/>
          </a:bodyPr>
          <a:lstStyle/>
          <a:p>
            <a:r>
              <a:rPr lang="nl-NL" dirty="0"/>
              <a:t>1</a:t>
            </a:r>
            <a:r>
              <a:rPr lang="nl-NL" baseline="30000" dirty="0"/>
              <a:t>e</a:t>
            </a:r>
            <a:r>
              <a:rPr lang="nl-NL" dirty="0"/>
              <a:t> generatie: wegwerp</a:t>
            </a:r>
          </a:p>
          <a:p>
            <a:r>
              <a:rPr lang="nl-NL" dirty="0"/>
              <a:t>2</a:t>
            </a:r>
            <a:r>
              <a:rPr lang="nl-NL" baseline="30000" dirty="0"/>
              <a:t>e</a:t>
            </a:r>
            <a:r>
              <a:rPr lang="nl-NL" dirty="0"/>
              <a:t> generatie: </a:t>
            </a:r>
            <a:r>
              <a:rPr lang="nl-NL" dirty="0" err="1"/>
              <a:t>hervulbaar</a:t>
            </a:r>
            <a:endParaRPr lang="nl-NL" dirty="0"/>
          </a:p>
          <a:p>
            <a:r>
              <a:rPr lang="nl-NL" dirty="0"/>
              <a:t>3</a:t>
            </a:r>
            <a:r>
              <a:rPr lang="nl-NL" baseline="30000" dirty="0"/>
              <a:t>e</a:t>
            </a:r>
            <a:r>
              <a:rPr lang="nl-NL" dirty="0"/>
              <a:t> generatie: mix and match and pimp </a:t>
            </a:r>
            <a:r>
              <a:rPr lang="nl-NL" dirty="0" err="1"/>
              <a:t>your</a:t>
            </a:r>
            <a:r>
              <a:rPr lang="nl-NL" dirty="0"/>
              <a:t> </a:t>
            </a:r>
            <a:r>
              <a:rPr lang="nl-NL" dirty="0" err="1"/>
              <a:t>own</a:t>
            </a:r>
            <a:endParaRPr lang="nl-NL" dirty="0"/>
          </a:p>
        </p:txBody>
      </p:sp>
      <p:pic>
        <p:nvPicPr>
          <p:cNvPr id="110601" name="Afbeelding 11" descr="structure-e-cigarette.jpg"/>
          <p:cNvPicPr>
            <a:picLocks noChangeAspect="1"/>
          </p:cNvPicPr>
          <p:nvPr/>
        </p:nvPicPr>
        <p:blipFill>
          <a:blip r:embed="rId5"/>
          <a:srcRect/>
          <a:stretch>
            <a:fillRect/>
          </a:stretch>
        </p:blipFill>
        <p:spPr bwMode="auto">
          <a:xfrm>
            <a:off x="617711" y="4293964"/>
            <a:ext cx="5178425" cy="15113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27652" name="Titel 1"/>
          <p:cNvSpPr>
            <a:spLocks noGrp="1"/>
          </p:cNvSpPr>
          <p:nvPr>
            <p:ph type="title"/>
          </p:nvPr>
        </p:nvSpPr>
        <p:spPr>
          <a:xfrm>
            <a:off x="136525" y="44450"/>
            <a:ext cx="9115425" cy="1143000"/>
          </a:xfrm>
        </p:spPr>
        <p:txBody>
          <a:bodyPr/>
          <a:lstStyle/>
          <a:p>
            <a:r>
              <a:rPr lang="nl-NL" sz="3600" smtClean="0">
                <a:solidFill>
                  <a:srgbClr val="C00000"/>
                </a:solidFill>
              </a:rPr>
              <a:t>     Aan roken gerelateerde ziekten</a:t>
            </a:r>
          </a:p>
        </p:txBody>
      </p:sp>
      <p:sp>
        <p:nvSpPr>
          <p:cNvPr id="27653" name="Tijdelijke aanduiding voor inhoud 2"/>
          <p:cNvSpPr>
            <a:spLocks noGrp="1"/>
          </p:cNvSpPr>
          <p:nvPr>
            <p:ph idx="1"/>
          </p:nvPr>
        </p:nvSpPr>
        <p:spPr>
          <a:xfrm>
            <a:off x="179512" y="1483568"/>
            <a:ext cx="8229600" cy="5257800"/>
          </a:xfrm>
        </p:spPr>
        <p:txBody>
          <a:bodyPr/>
          <a:lstStyle/>
          <a:p>
            <a:r>
              <a:rPr lang="nl-NL" sz="2400" dirty="0" smtClean="0"/>
              <a:t>Longziekten</a:t>
            </a:r>
          </a:p>
          <a:p>
            <a:r>
              <a:rPr lang="nl-NL" sz="2400" dirty="0" smtClean="0"/>
              <a:t>Hart- en vaatziekten</a:t>
            </a:r>
          </a:p>
          <a:p>
            <a:r>
              <a:rPr lang="nl-NL" sz="2400" dirty="0" smtClean="0"/>
              <a:t>Verschillende uitingen van kanker</a:t>
            </a:r>
          </a:p>
          <a:p>
            <a:r>
              <a:rPr lang="nl-NL" sz="2400" dirty="0" smtClean="0"/>
              <a:t>Endocriene aandoeningen</a:t>
            </a:r>
          </a:p>
          <a:p>
            <a:r>
              <a:rPr lang="nl-NL" sz="2400" dirty="0" err="1" smtClean="0"/>
              <a:t>Gastro-intestinale</a:t>
            </a:r>
            <a:r>
              <a:rPr lang="nl-NL" sz="2400" dirty="0" smtClean="0"/>
              <a:t> aandoeningen</a:t>
            </a:r>
          </a:p>
          <a:p>
            <a:r>
              <a:rPr lang="nl-NL" sz="2400" dirty="0" smtClean="0"/>
              <a:t>Mond-, en huidaandoeningen</a:t>
            </a:r>
          </a:p>
          <a:p>
            <a:r>
              <a:rPr lang="nl-NL" sz="2400" dirty="0" smtClean="0"/>
              <a:t>Effecten op de voortplanting en zwangerschap</a:t>
            </a:r>
          </a:p>
          <a:p>
            <a:r>
              <a:rPr lang="nl-NL" sz="2400" dirty="0" smtClean="0"/>
              <a:t>Overige aandoeningen</a:t>
            </a:r>
          </a:p>
          <a:p>
            <a:r>
              <a:rPr lang="nl-NL" sz="2400" dirty="0" smtClean="0"/>
              <a:t>Risico’s van meeroken</a:t>
            </a:r>
          </a:p>
          <a:p>
            <a:r>
              <a:rPr lang="nl-NL" sz="2400" dirty="0" smtClean="0"/>
              <a:t>Psychiatrische </a:t>
            </a:r>
            <a:r>
              <a:rPr lang="nl-NL" sz="2400" dirty="0" err="1" smtClean="0"/>
              <a:t>co-morbiditeit</a:t>
            </a:r>
            <a:r>
              <a:rPr lang="nl-NL" sz="2400" dirty="0" smtClean="0"/>
              <a:t> / andere verslavingen</a:t>
            </a:r>
          </a:p>
          <a:p>
            <a:r>
              <a:rPr lang="nl-NL" sz="2400" dirty="0" smtClean="0"/>
              <a:t>Invloed roken op operatie risico en chemotherapie</a:t>
            </a:r>
          </a:p>
          <a:p>
            <a:endParaRPr lang="nl-NL" sz="2400" dirty="0" smtClean="0"/>
          </a:p>
          <a:p>
            <a:pPr>
              <a:buFont typeface="Wingdings" pitchFamily="2" charset="2"/>
              <a:buNone/>
            </a:pPr>
            <a:endParaRPr lang="nl-NL" sz="2400" dirty="0" smtClean="0"/>
          </a:p>
        </p:txBody>
      </p:sp>
      <p:sp>
        <p:nvSpPr>
          <p:cNvPr id="6" name="Tekstvak 5"/>
          <p:cNvSpPr txBox="1"/>
          <p:nvPr/>
        </p:nvSpPr>
        <p:spPr>
          <a:xfrm>
            <a:off x="539180" y="6567155"/>
            <a:ext cx="8209284" cy="246221"/>
          </a:xfrm>
          <a:prstGeom prst="rect">
            <a:avLst/>
          </a:prstGeom>
          <a:noFill/>
        </p:spPr>
        <p:txBody>
          <a:bodyPr wrap="square">
            <a:spAutoFit/>
          </a:bodyPr>
          <a:lstStyle/>
          <a:p>
            <a:pPr>
              <a:defRPr/>
            </a:pPr>
            <a:r>
              <a:rPr lang="nl-NL" sz="1000" i="1" dirty="0">
                <a:latin typeface="+mn-lt"/>
              </a:rPr>
              <a:t>Bron: Knol, </a:t>
            </a:r>
            <a:r>
              <a:rPr lang="nl-NL" sz="1000" i="1" dirty="0" err="1">
                <a:latin typeface="+mn-lt"/>
              </a:rPr>
              <a:t>Hilvering</a:t>
            </a:r>
            <a:r>
              <a:rPr lang="nl-NL" sz="1000" i="1" dirty="0">
                <a:latin typeface="+mn-lt"/>
              </a:rPr>
              <a:t>, </a:t>
            </a:r>
            <a:r>
              <a:rPr lang="nl-NL" sz="1000" i="1" dirty="0" err="1">
                <a:latin typeface="+mn-lt"/>
              </a:rPr>
              <a:t>Wagener</a:t>
            </a:r>
            <a:r>
              <a:rPr lang="nl-NL" sz="1000" i="1" dirty="0">
                <a:latin typeface="+mn-lt"/>
              </a:rPr>
              <a:t> en Willemsen:Tabaksgebruik, gevolgen en bestrijding. </a:t>
            </a:r>
            <a:r>
              <a:rPr lang="nl-NL" sz="1000" i="1" dirty="0" smtClean="0">
                <a:latin typeface="+mn-lt"/>
              </a:rPr>
              <a:t>Utrecht</a:t>
            </a:r>
            <a:r>
              <a:rPr lang="nl-NL" sz="1000" i="1" dirty="0">
                <a:latin typeface="+mn-lt"/>
              </a:rPr>
              <a:t>: Lemma;2005. ISBN 90 5931</a:t>
            </a:r>
          </a:p>
        </p:txBody>
      </p:sp>
    </p:spTree>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itel 1"/>
          <p:cNvSpPr>
            <a:spLocks noGrp="1"/>
          </p:cNvSpPr>
          <p:nvPr>
            <p:ph type="title"/>
          </p:nvPr>
        </p:nvSpPr>
        <p:spPr>
          <a:xfrm>
            <a:off x="2030413" y="115888"/>
            <a:ext cx="8229600" cy="1143000"/>
          </a:xfrm>
        </p:spPr>
        <p:txBody>
          <a:bodyPr/>
          <a:lstStyle/>
          <a:p>
            <a:r>
              <a:rPr lang="nl-NL" sz="3600" smtClean="0">
                <a:solidFill>
                  <a:srgbClr val="C00000"/>
                </a:solidFill>
              </a:rPr>
              <a:t>Gebruik e-sigaret </a:t>
            </a:r>
          </a:p>
        </p:txBody>
      </p:sp>
      <p:pic>
        <p:nvPicPr>
          <p:cNvPr id="111619" name="Picture 2"/>
          <p:cNvPicPr>
            <a:picLocks noGrp="1" noChangeAspect="1" noChangeArrowheads="1"/>
          </p:cNvPicPr>
          <p:nvPr>
            <p:ph idx="1"/>
          </p:nvPr>
        </p:nvPicPr>
        <p:blipFill>
          <a:blip r:embed="rId2"/>
          <a:srcRect/>
          <a:stretch>
            <a:fillRect/>
          </a:stretch>
        </p:blipFill>
        <p:spPr>
          <a:xfrm>
            <a:off x="1403350" y="1557338"/>
            <a:ext cx="6473825" cy="4854575"/>
          </a:xfrm>
          <a:noFill/>
        </p:spPr>
      </p:pic>
      <p:sp>
        <p:nvSpPr>
          <p:cNvPr id="5" name="Tekstvak 4"/>
          <p:cNvSpPr txBox="1"/>
          <p:nvPr/>
        </p:nvSpPr>
        <p:spPr>
          <a:xfrm>
            <a:off x="1042988" y="6567488"/>
            <a:ext cx="7245350" cy="246062"/>
          </a:xfrm>
          <a:prstGeom prst="rect">
            <a:avLst/>
          </a:prstGeom>
          <a:noFill/>
        </p:spPr>
        <p:txBody>
          <a:bodyPr wrap="none">
            <a:spAutoFit/>
          </a:bodyPr>
          <a:lstStyle/>
          <a:p>
            <a:pPr>
              <a:defRPr/>
            </a:pPr>
            <a:r>
              <a:rPr lang="nl-NL" sz="1000" i="1" dirty="0">
                <a:latin typeface="+mn-lt"/>
              </a:rPr>
              <a:t>Bron: Willemsen M, </a:t>
            </a:r>
            <a:r>
              <a:rPr lang="nl-NL" sz="1000" i="1" dirty="0" err="1">
                <a:latin typeface="+mn-lt"/>
              </a:rPr>
              <a:t>Croes</a:t>
            </a:r>
            <a:r>
              <a:rPr lang="nl-NL" sz="1000" i="1" dirty="0">
                <a:latin typeface="+mn-lt"/>
              </a:rPr>
              <a:t> EA, </a:t>
            </a:r>
            <a:r>
              <a:rPr lang="nl-NL" sz="1000" i="1" dirty="0" err="1">
                <a:latin typeface="+mn-lt"/>
              </a:rPr>
              <a:t>Kotz</a:t>
            </a:r>
            <a:r>
              <a:rPr lang="nl-NL" sz="1000" i="1" dirty="0">
                <a:latin typeface="+mn-lt"/>
              </a:rPr>
              <a:t> D, van </a:t>
            </a:r>
            <a:r>
              <a:rPr lang="nl-NL" sz="1000" i="1" dirty="0" err="1">
                <a:latin typeface="+mn-lt"/>
              </a:rPr>
              <a:t>Schayck</a:t>
            </a:r>
            <a:r>
              <a:rPr lang="nl-NL" sz="1000" i="1" dirty="0">
                <a:latin typeface="+mn-lt"/>
              </a:rPr>
              <a:t> OCP. De elektronische sigaret. </a:t>
            </a:r>
            <a:r>
              <a:rPr lang="nl-NL" sz="1000" i="1" dirty="0" err="1">
                <a:latin typeface="+mn-lt"/>
              </a:rPr>
              <a:t>Ned</a:t>
            </a:r>
            <a:r>
              <a:rPr lang="nl-NL" sz="1000" i="1" dirty="0">
                <a:latin typeface="+mn-lt"/>
              </a:rPr>
              <a:t> </a:t>
            </a:r>
            <a:r>
              <a:rPr lang="nl-NL" sz="1000" i="1" dirty="0" err="1">
                <a:latin typeface="+mn-lt"/>
              </a:rPr>
              <a:t>Tijdschr</a:t>
            </a:r>
            <a:r>
              <a:rPr lang="nl-NL" sz="1000" i="1" dirty="0">
                <a:latin typeface="+mn-lt"/>
              </a:rPr>
              <a:t> Geneeskunde 2015;159:1-5</a:t>
            </a:r>
          </a:p>
        </p:txBody>
      </p:sp>
    </p:spTree>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el 1"/>
          <p:cNvSpPr>
            <a:spLocks noGrp="1"/>
          </p:cNvSpPr>
          <p:nvPr>
            <p:ph type="title"/>
          </p:nvPr>
        </p:nvSpPr>
        <p:spPr>
          <a:xfrm>
            <a:off x="468313" y="52388"/>
            <a:ext cx="7886700" cy="1325562"/>
          </a:xfrm>
        </p:spPr>
        <p:txBody>
          <a:bodyPr/>
          <a:lstStyle/>
          <a:p>
            <a:r>
              <a:rPr lang="nl-NL">
                <a:solidFill>
                  <a:srgbClr val="C00000"/>
                </a:solidFill>
                <a:latin typeface="Calibri" charset="0"/>
                <a:ea typeface="MS PGothic" charset="0"/>
              </a:rPr>
              <a:t>Inhoud e-sigaret</a:t>
            </a:r>
          </a:p>
        </p:txBody>
      </p:sp>
      <p:sp>
        <p:nvSpPr>
          <p:cNvPr id="19459" name="Tijdelijke aanduiding voor inhoud 2"/>
          <p:cNvSpPr>
            <a:spLocks noGrp="1"/>
          </p:cNvSpPr>
          <p:nvPr>
            <p:ph idx="1"/>
          </p:nvPr>
        </p:nvSpPr>
        <p:spPr>
          <a:xfrm>
            <a:off x="138113" y="1417638"/>
            <a:ext cx="8466137" cy="5253037"/>
          </a:xfrm>
        </p:spPr>
        <p:txBody>
          <a:bodyPr/>
          <a:lstStyle/>
          <a:p>
            <a:r>
              <a:rPr lang="nl-NL" sz="2800">
                <a:latin typeface="Calibri" charset="0"/>
                <a:ea typeface="MS PGothic" charset="0"/>
              </a:rPr>
              <a:t>Propyleenglycol</a:t>
            </a:r>
          </a:p>
          <a:p>
            <a:r>
              <a:rPr lang="nl-NL" sz="2800">
                <a:latin typeface="Calibri" charset="0"/>
                <a:ea typeface="MS PGothic" charset="0"/>
              </a:rPr>
              <a:t>Glycerol</a:t>
            </a:r>
          </a:p>
          <a:p>
            <a:r>
              <a:rPr lang="nl-NL" sz="2800">
                <a:latin typeface="Calibri" charset="0"/>
                <a:ea typeface="MS PGothic" charset="0"/>
              </a:rPr>
              <a:t>Aldehydes</a:t>
            </a:r>
          </a:p>
          <a:p>
            <a:r>
              <a:rPr lang="nl-NL" sz="2800">
                <a:latin typeface="Calibri" charset="0"/>
                <a:ea typeface="MS PGothic" charset="0"/>
              </a:rPr>
              <a:t>Nitrosaminen</a:t>
            </a:r>
          </a:p>
          <a:p>
            <a:r>
              <a:rPr lang="nl-NL" sz="2800">
                <a:latin typeface="Calibri" charset="0"/>
                <a:ea typeface="MS PGothic" charset="0"/>
              </a:rPr>
              <a:t>Metalen: lood, chroom, tin, zilver, nikkel</a:t>
            </a:r>
          </a:p>
          <a:p>
            <a:r>
              <a:rPr lang="nl-NL" sz="2800">
                <a:latin typeface="Calibri" charset="0"/>
                <a:ea typeface="MS PGothic" charset="0"/>
              </a:rPr>
              <a:t>Nicotine (0 – 20 mg/ml)</a:t>
            </a:r>
          </a:p>
          <a:p>
            <a:r>
              <a:rPr lang="nl-NL" sz="2800">
                <a:latin typeface="Calibri" charset="0"/>
                <a:ea typeface="MS PGothic" charset="0"/>
              </a:rPr>
              <a:t>Smaakstoffen </a:t>
            </a:r>
          </a:p>
          <a:p>
            <a:r>
              <a:rPr lang="nl-NL" sz="2800">
                <a:latin typeface="Calibri" charset="0"/>
                <a:ea typeface="MS PGothic" charset="0"/>
              </a:rPr>
              <a:t>Batterijen</a:t>
            </a:r>
          </a:p>
          <a:p>
            <a:endParaRPr lang="nl-NL" sz="2800">
              <a:latin typeface="Calibri" charset="0"/>
              <a:ea typeface="MS PGothic" charset="0"/>
            </a:endParaRPr>
          </a:p>
          <a:p>
            <a:pPr>
              <a:buFont typeface="Wingdings" charset="0"/>
              <a:buNone/>
            </a:pPr>
            <a:endParaRPr lang="nl-NL" sz="2800">
              <a:latin typeface="Calibri" charset="0"/>
              <a:ea typeface="MS PGothic" charset="0"/>
            </a:endParaRPr>
          </a:p>
          <a:p>
            <a:pPr>
              <a:buFont typeface="Wingdings" charset="0"/>
              <a:buNone/>
            </a:pPr>
            <a:endParaRPr lang="nl-NL" sz="2800">
              <a:latin typeface="Calibri" charset="0"/>
              <a:ea typeface="MS PGothic" charset="0"/>
            </a:endParaRPr>
          </a:p>
          <a:p>
            <a:pPr>
              <a:buFont typeface="Wingdings" charset="0"/>
              <a:buNone/>
            </a:pPr>
            <a:endParaRPr lang="nl-NL" sz="2800">
              <a:latin typeface="Calibri" charset="0"/>
              <a:ea typeface="MS PGothic" charset="0"/>
            </a:endParaRPr>
          </a:p>
          <a:p>
            <a:endParaRPr lang="nl-NL" sz="2800">
              <a:latin typeface="Calibri" charset="0"/>
              <a:ea typeface="MS PGothic" charset="0"/>
            </a:endParaRPr>
          </a:p>
        </p:txBody>
      </p:sp>
    </p:spTree>
    <p:extLst>
      <p:ext uri="{BB962C8B-B14F-4D97-AF65-F5344CB8AC3E}">
        <p14:creationId xmlns:p14="http://schemas.microsoft.com/office/powerpoint/2010/main" val="1559498312"/>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el 1"/>
          <p:cNvSpPr>
            <a:spLocks noGrp="1"/>
          </p:cNvSpPr>
          <p:nvPr>
            <p:ph type="title"/>
          </p:nvPr>
        </p:nvSpPr>
        <p:spPr>
          <a:xfrm>
            <a:off x="530225" y="131763"/>
            <a:ext cx="7886700" cy="1325562"/>
          </a:xfrm>
        </p:spPr>
        <p:txBody>
          <a:bodyPr/>
          <a:lstStyle/>
          <a:p>
            <a:r>
              <a:rPr lang="nl-NL">
                <a:solidFill>
                  <a:srgbClr val="C00000"/>
                </a:solidFill>
                <a:latin typeface="Calibri" charset="0"/>
                <a:ea typeface="MS PGothic" charset="0"/>
              </a:rPr>
              <a:t>Bijwerkingen e-sigaret</a:t>
            </a:r>
          </a:p>
        </p:txBody>
      </p:sp>
      <p:sp>
        <p:nvSpPr>
          <p:cNvPr id="3" name="Tijdelijke aanduiding voor inhoud 2"/>
          <p:cNvSpPr>
            <a:spLocks noGrp="1"/>
          </p:cNvSpPr>
          <p:nvPr>
            <p:ph idx="1"/>
          </p:nvPr>
        </p:nvSpPr>
        <p:spPr>
          <a:xfrm>
            <a:off x="179388" y="1295400"/>
            <a:ext cx="8964612" cy="5562600"/>
          </a:xfrm>
        </p:spPr>
        <p:txBody>
          <a:bodyPr>
            <a:normAutofit/>
          </a:bodyPr>
          <a:lstStyle/>
          <a:p>
            <a:pPr>
              <a:lnSpc>
                <a:spcPct val="150000"/>
              </a:lnSpc>
            </a:pPr>
            <a:r>
              <a:rPr lang="nl-NL" sz="2400">
                <a:latin typeface="Calibri" charset="0"/>
                <a:ea typeface="MS PGothic" charset="0"/>
              </a:rPr>
              <a:t>Propyleenglycol*: luchtwegaandoeningen</a:t>
            </a:r>
          </a:p>
          <a:p>
            <a:pPr>
              <a:lnSpc>
                <a:spcPct val="150000"/>
              </a:lnSpc>
            </a:pPr>
            <a:r>
              <a:rPr lang="nl-NL" sz="2400">
                <a:latin typeface="Calibri" charset="0"/>
                <a:ea typeface="MS PGothic" charset="0"/>
              </a:rPr>
              <a:t>Glycerol*: kan leiden tot voorstadia van kanker</a:t>
            </a:r>
          </a:p>
          <a:p>
            <a:pPr>
              <a:lnSpc>
                <a:spcPct val="150000"/>
              </a:lnSpc>
            </a:pPr>
            <a:r>
              <a:rPr lang="nl-NL" sz="2400">
                <a:latin typeface="Calibri" charset="0"/>
                <a:ea typeface="MS PGothic" charset="0"/>
              </a:rPr>
              <a:t>Nitrosamines*: schadelijk, kankerverwekkend</a:t>
            </a:r>
          </a:p>
          <a:p>
            <a:pPr>
              <a:lnSpc>
                <a:spcPct val="150000"/>
              </a:lnSpc>
            </a:pPr>
            <a:r>
              <a:rPr lang="nl-NL" sz="2400">
                <a:latin typeface="Calibri" charset="0"/>
                <a:ea typeface="MS PGothic" charset="0"/>
              </a:rPr>
              <a:t>Nicotine*: </a:t>
            </a:r>
          </a:p>
          <a:p>
            <a:pPr lvl="1">
              <a:lnSpc>
                <a:spcPct val="80000"/>
              </a:lnSpc>
            </a:pPr>
            <a:r>
              <a:rPr lang="nl-NL" sz="2000">
                <a:latin typeface="Calibri" charset="0"/>
                <a:ea typeface="MS PGothic" charset="0"/>
              </a:rPr>
              <a:t>verslaving</a:t>
            </a:r>
          </a:p>
          <a:p>
            <a:pPr lvl="1">
              <a:lnSpc>
                <a:spcPct val="80000"/>
              </a:lnSpc>
            </a:pPr>
            <a:r>
              <a:rPr lang="nl-NL" sz="2000">
                <a:latin typeface="Calibri" charset="0"/>
                <a:ea typeface="MS PGothic" charset="0"/>
              </a:rPr>
              <a:t>RR verhoging</a:t>
            </a:r>
          </a:p>
          <a:p>
            <a:pPr lvl="1">
              <a:lnSpc>
                <a:spcPct val="80000"/>
              </a:lnSpc>
            </a:pPr>
            <a:r>
              <a:rPr lang="nl-NL" sz="2000">
                <a:latin typeface="Calibri" charset="0"/>
                <a:ea typeface="MS PGothic" charset="0"/>
              </a:rPr>
              <a:t>toename hartfrequentie</a:t>
            </a:r>
          </a:p>
          <a:p>
            <a:pPr lvl="1">
              <a:lnSpc>
                <a:spcPct val="80000"/>
              </a:lnSpc>
            </a:pPr>
            <a:r>
              <a:rPr lang="nl-NL" sz="2000">
                <a:latin typeface="Calibri" charset="0"/>
                <a:ea typeface="MS PGothic" charset="0"/>
              </a:rPr>
              <a:t>bevordering groei bestaande tumoren / sneller uitzaaiingen </a:t>
            </a:r>
          </a:p>
          <a:p>
            <a:pPr lvl="1"/>
            <a:r>
              <a:rPr lang="nl-NL" sz="2000">
                <a:latin typeface="Calibri" charset="0"/>
                <a:ea typeface="MS PGothic" charset="0"/>
              </a:rPr>
              <a:t>verder: misselijkheid, braken, hoofdpijn, duizeligheid</a:t>
            </a:r>
          </a:p>
          <a:p>
            <a:pPr lvl="1"/>
            <a:r>
              <a:rPr lang="nl-NL" sz="2000">
                <a:latin typeface="Calibri" charset="0"/>
                <a:ea typeface="MS PGothic" charset="0"/>
              </a:rPr>
              <a:t>effecten op de foetale ontwikkeling</a:t>
            </a:r>
          </a:p>
          <a:p>
            <a:r>
              <a:rPr lang="nl-NL" sz="2400" u="sng">
                <a:solidFill>
                  <a:srgbClr val="C00000"/>
                </a:solidFill>
                <a:latin typeface="Calibri" charset="0"/>
                <a:ea typeface="MS PGothic" charset="0"/>
              </a:rPr>
              <a:t>LET OP**: net als bij stoppen met roken beïnvloedt ook de </a:t>
            </a:r>
            <a:br>
              <a:rPr lang="nl-NL" sz="2400" u="sng">
                <a:solidFill>
                  <a:srgbClr val="C00000"/>
                </a:solidFill>
                <a:latin typeface="Calibri" charset="0"/>
                <a:ea typeface="MS PGothic" charset="0"/>
              </a:rPr>
            </a:br>
            <a:r>
              <a:rPr lang="nl-NL" sz="2400" u="sng">
                <a:solidFill>
                  <a:srgbClr val="C00000"/>
                </a:solidFill>
                <a:latin typeface="Calibri" charset="0"/>
                <a:ea typeface="MS PGothic" charset="0"/>
              </a:rPr>
              <a:t>e-sigaret medicijnconcentraties!!! </a:t>
            </a:r>
            <a:r>
              <a:rPr lang="nl-NL" sz="700" u="sng">
                <a:solidFill>
                  <a:srgbClr val="C00000"/>
                </a:solidFill>
                <a:latin typeface="Calibri" charset="0"/>
                <a:ea typeface="MS PGothic" charset="0"/>
              </a:rPr>
              <a:t/>
            </a:r>
            <a:br>
              <a:rPr lang="nl-NL" sz="700" u="sng">
                <a:solidFill>
                  <a:srgbClr val="C00000"/>
                </a:solidFill>
                <a:latin typeface="Calibri" charset="0"/>
                <a:ea typeface="MS PGothic" charset="0"/>
              </a:rPr>
            </a:br>
            <a:endParaRPr lang="nl-NL" sz="700" u="sng">
              <a:solidFill>
                <a:srgbClr val="C00000"/>
              </a:solidFill>
              <a:latin typeface="Calibri" charset="0"/>
              <a:ea typeface="MS PGothic" charset="0"/>
            </a:endParaRPr>
          </a:p>
          <a:p>
            <a:pPr>
              <a:lnSpc>
                <a:spcPct val="80000"/>
              </a:lnSpc>
              <a:buFont typeface="Wingdings" charset="0"/>
              <a:buNone/>
            </a:pPr>
            <a:endParaRPr lang="nl-NL" sz="700">
              <a:latin typeface="Calibri" charset="0"/>
              <a:ea typeface="MS PGothic" charset="0"/>
            </a:endParaRPr>
          </a:p>
        </p:txBody>
      </p:sp>
      <p:sp>
        <p:nvSpPr>
          <p:cNvPr id="20484" name="Tekstvak 3"/>
          <p:cNvSpPr txBox="1">
            <a:spLocks noChangeArrowheads="1"/>
          </p:cNvSpPr>
          <p:nvPr/>
        </p:nvSpPr>
        <p:spPr bwMode="auto">
          <a:xfrm>
            <a:off x="5580063" y="6351588"/>
            <a:ext cx="37449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charset="0"/>
                <a:cs typeface="MS PGothic" charset="0"/>
              </a:defRPr>
            </a:lvl1pPr>
            <a:lvl2pPr marL="742950" indent="-285750" eaLnBrk="0" hangingPunct="0">
              <a:defRPr>
                <a:solidFill>
                  <a:schemeClr val="tx1"/>
                </a:solidFill>
                <a:latin typeface="Arial" charset="0"/>
                <a:ea typeface="MS PGothic" charset="0"/>
                <a:cs typeface="MS PGothic" charset="0"/>
              </a:defRPr>
            </a:lvl2pPr>
            <a:lvl3pPr marL="1143000" indent="-228600" eaLnBrk="0" hangingPunct="0">
              <a:defRPr>
                <a:solidFill>
                  <a:schemeClr val="tx1"/>
                </a:solidFill>
                <a:latin typeface="Arial" charset="0"/>
                <a:ea typeface="MS PGothic" charset="0"/>
                <a:cs typeface="MS PGothic" charset="0"/>
              </a:defRPr>
            </a:lvl3pPr>
            <a:lvl4pPr marL="1600200" indent="-228600" eaLnBrk="0" hangingPunct="0">
              <a:defRPr>
                <a:solidFill>
                  <a:schemeClr val="tx1"/>
                </a:solidFill>
                <a:latin typeface="Arial" charset="0"/>
                <a:ea typeface="MS PGothic" charset="0"/>
                <a:cs typeface="MS PGothic" charset="0"/>
              </a:defRPr>
            </a:lvl4pPr>
            <a:lvl5pPr marL="2057400" indent="-228600" eaLnBrk="0" hangingPunct="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eaLnBrk="1" hangingPunct="1"/>
            <a:r>
              <a:rPr lang="nl-NL" sz="1200" i="1"/>
              <a:t>*  Bron: Trimbos Instituut: factsheet e-sigaretten</a:t>
            </a:r>
          </a:p>
          <a:p>
            <a:pPr eaLnBrk="1" hangingPunct="1"/>
            <a:r>
              <a:rPr lang="nl-NL" sz="1200" i="1">
                <a:solidFill>
                  <a:srgbClr val="FF0000"/>
                </a:solidFill>
              </a:rPr>
              <a:t>**</a:t>
            </a:r>
            <a:r>
              <a:rPr lang="nl-NL" sz="1200" i="1"/>
              <a:t>Bron:  NTVG 2015;159:</a:t>
            </a:r>
            <a:r>
              <a:rPr lang="nl-NL" sz="1200" i="1">
                <a:solidFill>
                  <a:srgbClr val="C00000"/>
                </a:solidFill>
              </a:rPr>
              <a:t>A9090</a:t>
            </a:r>
            <a:r>
              <a:rPr lang="nl-NL" sz="1200" i="1"/>
              <a:t> </a:t>
            </a:r>
          </a:p>
        </p:txBody>
      </p:sp>
    </p:spTree>
    <p:extLst>
      <p:ext uri="{BB962C8B-B14F-4D97-AF65-F5344CB8AC3E}">
        <p14:creationId xmlns:p14="http://schemas.microsoft.com/office/powerpoint/2010/main" val="1057213920"/>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el 1"/>
          <p:cNvSpPr>
            <a:spLocks noGrp="1"/>
          </p:cNvSpPr>
          <p:nvPr>
            <p:ph type="title"/>
          </p:nvPr>
        </p:nvSpPr>
        <p:spPr>
          <a:xfrm>
            <a:off x="501650" y="34925"/>
            <a:ext cx="7886700" cy="1325563"/>
          </a:xfrm>
        </p:spPr>
        <p:txBody>
          <a:bodyPr/>
          <a:lstStyle/>
          <a:p>
            <a:r>
              <a:rPr lang="nl-NL" dirty="0">
                <a:solidFill>
                  <a:srgbClr val="C00000"/>
                </a:solidFill>
                <a:latin typeface="Calibri" charset="0"/>
                <a:ea typeface="MS PGothic" charset="0"/>
              </a:rPr>
              <a:t>Nadelen </a:t>
            </a:r>
            <a:r>
              <a:rPr lang="nl-NL" dirty="0" smtClean="0">
                <a:solidFill>
                  <a:srgbClr val="C00000"/>
                </a:solidFill>
                <a:latin typeface="Calibri" charset="0"/>
                <a:ea typeface="MS PGothic" charset="0"/>
              </a:rPr>
              <a:t>e-sigaret</a:t>
            </a:r>
            <a:endParaRPr lang="nl-NL" dirty="0">
              <a:solidFill>
                <a:srgbClr val="C00000"/>
              </a:solidFill>
              <a:latin typeface="Calibri" charset="0"/>
              <a:ea typeface="MS PGothic" charset="0"/>
            </a:endParaRPr>
          </a:p>
        </p:txBody>
      </p:sp>
      <p:sp>
        <p:nvSpPr>
          <p:cNvPr id="3" name="Tijdelijke aanduiding voor inhoud 2"/>
          <p:cNvSpPr>
            <a:spLocks noGrp="1"/>
          </p:cNvSpPr>
          <p:nvPr>
            <p:ph idx="1"/>
          </p:nvPr>
        </p:nvSpPr>
        <p:spPr>
          <a:xfrm>
            <a:off x="161925" y="1341438"/>
            <a:ext cx="8947150" cy="4351337"/>
          </a:xfrm>
        </p:spPr>
        <p:txBody>
          <a:bodyPr/>
          <a:lstStyle/>
          <a:p>
            <a:pPr>
              <a:lnSpc>
                <a:spcPct val="150000"/>
              </a:lnSpc>
            </a:pPr>
            <a:r>
              <a:rPr lang="nl-NL" sz="2400" dirty="0">
                <a:latin typeface="Calibri" charset="0"/>
                <a:ea typeface="MS PGothic" charset="0"/>
              </a:rPr>
              <a:t>Roken, dus ook de e-sigaret, blijft de moeder aller verslavingen (nicotine is gateway tot andere verslavingen</a:t>
            </a:r>
            <a:r>
              <a:rPr lang="nl-NL" sz="2400" dirty="0" smtClean="0">
                <a:latin typeface="Calibri" charset="0"/>
                <a:ea typeface="MS PGothic" charset="0"/>
              </a:rPr>
              <a:t>)</a:t>
            </a:r>
          </a:p>
          <a:p>
            <a:pPr>
              <a:lnSpc>
                <a:spcPct val="150000"/>
              </a:lnSpc>
            </a:pPr>
            <a:r>
              <a:rPr lang="nl-NL" sz="2400" dirty="0" smtClean="0">
                <a:latin typeface="Calibri" charset="0"/>
                <a:ea typeface="MS PGothic" charset="0"/>
              </a:rPr>
              <a:t>Gedrag blijft gehandhaafd</a:t>
            </a:r>
            <a:endParaRPr lang="nl-NL" sz="2400" dirty="0">
              <a:latin typeface="Calibri" charset="0"/>
              <a:ea typeface="MS PGothic" charset="0"/>
            </a:endParaRPr>
          </a:p>
          <a:p>
            <a:pPr>
              <a:lnSpc>
                <a:spcPct val="150000"/>
              </a:lnSpc>
            </a:pPr>
            <a:r>
              <a:rPr lang="nl-NL" sz="2400" dirty="0">
                <a:latin typeface="Calibri" charset="0"/>
                <a:ea typeface="MS PGothic" charset="0"/>
              </a:rPr>
              <a:t>Doorgaan met roken sigaret/e-sigaret vermindert de kans op succes bij de behandeling van andere verslavingen</a:t>
            </a:r>
          </a:p>
          <a:p>
            <a:pPr>
              <a:lnSpc>
                <a:spcPct val="150000"/>
              </a:lnSpc>
            </a:pPr>
            <a:r>
              <a:rPr lang="nl-NL" sz="2400" dirty="0">
                <a:latin typeface="Calibri" charset="0"/>
                <a:ea typeface="MS PGothic" charset="0"/>
              </a:rPr>
              <a:t>Risico op toevoeging drugs aan e-sigaret: </a:t>
            </a:r>
            <a:br>
              <a:rPr lang="nl-NL" sz="2400" dirty="0">
                <a:latin typeface="Calibri" charset="0"/>
                <a:ea typeface="MS PGothic" charset="0"/>
              </a:rPr>
            </a:br>
            <a:r>
              <a:rPr lang="nl-NL" sz="2400" dirty="0">
                <a:latin typeface="Calibri" charset="0"/>
                <a:ea typeface="MS PGothic" charset="0"/>
              </a:rPr>
              <a:t>cannabis, GHB (?), </a:t>
            </a:r>
            <a:r>
              <a:rPr lang="nl-NL" sz="2400" dirty="0" err="1">
                <a:latin typeface="Calibri" charset="0"/>
                <a:ea typeface="MS PGothic" charset="0"/>
              </a:rPr>
              <a:t>ritalin</a:t>
            </a:r>
            <a:r>
              <a:rPr lang="nl-NL" sz="2400" dirty="0">
                <a:latin typeface="Calibri" charset="0"/>
                <a:ea typeface="MS PGothic" charset="0"/>
              </a:rPr>
              <a:t>, alcohol, …..</a:t>
            </a:r>
          </a:p>
          <a:p>
            <a:pPr>
              <a:lnSpc>
                <a:spcPct val="150000"/>
              </a:lnSpc>
            </a:pPr>
            <a:r>
              <a:rPr lang="nl-NL" sz="2400" dirty="0">
                <a:latin typeface="Calibri" charset="0"/>
                <a:ea typeface="MS PGothic" charset="0"/>
              </a:rPr>
              <a:t>Bij klinische opnames: risico op binnensmokkelen van andere drugs in ampullen e-sigaret</a:t>
            </a:r>
          </a:p>
        </p:txBody>
      </p:sp>
    </p:spTree>
    <p:extLst>
      <p:ext uri="{BB962C8B-B14F-4D97-AF65-F5344CB8AC3E}">
        <p14:creationId xmlns:p14="http://schemas.microsoft.com/office/powerpoint/2010/main" val="122341773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itel 1"/>
          <p:cNvSpPr>
            <a:spLocks noGrp="1"/>
          </p:cNvSpPr>
          <p:nvPr>
            <p:ph type="title"/>
          </p:nvPr>
        </p:nvSpPr>
        <p:spPr>
          <a:xfrm>
            <a:off x="612775" y="228600"/>
            <a:ext cx="8153400" cy="990600"/>
          </a:xfrm>
        </p:spPr>
        <p:txBody>
          <a:bodyPr/>
          <a:lstStyle/>
          <a:p>
            <a:r>
              <a:rPr lang="nl-NL" sz="3600" smtClean="0">
                <a:solidFill>
                  <a:srgbClr val="C00000"/>
                </a:solidFill>
              </a:rPr>
              <a:t>Stand van zaken</a:t>
            </a:r>
          </a:p>
        </p:txBody>
      </p:sp>
      <p:sp>
        <p:nvSpPr>
          <p:cNvPr id="118787" name="Tijdelijke aanduiding voor inhoud 2"/>
          <p:cNvSpPr>
            <a:spLocks noGrp="1"/>
          </p:cNvSpPr>
          <p:nvPr>
            <p:ph idx="1"/>
          </p:nvPr>
        </p:nvSpPr>
        <p:spPr>
          <a:xfrm>
            <a:off x="179388" y="1557338"/>
            <a:ext cx="8435975" cy="4525962"/>
          </a:xfrm>
        </p:spPr>
        <p:txBody>
          <a:bodyPr/>
          <a:lstStyle/>
          <a:p>
            <a:pPr>
              <a:lnSpc>
                <a:spcPct val="150000"/>
              </a:lnSpc>
            </a:pPr>
            <a:r>
              <a:rPr lang="nl-NL" sz="2000" smtClean="0"/>
              <a:t>Het gebruik e-sigaret onder volwassenen in Nederland stijgt</a:t>
            </a:r>
          </a:p>
          <a:p>
            <a:pPr>
              <a:lnSpc>
                <a:spcPct val="150000"/>
              </a:lnSpc>
            </a:pPr>
            <a:r>
              <a:rPr lang="nl-NL" sz="2000" smtClean="0"/>
              <a:t>Trendgegevens over jongeren ontbreken vooralsnog</a:t>
            </a:r>
          </a:p>
          <a:p>
            <a:pPr>
              <a:lnSpc>
                <a:spcPct val="150000"/>
              </a:lnSpc>
            </a:pPr>
            <a:r>
              <a:rPr lang="nl-NL" sz="2000" smtClean="0"/>
              <a:t>Jongeren en volwassenen die experimenteren met e-sigaretten zijn voornamelijk rokers van conventionele sigaretten of ex-rokers</a:t>
            </a:r>
          </a:p>
          <a:p>
            <a:pPr>
              <a:lnSpc>
                <a:spcPct val="150000"/>
              </a:lnSpc>
            </a:pPr>
            <a:r>
              <a:rPr lang="nl-NL" sz="2000" smtClean="0"/>
              <a:t>De damp van e-sigaretten bevat schadelijke stoffen maar de gezondheidsrisico’s zijn veel kleiner dan bij het roken van conventionele sigaretten</a:t>
            </a:r>
          </a:p>
          <a:p>
            <a:pPr>
              <a:lnSpc>
                <a:spcPct val="150000"/>
              </a:lnSpc>
            </a:pPr>
            <a:r>
              <a:rPr lang="nl-NL" sz="2000" smtClean="0"/>
              <a:t>Nog onvoldoende gegevens of e-sigaretten effectief zijn bij s-m-r</a:t>
            </a:r>
          </a:p>
          <a:p>
            <a:pPr>
              <a:lnSpc>
                <a:spcPct val="150000"/>
              </a:lnSpc>
            </a:pPr>
            <a:r>
              <a:rPr lang="nl-NL" sz="2000" smtClean="0"/>
              <a:t>Nog onduidelijk of e-sigaretten bij jongeren aanzetten tot roken</a:t>
            </a:r>
          </a:p>
        </p:txBody>
      </p:sp>
      <p:sp>
        <p:nvSpPr>
          <p:cNvPr id="4" name="Tekstvak 3"/>
          <p:cNvSpPr txBox="1"/>
          <p:nvPr/>
        </p:nvSpPr>
        <p:spPr>
          <a:xfrm>
            <a:off x="539750" y="6567488"/>
            <a:ext cx="7245350" cy="246062"/>
          </a:xfrm>
          <a:prstGeom prst="rect">
            <a:avLst/>
          </a:prstGeom>
          <a:noFill/>
        </p:spPr>
        <p:txBody>
          <a:bodyPr wrap="none">
            <a:spAutoFit/>
          </a:bodyPr>
          <a:lstStyle/>
          <a:p>
            <a:pPr>
              <a:defRPr/>
            </a:pPr>
            <a:r>
              <a:rPr lang="nl-NL" sz="1000" i="1" dirty="0">
                <a:latin typeface="+mn-lt"/>
              </a:rPr>
              <a:t>Bron: Willemsen M, </a:t>
            </a:r>
            <a:r>
              <a:rPr lang="nl-NL" sz="1000" i="1" dirty="0" err="1">
                <a:latin typeface="+mn-lt"/>
              </a:rPr>
              <a:t>Croes</a:t>
            </a:r>
            <a:r>
              <a:rPr lang="nl-NL" sz="1000" i="1" dirty="0">
                <a:latin typeface="+mn-lt"/>
              </a:rPr>
              <a:t> EA, </a:t>
            </a:r>
            <a:r>
              <a:rPr lang="nl-NL" sz="1000" i="1" dirty="0" err="1">
                <a:latin typeface="+mn-lt"/>
              </a:rPr>
              <a:t>Kotz</a:t>
            </a:r>
            <a:r>
              <a:rPr lang="nl-NL" sz="1000" i="1" dirty="0">
                <a:latin typeface="+mn-lt"/>
              </a:rPr>
              <a:t> D, van </a:t>
            </a:r>
            <a:r>
              <a:rPr lang="nl-NL" sz="1000" i="1" dirty="0" err="1">
                <a:latin typeface="+mn-lt"/>
              </a:rPr>
              <a:t>Schayck</a:t>
            </a:r>
            <a:r>
              <a:rPr lang="nl-NL" sz="1000" i="1" dirty="0">
                <a:latin typeface="+mn-lt"/>
              </a:rPr>
              <a:t> OCP. De elektronische sigaret. </a:t>
            </a:r>
            <a:r>
              <a:rPr lang="nl-NL" sz="1000" i="1" dirty="0" err="1">
                <a:latin typeface="+mn-lt"/>
              </a:rPr>
              <a:t>Ned</a:t>
            </a:r>
            <a:r>
              <a:rPr lang="nl-NL" sz="1000" i="1" dirty="0">
                <a:latin typeface="+mn-lt"/>
              </a:rPr>
              <a:t> </a:t>
            </a:r>
            <a:r>
              <a:rPr lang="nl-NL" sz="1000" i="1" dirty="0" err="1">
                <a:latin typeface="+mn-lt"/>
              </a:rPr>
              <a:t>Tijdschr</a:t>
            </a:r>
            <a:r>
              <a:rPr lang="nl-NL" sz="1000" i="1" dirty="0">
                <a:latin typeface="+mn-lt"/>
              </a:rPr>
              <a:t> Geneeskunde 2015;159:1-5</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8787">
                                            <p:txEl>
                                              <p:pRg st="0" end="0"/>
                                            </p:txEl>
                                          </p:spTgt>
                                        </p:tgtEl>
                                        <p:attrNameLst>
                                          <p:attrName>style.visibility</p:attrName>
                                        </p:attrNameLst>
                                      </p:cBhvr>
                                      <p:to>
                                        <p:strVal val="visible"/>
                                      </p:to>
                                    </p:set>
                                    <p:anim calcmode="lin" valueType="num">
                                      <p:cBhvr additive="base">
                                        <p:cTn id="7" dur="500" fill="hold"/>
                                        <p:tgtEl>
                                          <p:spTgt spid="1187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878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8787">
                                            <p:txEl>
                                              <p:pRg st="1" end="1"/>
                                            </p:txEl>
                                          </p:spTgt>
                                        </p:tgtEl>
                                        <p:attrNameLst>
                                          <p:attrName>style.visibility</p:attrName>
                                        </p:attrNameLst>
                                      </p:cBhvr>
                                      <p:to>
                                        <p:strVal val="visible"/>
                                      </p:to>
                                    </p:set>
                                    <p:anim calcmode="lin" valueType="num">
                                      <p:cBhvr additive="base">
                                        <p:cTn id="13" dur="500" fill="hold"/>
                                        <p:tgtEl>
                                          <p:spTgt spid="1187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878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8787">
                                            <p:txEl>
                                              <p:pRg st="2" end="2"/>
                                            </p:txEl>
                                          </p:spTgt>
                                        </p:tgtEl>
                                        <p:attrNameLst>
                                          <p:attrName>style.visibility</p:attrName>
                                        </p:attrNameLst>
                                      </p:cBhvr>
                                      <p:to>
                                        <p:strVal val="visible"/>
                                      </p:to>
                                    </p:set>
                                    <p:anim calcmode="lin" valueType="num">
                                      <p:cBhvr additive="base">
                                        <p:cTn id="19" dur="500" fill="hold"/>
                                        <p:tgtEl>
                                          <p:spTgt spid="1187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878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8787">
                                            <p:txEl>
                                              <p:pRg st="3" end="3"/>
                                            </p:txEl>
                                          </p:spTgt>
                                        </p:tgtEl>
                                        <p:attrNameLst>
                                          <p:attrName>style.visibility</p:attrName>
                                        </p:attrNameLst>
                                      </p:cBhvr>
                                      <p:to>
                                        <p:strVal val="visible"/>
                                      </p:to>
                                    </p:set>
                                    <p:anim calcmode="lin" valueType="num">
                                      <p:cBhvr additive="base">
                                        <p:cTn id="25" dur="500" fill="hold"/>
                                        <p:tgtEl>
                                          <p:spTgt spid="1187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878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8787">
                                            <p:txEl>
                                              <p:pRg st="4" end="4"/>
                                            </p:txEl>
                                          </p:spTgt>
                                        </p:tgtEl>
                                        <p:attrNameLst>
                                          <p:attrName>style.visibility</p:attrName>
                                        </p:attrNameLst>
                                      </p:cBhvr>
                                      <p:to>
                                        <p:strVal val="visible"/>
                                      </p:to>
                                    </p:set>
                                    <p:anim calcmode="lin" valueType="num">
                                      <p:cBhvr additive="base">
                                        <p:cTn id="31" dur="500" fill="hold"/>
                                        <p:tgtEl>
                                          <p:spTgt spid="11878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1878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18787">
                                            <p:txEl>
                                              <p:pRg st="5" end="5"/>
                                            </p:txEl>
                                          </p:spTgt>
                                        </p:tgtEl>
                                        <p:attrNameLst>
                                          <p:attrName>style.visibility</p:attrName>
                                        </p:attrNameLst>
                                      </p:cBhvr>
                                      <p:to>
                                        <p:strVal val="visible"/>
                                      </p:to>
                                    </p:set>
                                    <p:anim calcmode="lin" valueType="num">
                                      <p:cBhvr additive="base">
                                        <p:cTn id="37" dur="500" fill="hold"/>
                                        <p:tgtEl>
                                          <p:spTgt spid="11878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18787">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87"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pic>
        <p:nvPicPr>
          <p:cNvPr id="117764" name="Picture 5"/>
          <p:cNvPicPr>
            <a:picLocks noChangeAspect="1" noChangeArrowheads="1"/>
          </p:cNvPicPr>
          <p:nvPr/>
        </p:nvPicPr>
        <p:blipFill>
          <a:blip r:embed="rId2"/>
          <a:srcRect l="49828" t="33093" r="6250" b="43282"/>
          <a:stretch>
            <a:fillRect/>
          </a:stretch>
        </p:blipFill>
        <p:spPr bwMode="auto">
          <a:xfrm>
            <a:off x="5148064" y="45616"/>
            <a:ext cx="3744913" cy="1727200"/>
          </a:xfrm>
          <a:prstGeom prst="rect">
            <a:avLst/>
          </a:prstGeom>
          <a:noFill/>
          <a:ln w="9525">
            <a:noFill/>
            <a:miter lim="800000"/>
            <a:headEnd/>
            <a:tailEnd/>
          </a:ln>
        </p:spPr>
      </p:pic>
      <p:pic>
        <p:nvPicPr>
          <p:cNvPr id="117765" name="Picture 3"/>
          <p:cNvPicPr>
            <a:picLocks noChangeAspect="1" noChangeArrowheads="1"/>
          </p:cNvPicPr>
          <p:nvPr/>
        </p:nvPicPr>
        <p:blipFill>
          <a:blip r:embed="rId3"/>
          <a:srcRect l="33295" t="37225" r="30908" b="13454"/>
          <a:stretch>
            <a:fillRect/>
          </a:stretch>
        </p:blipFill>
        <p:spPr bwMode="auto">
          <a:xfrm>
            <a:off x="5143500" y="2254250"/>
            <a:ext cx="3492500" cy="4032250"/>
          </a:xfrm>
          <a:prstGeom prst="rect">
            <a:avLst/>
          </a:prstGeom>
          <a:noFill/>
          <a:ln w="9525">
            <a:noFill/>
            <a:miter lim="800000"/>
            <a:headEnd/>
            <a:tailEnd/>
          </a:ln>
        </p:spPr>
      </p:pic>
      <p:pic>
        <p:nvPicPr>
          <p:cNvPr id="117766" name="Picture 2"/>
          <p:cNvPicPr>
            <a:picLocks noChangeAspect="1" noChangeArrowheads="1"/>
          </p:cNvPicPr>
          <p:nvPr/>
        </p:nvPicPr>
        <p:blipFill>
          <a:blip r:embed="rId4"/>
          <a:srcRect l="18822" t="39000" r="9567" b="25563"/>
          <a:stretch>
            <a:fillRect/>
          </a:stretch>
        </p:blipFill>
        <p:spPr bwMode="auto">
          <a:xfrm>
            <a:off x="323850" y="44624"/>
            <a:ext cx="4897438" cy="1736725"/>
          </a:xfrm>
          <a:prstGeom prst="rect">
            <a:avLst/>
          </a:prstGeom>
          <a:noFill/>
          <a:ln w="9525">
            <a:noFill/>
            <a:miter lim="800000"/>
            <a:headEnd/>
            <a:tailEnd/>
          </a:ln>
        </p:spPr>
      </p:pic>
      <p:sp>
        <p:nvSpPr>
          <p:cNvPr id="117767" name="Tekstvak 7"/>
          <p:cNvSpPr txBox="1">
            <a:spLocks noChangeArrowheads="1"/>
          </p:cNvSpPr>
          <p:nvPr/>
        </p:nvSpPr>
        <p:spPr bwMode="auto">
          <a:xfrm>
            <a:off x="7153155" y="6495147"/>
            <a:ext cx="1595309" cy="246221"/>
          </a:xfrm>
          <a:prstGeom prst="rect">
            <a:avLst/>
          </a:prstGeom>
          <a:noFill/>
          <a:ln w="9525">
            <a:noFill/>
            <a:miter lim="800000"/>
            <a:headEnd/>
            <a:tailEnd/>
          </a:ln>
        </p:spPr>
        <p:txBody>
          <a:bodyPr wrap="none">
            <a:spAutoFit/>
          </a:bodyPr>
          <a:lstStyle/>
          <a:p>
            <a:r>
              <a:rPr lang="nl-NL" sz="1000" i="1" dirty="0">
                <a:latin typeface="DokChampa" pitchFamily="34" charset="-34"/>
                <a:cs typeface="DokChampa" pitchFamily="34" charset="-34"/>
              </a:rPr>
              <a:t>Bron: WHO rapport 2005</a:t>
            </a:r>
          </a:p>
        </p:txBody>
      </p:sp>
      <p:pic>
        <p:nvPicPr>
          <p:cNvPr id="117768" name="Picture 9"/>
          <p:cNvPicPr>
            <a:picLocks noChangeAspect="1" noChangeArrowheads="1"/>
          </p:cNvPicPr>
          <p:nvPr/>
        </p:nvPicPr>
        <p:blipFill>
          <a:blip r:embed="rId5"/>
          <a:srcRect/>
          <a:stretch>
            <a:fillRect/>
          </a:stretch>
        </p:blipFill>
        <p:spPr bwMode="auto">
          <a:xfrm>
            <a:off x="395536" y="1857375"/>
            <a:ext cx="4327525" cy="5000625"/>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cxnSp>
        <p:nvCxnSpPr>
          <p:cNvPr id="5" name="Straight Connector 4"/>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124932" name="Rectangle 2"/>
          <p:cNvSpPr>
            <a:spLocks noGrp="1" noChangeArrowheads="1"/>
          </p:cNvSpPr>
          <p:nvPr>
            <p:ph type="title"/>
          </p:nvPr>
        </p:nvSpPr>
        <p:spPr>
          <a:xfrm>
            <a:off x="611188" y="0"/>
            <a:ext cx="8964612" cy="1295400"/>
          </a:xfrm>
        </p:spPr>
        <p:txBody>
          <a:bodyPr/>
          <a:lstStyle/>
          <a:p>
            <a:pPr eaLnBrk="1" hangingPunct="1"/>
            <a:r>
              <a:rPr lang="nl-NL" sz="3600" smtClean="0">
                <a:solidFill>
                  <a:srgbClr val="C00000"/>
                </a:solidFill>
              </a:rPr>
              <a:t>Samenvatting en conclusies</a:t>
            </a:r>
          </a:p>
        </p:txBody>
      </p:sp>
      <p:sp>
        <p:nvSpPr>
          <p:cNvPr id="478211" name="Rectangle 3"/>
          <p:cNvSpPr>
            <a:spLocks noGrp="1" noChangeArrowheads="1"/>
          </p:cNvSpPr>
          <p:nvPr>
            <p:ph type="body" idx="1"/>
          </p:nvPr>
        </p:nvSpPr>
        <p:spPr>
          <a:xfrm>
            <a:off x="179388" y="1628775"/>
            <a:ext cx="8604250" cy="5329238"/>
          </a:xfrm>
        </p:spPr>
        <p:txBody>
          <a:bodyPr/>
          <a:lstStyle/>
          <a:p>
            <a:pPr eaLnBrk="1" hangingPunct="1">
              <a:lnSpc>
                <a:spcPct val="90000"/>
              </a:lnSpc>
            </a:pPr>
            <a:r>
              <a:rPr lang="nl-NL" sz="2400" smtClean="0"/>
              <a:t>roken is een</a:t>
            </a:r>
            <a:r>
              <a:rPr lang="nl-NL" sz="2400" smtClean="0">
                <a:solidFill>
                  <a:srgbClr val="C00000"/>
                </a:solidFill>
              </a:rPr>
              <a:t> verslaving</a:t>
            </a:r>
          </a:p>
          <a:p>
            <a:pPr eaLnBrk="1" hangingPunct="1">
              <a:lnSpc>
                <a:spcPct val="90000"/>
              </a:lnSpc>
            </a:pPr>
            <a:r>
              <a:rPr lang="nl-NL" sz="2400" smtClean="0"/>
              <a:t>de</a:t>
            </a:r>
            <a:r>
              <a:rPr lang="nl-NL" sz="2400" smtClean="0">
                <a:solidFill>
                  <a:srgbClr val="FFFF00"/>
                </a:solidFill>
              </a:rPr>
              <a:t> </a:t>
            </a:r>
            <a:r>
              <a:rPr lang="nl-NL" sz="2400" smtClean="0">
                <a:solidFill>
                  <a:srgbClr val="C00000"/>
                </a:solidFill>
              </a:rPr>
              <a:t>ziektelast</a:t>
            </a:r>
            <a:r>
              <a:rPr lang="nl-NL" sz="2400" smtClean="0">
                <a:solidFill>
                  <a:srgbClr val="FFFF00"/>
                </a:solidFill>
              </a:rPr>
              <a:t> </a:t>
            </a:r>
            <a:r>
              <a:rPr lang="nl-NL" sz="2400" smtClean="0"/>
              <a:t>is enorm</a:t>
            </a:r>
          </a:p>
          <a:p>
            <a:pPr eaLnBrk="1" hangingPunct="1">
              <a:lnSpc>
                <a:spcPct val="90000"/>
              </a:lnSpc>
            </a:pPr>
            <a:r>
              <a:rPr lang="nl-NL" sz="2400" smtClean="0"/>
              <a:t>stoppen is </a:t>
            </a:r>
            <a:r>
              <a:rPr lang="nl-NL" sz="2400" smtClean="0">
                <a:solidFill>
                  <a:srgbClr val="C00000"/>
                </a:solidFill>
              </a:rPr>
              <a:t>altijd zinvol</a:t>
            </a:r>
          </a:p>
          <a:p>
            <a:pPr eaLnBrk="1" hangingPunct="1">
              <a:lnSpc>
                <a:spcPct val="90000"/>
              </a:lnSpc>
            </a:pPr>
            <a:r>
              <a:rPr lang="nl-NL" sz="2400" smtClean="0"/>
              <a:t>er is grote kans op </a:t>
            </a:r>
            <a:r>
              <a:rPr lang="nl-NL" sz="2400" smtClean="0">
                <a:solidFill>
                  <a:srgbClr val="C00000"/>
                </a:solidFill>
              </a:rPr>
              <a:t>terugval</a:t>
            </a:r>
          </a:p>
          <a:p>
            <a:pPr eaLnBrk="1" hangingPunct="1">
              <a:lnSpc>
                <a:spcPct val="90000"/>
              </a:lnSpc>
            </a:pPr>
            <a:r>
              <a:rPr lang="nl-NL" sz="2400" smtClean="0"/>
              <a:t>terugval wordt veroorzaakt door </a:t>
            </a:r>
            <a:r>
              <a:rPr lang="nl-NL" sz="2400" smtClean="0">
                <a:solidFill>
                  <a:srgbClr val="C00000"/>
                </a:solidFill>
              </a:rPr>
              <a:t>craving</a:t>
            </a:r>
          </a:p>
          <a:p>
            <a:pPr eaLnBrk="1" hangingPunct="1">
              <a:lnSpc>
                <a:spcPct val="90000"/>
              </a:lnSpc>
            </a:pPr>
            <a:r>
              <a:rPr lang="nl-NL" sz="2400" smtClean="0"/>
              <a:t>terugval hoeft geen mislukking te zijn maar kan een </a:t>
            </a:r>
            <a:r>
              <a:rPr lang="nl-NL" sz="2400" smtClean="0">
                <a:solidFill>
                  <a:srgbClr val="C00000"/>
                </a:solidFill>
              </a:rPr>
              <a:t>leerzame ervaring </a:t>
            </a:r>
            <a:r>
              <a:rPr lang="nl-NL" sz="2400" smtClean="0"/>
              <a:t>zijn</a:t>
            </a:r>
          </a:p>
          <a:p>
            <a:pPr eaLnBrk="1" hangingPunct="1">
              <a:lnSpc>
                <a:spcPct val="90000"/>
              </a:lnSpc>
            </a:pPr>
            <a:endParaRPr lang="nl-NL" sz="2400" smtClean="0"/>
          </a:p>
          <a:p>
            <a:pPr eaLnBrk="1" hangingPunct="1">
              <a:lnSpc>
                <a:spcPct val="90000"/>
              </a:lnSpc>
            </a:pPr>
            <a:r>
              <a:rPr lang="nl-NL" sz="2400" smtClean="0">
                <a:solidFill>
                  <a:srgbClr val="C00000"/>
                </a:solidFill>
              </a:rPr>
              <a:t>medicatie</a:t>
            </a:r>
            <a:r>
              <a:rPr lang="nl-NL" sz="2400" smtClean="0">
                <a:solidFill>
                  <a:srgbClr val="FF0000"/>
                </a:solidFill>
              </a:rPr>
              <a:t> </a:t>
            </a:r>
            <a:r>
              <a:rPr lang="nl-NL" sz="2400" smtClean="0"/>
              <a:t>beschikbaar als onderdeel van de behandeling naast</a:t>
            </a:r>
            <a:r>
              <a:rPr lang="nl-NL" sz="2400" smtClean="0">
                <a:solidFill>
                  <a:srgbClr val="FFFF00"/>
                </a:solidFill>
              </a:rPr>
              <a:t> </a:t>
            </a:r>
            <a:r>
              <a:rPr lang="nl-NL" sz="2400" smtClean="0">
                <a:solidFill>
                  <a:srgbClr val="C00000"/>
                </a:solidFill>
              </a:rPr>
              <a:t>gedragstherapie!!</a:t>
            </a:r>
          </a:p>
          <a:p>
            <a:pPr eaLnBrk="1" hangingPunct="1">
              <a:lnSpc>
                <a:spcPct val="90000"/>
              </a:lnSpc>
            </a:pPr>
            <a:r>
              <a:rPr lang="nl-NL" sz="2400" smtClean="0">
                <a:solidFill>
                  <a:srgbClr val="C00000"/>
                </a:solidFill>
              </a:rPr>
              <a:t>medicamenteuze</a:t>
            </a:r>
            <a:r>
              <a:rPr lang="nl-NL" sz="2400" smtClean="0"/>
              <a:t> ondersteuning kan de slagingskans verhogen</a:t>
            </a:r>
          </a:p>
          <a:p>
            <a:pPr eaLnBrk="1" hangingPunct="1">
              <a:lnSpc>
                <a:spcPct val="90000"/>
              </a:lnSpc>
              <a:buFont typeface="Wingdings" pitchFamily="2" charset="2"/>
              <a:buNone/>
            </a:pPr>
            <a:endParaRPr lang="nl-NL" sz="2400" smtClean="0">
              <a:solidFill>
                <a:srgbClr val="3333FF"/>
              </a:solidFill>
            </a:endParaRPr>
          </a:p>
          <a:p>
            <a:pPr eaLnBrk="1" hangingPunct="1">
              <a:lnSpc>
                <a:spcPct val="90000"/>
              </a:lnSpc>
              <a:buFont typeface="Wingdings" pitchFamily="2" charset="2"/>
              <a:buNone/>
            </a:pPr>
            <a:endParaRPr lang="nl-NL" sz="2400" smtClean="0">
              <a:solidFill>
                <a:srgbClr val="3333FF"/>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78211">
                                            <p:txEl>
                                              <p:pRg st="0" end="0"/>
                                            </p:txEl>
                                          </p:spTgt>
                                        </p:tgtEl>
                                        <p:attrNameLst>
                                          <p:attrName>style.visibility</p:attrName>
                                        </p:attrNameLst>
                                      </p:cBhvr>
                                      <p:to>
                                        <p:strVal val="visible"/>
                                      </p:to>
                                    </p:set>
                                    <p:anim calcmode="lin" valueType="num">
                                      <p:cBhvr additive="base">
                                        <p:cTn id="7" dur="500" fill="hold"/>
                                        <p:tgtEl>
                                          <p:spTgt spid="47821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7821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78211">
                                            <p:txEl>
                                              <p:pRg st="1" end="1"/>
                                            </p:txEl>
                                          </p:spTgt>
                                        </p:tgtEl>
                                        <p:attrNameLst>
                                          <p:attrName>style.visibility</p:attrName>
                                        </p:attrNameLst>
                                      </p:cBhvr>
                                      <p:to>
                                        <p:strVal val="visible"/>
                                      </p:to>
                                    </p:set>
                                    <p:anim calcmode="lin" valueType="num">
                                      <p:cBhvr additive="base">
                                        <p:cTn id="13" dur="500" fill="hold"/>
                                        <p:tgtEl>
                                          <p:spTgt spid="47821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7821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78211">
                                            <p:txEl>
                                              <p:pRg st="2" end="2"/>
                                            </p:txEl>
                                          </p:spTgt>
                                        </p:tgtEl>
                                        <p:attrNameLst>
                                          <p:attrName>style.visibility</p:attrName>
                                        </p:attrNameLst>
                                      </p:cBhvr>
                                      <p:to>
                                        <p:strVal val="visible"/>
                                      </p:to>
                                    </p:set>
                                    <p:anim calcmode="lin" valueType="num">
                                      <p:cBhvr additive="base">
                                        <p:cTn id="19" dur="500" fill="hold"/>
                                        <p:tgtEl>
                                          <p:spTgt spid="47821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7821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78211">
                                            <p:txEl>
                                              <p:pRg st="3" end="3"/>
                                            </p:txEl>
                                          </p:spTgt>
                                        </p:tgtEl>
                                        <p:attrNameLst>
                                          <p:attrName>style.visibility</p:attrName>
                                        </p:attrNameLst>
                                      </p:cBhvr>
                                      <p:to>
                                        <p:strVal val="visible"/>
                                      </p:to>
                                    </p:set>
                                    <p:anim calcmode="lin" valueType="num">
                                      <p:cBhvr additive="base">
                                        <p:cTn id="25" dur="500" fill="hold"/>
                                        <p:tgtEl>
                                          <p:spTgt spid="478211">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7821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478211">
                                            <p:txEl>
                                              <p:pRg st="4" end="4"/>
                                            </p:txEl>
                                          </p:spTgt>
                                        </p:tgtEl>
                                        <p:attrNameLst>
                                          <p:attrName>style.visibility</p:attrName>
                                        </p:attrNameLst>
                                      </p:cBhvr>
                                      <p:to>
                                        <p:strVal val="visible"/>
                                      </p:to>
                                    </p:set>
                                    <p:anim calcmode="lin" valueType="num">
                                      <p:cBhvr additive="base">
                                        <p:cTn id="31" dur="500" fill="hold"/>
                                        <p:tgtEl>
                                          <p:spTgt spid="478211">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78211">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478211">
                                            <p:txEl>
                                              <p:pRg st="5" end="5"/>
                                            </p:txEl>
                                          </p:spTgt>
                                        </p:tgtEl>
                                        <p:attrNameLst>
                                          <p:attrName>style.visibility</p:attrName>
                                        </p:attrNameLst>
                                      </p:cBhvr>
                                      <p:to>
                                        <p:strVal val="visible"/>
                                      </p:to>
                                    </p:set>
                                    <p:anim calcmode="lin" valueType="num">
                                      <p:cBhvr additive="base">
                                        <p:cTn id="37" dur="500" fill="hold"/>
                                        <p:tgtEl>
                                          <p:spTgt spid="478211">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478211">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478211">
                                            <p:txEl>
                                              <p:pRg st="7" end="7"/>
                                            </p:txEl>
                                          </p:spTgt>
                                        </p:tgtEl>
                                        <p:attrNameLst>
                                          <p:attrName>style.visibility</p:attrName>
                                        </p:attrNameLst>
                                      </p:cBhvr>
                                      <p:to>
                                        <p:strVal val="visible"/>
                                      </p:to>
                                    </p:set>
                                    <p:anim calcmode="lin" valueType="num">
                                      <p:cBhvr additive="base">
                                        <p:cTn id="43" dur="500" fill="hold"/>
                                        <p:tgtEl>
                                          <p:spTgt spid="478211">
                                            <p:txEl>
                                              <p:pRg st="7" end="7"/>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478211">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478211">
                                            <p:txEl>
                                              <p:pRg st="8" end="8"/>
                                            </p:txEl>
                                          </p:spTgt>
                                        </p:tgtEl>
                                        <p:attrNameLst>
                                          <p:attrName>style.visibility</p:attrName>
                                        </p:attrNameLst>
                                      </p:cBhvr>
                                      <p:to>
                                        <p:strVal val="visible"/>
                                      </p:to>
                                    </p:set>
                                    <p:anim calcmode="lin" valueType="num">
                                      <p:cBhvr additive="base">
                                        <p:cTn id="49" dur="500" fill="hold"/>
                                        <p:tgtEl>
                                          <p:spTgt spid="478211">
                                            <p:txEl>
                                              <p:pRg st="8" end="8"/>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478211">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8211" grpId="0" build="p" autoUpdateAnimBg="0"/>
    </p:bldLst>
  </p:timing>
</p:sld>
</file>

<file path=ppt/slides/slide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cxnSp>
        <p:nvCxnSpPr>
          <p:cNvPr id="5" name="Straight Connector 4"/>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126980" name="Rectangle 2"/>
          <p:cNvSpPr>
            <a:spLocks noGrp="1" noChangeArrowheads="1"/>
          </p:cNvSpPr>
          <p:nvPr>
            <p:ph type="title"/>
          </p:nvPr>
        </p:nvSpPr>
        <p:spPr>
          <a:xfrm>
            <a:off x="785813" y="371475"/>
            <a:ext cx="9144000" cy="914400"/>
          </a:xfrm>
        </p:spPr>
        <p:txBody>
          <a:bodyPr/>
          <a:lstStyle/>
          <a:p>
            <a:pPr eaLnBrk="1" hangingPunct="1"/>
            <a:r>
              <a:rPr lang="nl-NL" sz="3600" smtClean="0">
                <a:solidFill>
                  <a:srgbClr val="C00000"/>
                </a:solidFill>
              </a:rPr>
              <a:t>Stellingen</a:t>
            </a:r>
            <a:r>
              <a:rPr lang="nl-NL" smtClean="0">
                <a:solidFill>
                  <a:srgbClr val="FFCC00"/>
                </a:solidFill>
              </a:rPr>
              <a:t/>
            </a:r>
            <a:br>
              <a:rPr lang="nl-NL" smtClean="0">
                <a:solidFill>
                  <a:srgbClr val="FFCC00"/>
                </a:solidFill>
              </a:rPr>
            </a:br>
            <a:endParaRPr lang="nl-NL" smtClean="0">
              <a:solidFill>
                <a:srgbClr val="FFCC00"/>
              </a:solidFill>
            </a:endParaRPr>
          </a:p>
        </p:txBody>
      </p:sp>
      <p:sp>
        <p:nvSpPr>
          <p:cNvPr id="126981" name="Rectangle 3"/>
          <p:cNvSpPr>
            <a:spLocks noGrp="1" noChangeArrowheads="1"/>
          </p:cNvSpPr>
          <p:nvPr>
            <p:ph type="body" idx="1"/>
          </p:nvPr>
        </p:nvSpPr>
        <p:spPr>
          <a:xfrm>
            <a:off x="34925" y="1844675"/>
            <a:ext cx="8750300" cy="4897438"/>
          </a:xfrm>
        </p:spPr>
        <p:txBody>
          <a:bodyPr/>
          <a:lstStyle/>
          <a:p>
            <a:pPr marL="609600" indent="-609600" eaLnBrk="1" hangingPunct="1">
              <a:lnSpc>
                <a:spcPct val="90000"/>
              </a:lnSpc>
            </a:pPr>
            <a:r>
              <a:rPr lang="nl-NL" sz="3000" dirty="0" smtClean="0"/>
              <a:t>door genetische verschillen is de een sneller verslaafd aan roken dan een ander </a:t>
            </a:r>
            <a:br>
              <a:rPr lang="nl-NL" sz="3000" dirty="0" smtClean="0"/>
            </a:br>
            <a:r>
              <a:rPr lang="nl-NL" sz="3000" b="1" i="1" dirty="0" smtClean="0">
                <a:solidFill>
                  <a:srgbClr val="C00000"/>
                </a:solidFill>
              </a:rPr>
              <a:t>eens/ </a:t>
            </a:r>
            <a:r>
              <a:rPr lang="nl-NL" sz="3000" b="1" i="1" dirty="0" smtClean="0">
                <a:solidFill>
                  <a:schemeClr val="tx2">
                    <a:lumMod val="25000"/>
                    <a:lumOff val="75000"/>
                  </a:schemeClr>
                </a:solidFill>
              </a:rPr>
              <a:t>oneens</a:t>
            </a:r>
          </a:p>
          <a:p>
            <a:pPr marL="609600" indent="-609600" eaLnBrk="1" hangingPunct="1">
              <a:lnSpc>
                <a:spcPct val="90000"/>
              </a:lnSpc>
              <a:buFontTx/>
              <a:buChar char="•"/>
            </a:pPr>
            <a:endParaRPr lang="nl-NL" sz="3000" b="1" i="1" dirty="0" smtClean="0">
              <a:solidFill>
                <a:srgbClr val="FFFF00"/>
              </a:solidFill>
            </a:endParaRPr>
          </a:p>
          <a:p>
            <a:pPr marL="609600" indent="-609600" eaLnBrk="1" hangingPunct="1">
              <a:lnSpc>
                <a:spcPct val="90000"/>
              </a:lnSpc>
              <a:buFont typeface="Wingdings" pitchFamily="2" charset="2"/>
              <a:buNone/>
            </a:pPr>
            <a:endParaRPr lang="nl-NL" sz="3000" b="1" i="1" dirty="0" smtClean="0">
              <a:solidFill>
                <a:srgbClr val="FFFF00"/>
              </a:solidFill>
            </a:endParaRPr>
          </a:p>
          <a:p>
            <a:pPr marL="609600" indent="-609600" eaLnBrk="1" hangingPunct="1">
              <a:lnSpc>
                <a:spcPct val="90000"/>
              </a:lnSpc>
            </a:pPr>
            <a:r>
              <a:rPr lang="nl-NL" sz="3000" dirty="0" err="1" smtClean="0"/>
              <a:t>E-sigaret</a:t>
            </a:r>
            <a:r>
              <a:rPr lang="nl-NL" sz="3000" dirty="0" smtClean="0"/>
              <a:t> heeft een plaats in de behandeling van </a:t>
            </a:r>
            <a:r>
              <a:rPr lang="nl-NL" sz="3000" dirty="0" err="1" smtClean="0"/>
              <a:t>s-m-r</a:t>
            </a:r>
            <a:endParaRPr lang="nl-NL" sz="3000" dirty="0" smtClean="0"/>
          </a:p>
          <a:p>
            <a:pPr marL="609600" indent="-609600" eaLnBrk="1" hangingPunct="1">
              <a:lnSpc>
                <a:spcPct val="90000"/>
              </a:lnSpc>
              <a:buFont typeface="Wingdings" pitchFamily="2" charset="2"/>
              <a:buNone/>
            </a:pPr>
            <a:r>
              <a:rPr lang="nl-NL" sz="3000" b="1" i="1" dirty="0" smtClean="0">
                <a:solidFill>
                  <a:srgbClr val="FFFF00"/>
                </a:solidFill>
              </a:rPr>
              <a:t>	</a:t>
            </a:r>
            <a:r>
              <a:rPr lang="nl-NL" sz="3000" b="1" i="1" dirty="0" smtClean="0">
                <a:solidFill>
                  <a:schemeClr val="tx2">
                    <a:lumMod val="25000"/>
                    <a:lumOff val="75000"/>
                  </a:schemeClr>
                </a:solidFill>
              </a:rPr>
              <a:t>eens</a:t>
            </a:r>
            <a:r>
              <a:rPr lang="nl-NL" sz="3000" b="1" i="1" dirty="0" smtClean="0"/>
              <a:t>/ </a:t>
            </a:r>
            <a:r>
              <a:rPr lang="nl-NL" sz="3000" b="1" i="1" dirty="0" smtClean="0">
                <a:solidFill>
                  <a:srgbClr val="C00000"/>
                </a:solidFill>
              </a:rPr>
              <a:t>oneens</a:t>
            </a:r>
            <a:endParaRPr lang="nl-NL" sz="3000" dirty="0" smtClean="0">
              <a:solidFill>
                <a:srgbClr val="C00000"/>
              </a:solidFill>
            </a:endParaRPr>
          </a:p>
          <a:p>
            <a:pPr marL="609600" indent="-609600" eaLnBrk="1" hangingPunct="1">
              <a:lnSpc>
                <a:spcPct val="90000"/>
              </a:lnSpc>
              <a:buFontTx/>
              <a:buChar char="•"/>
            </a:pPr>
            <a:endParaRPr lang="nl-NL" sz="3000" b="1" i="1" dirty="0" smtClean="0">
              <a:solidFill>
                <a:srgbClr val="FFFF00"/>
              </a:solidFill>
            </a:endParaRPr>
          </a:p>
          <a:p>
            <a:pPr marL="609600" indent="-609600" eaLnBrk="1" hangingPunct="1">
              <a:lnSpc>
                <a:spcPct val="90000"/>
              </a:lnSpc>
              <a:buFontTx/>
              <a:buChar char="•"/>
            </a:pPr>
            <a:endParaRPr lang="nl-NL" sz="3000" b="1" i="1" dirty="0" smtClean="0">
              <a:solidFill>
                <a:srgbClr val="FFFF00"/>
              </a:solidFill>
            </a:endParaRPr>
          </a:p>
          <a:p>
            <a:pPr marL="609600" indent="-609600" eaLnBrk="1" hangingPunct="1">
              <a:lnSpc>
                <a:spcPct val="90000"/>
              </a:lnSpc>
              <a:buFontTx/>
              <a:buChar char="•"/>
            </a:pPr>
            <a:endParaRPr lang="nl-NL" sz="3000" b="1" i="1" dirty="0" smtClean="0">
              <a:solidFill>
                <a:srgbClr val="FFFF00"/>
              </a:solidFill>
            </a:endParaRPr>
          </a:p>
          <a:p>
            <a:pPr marL="609600" indent="-609600" eaLnBrk="1" hangingPunct="1">
              <a:lnSpc>
                <a:spcPct val="90000"/>
              </a:lnSpc>
              <a:buFontTx/>
              <a:buChar char="•"/>
            </a:pPr>
            <a:endParaRPr lang="nl-NL" sz="3000" b="1" i="1" dirty="0" smtClean="0">
              <a:solidFill>
                <a:srgbClr val="FFFF00"/>
              </a:solidFill>
            </a:endParaRPr>
          </a:p>
        </p:txBody>
      </p:sp>
    </p:spTree>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133124" name="Title 1"/>
          <p:cNvSpPr>
            <a:spLocks noGrp="1"/>
          </p:cNvSpPr>
          <p:nvPr>
            <p:ph type="title"/>
          </p:nvPr>
        </p:nvSpPr>
        <p:spPr>
          <a:xfrm>
            <a:off x="612775" y="228600"/>
            <a:ext cx="8153400" cy="990600"/>
          </a:xfrm>
        </p:spPr>
        <p:txBody>
          <a:bodyPr/>
          <a:lstStyle/>
          <a:p>
            <a:r>
              <a:rPr lang="nl-NL" smtClean="0"/>
              <a:t>Relevante sites</a:t>
            </a:r>
          </a:p>
        </p:txBody>
      </p:sp>
      <p:sp>
        <p:nvSpPr>
          <p:cNvPr id="3" name="Content Placeholder 2"/>
          <p:cNvSpPr>
            <a:spLocks noGrp="1"/>
          </p:cNvSpPr>
          <p:nvPr>
            <p:ph idx="1"/>
          </p:nvPr>
        </p:nvSpPr>
        <p:spPr>
          <a:xfrm>
            <a:off x="539552" y="1556023"/>
            <a:ext cx="8229600" cy="5113337"/>
          </a:xfrm>
        </p:spPr>
        <p:txBody>
          <a:bodyPr/>
          <a:lstStyle/>
          <a:p>
            <a:pPr marL="0" indent="0">
              <a:lnSpc>
                <a:spcPct val="150000"/>
              </a:lnSpc>
              <a:buFont typeface="Arial" charset="0"/>
              <a:buNone/>
              <a:defRPr/>
            </a:pPr>
            <a:r>
              <a:rPr lang="nl-NL" altLang="nl-NL" sz="2400" dirty="0" err="1" smtClean="0">
                <a:hlinkClick r:id="rId2"/>
              </a:rPr>
              <a:t>www.jellinek.nl</a:t>
            </a:r>
            <a:endParaRPr lang="nl-NL" altLang="nl-NL" sz="2400" dirty="0" smtClean="0"/>
          </a:p>
          <a:p>
            <a:pPr marL="0" indent="0">
              <a:lnSpc>
                <a:spcPct val="150000"/>
              </a:lnSpc>
              <a:buFont typeface="Wingdings" pitchFamily="2" charset="2"/>
              <a:buNone/>
              <a:defRPr/>
            </a:pPr>
            <a:r>
              <a:rPr lang="nl-NL" altLang="nl-NL" sz="2400" dirty="0" err="1" smtClean="0">
                <a:hlinkClick r:id="rId3"/>
              </a:rPr>
              <a:t>www.rokeninfo.nl</a:t>
            </a:r>
            <a:endParaRPr lang="nl-NL" altLang="nl-NL" sz="2400" dirty="0" smtClean="0"/>
          </a:p>
          <a:p>
            <a:pPr marL="0" indent="0">
              <a:lnSpc>
                <a:spcPct val="150000"/>
              </a:lnSpc>
              <a:buFont typeface="Wingdings" pitchFamily="2" charset="2"/>
              <a:buNone/>
              <a:defRPr/>
            </a:pPr>
            <a:r>
              <a:rPr lang="nl-NL" altLang="nl-NL" sz="2400" dirty="0" err="1" smtClean="0">
                <a:hlinkClick r:id="rId4"/>
              </a:rPr>
              <a:t>www.trimbos.nl</a:t>
            </a:r>
            <a:endParaRPr lang="nl-NL" altLang="nl-NL" sz="2400" dirty="0" smtClean="0"/>
          </a:p>
          <a:p>
            <a:pPr marL="0" indent="0">
              <a:lnSpc>
                <a:spcPct val="150000"/>
              </a:lnSpc>
              <a:buFont typeface="Wingdings" pitchFamily="2" charset="2"/>
              <a:buNone/>
              <a:defRPr/>
            </a:pPr>
            <a:r>
              <a:rPr lang="nl-NL" altLang="nl-NL" sz="2400" dirty="0" err="1" smtClean="0">
                <a:solidFill>
                  <a:srgbClr val="FFC000"/>
                </a:solidFill>
                <a:hlinkClick r:id="rId5"/>
              </a:rPr>
              <a:t>www.partnershipstopmetroken.nl</a:t>
            </a:r>
            <a:endParaRPr lang="nl-NL" altLang="nl-NL" sz="2400" dirty="0" smtClean="0">
              <a:solidFill>
                <a:srgbClr val="FFC000"/>
              </a:solidFill>
            </a:endParaRPr>
          </a:p>
          <a:p>
            <a:pPr marL="0" indent="0">
              <a:lnSpc>
                <a:spcPct val="150000"/>
              </a:lnSpc>
              <a:buFont typeface="Arial" charset="0"/>
              <a:buNone/>
              <a:defRPr/>
            </a:pPr>
            <a:r>
              <a:rPr lang="nl-NL" altLang="nl-NL" sz="2400" dirty="0" err="1" smtClean="0">
                <a:hlinkClick r:id="rId6"/>
              </a:rPr>
              <a:t>www.kwaliteitsregisterstopmetroken.nl</a:t>
            </a:r>
            <a:endParaRPr lang="nl-NL" altLang="nl-NL" sz="2400" dirty="0" smtClean="0"/>
          </a:p>
          <a:p>
            <a:pPr marL="0" indent="0">
              <a:lnSpc>
                <a:spcPct val="150000"/>
              </a:lnSpc>
              <a:buFont typeface="Arial" charset="0"/>
              <a:buNone/>
              <a:defRPr/>
            </a:pPr>
            <a:r>
              <a:rPr lang="nl-NL" altLang="nl-NL" sz="2400" dirty="0" err="1" smtClean="0">
                <a:solidFill>
                  <a:srgbClr val="FF0000"/>
                </a:solidFill>
                <a:hlinkClick r:id="rId7"/>
              </a:rPr>
              <a:t>www.zitdaterechtin.nl</a:t>
            </a:r>
            <a:r>
              <a:rPr lang="nl-NL" altLang="nl-NL" sz="2400" dirty="0" smtClean="0">
                <a:solidFill>
                  <a:srgbClr val="FF0000"/>
                </a:solidFill>
              </a:rPr>
              <a:t> </a:t>
            </a:r>
            <a:r>
              <a:rPr lang="nl-NL" altLang="nl-NL" sz="2400" u="sng" dirty="0" smtClean="0">
                <a:solidFill>
                  <a:schemeClr val="accent1">
                    <a:lumMod val="75000"/>
                  </a:schemeClr>
                </a:solidFill>
              </a:rPr>
              <a:t>/ </a:t>
            </a:r>
            <a:r>
              <a:rPr lang="nl-NL" altLang="nl-NL" sz="2400" u="sng" dirty="0" err="1" smtClean="0">
                <a:solidFill>
                  <a:schemeClr val="accent1">
                    <a:lumMod val="75000"/>
                  </a:schemeClr>
                </a:solidFill>
              </a:rPr>
              <a:t>www.watziterintabak.nl</a:t>
            </a:r>
            <a:endParaRPr lang="nl-NL" altLang="nl-NL" sz="2400" u="sng" dirty="0" smtClean="0">
              <a:solidFill>
                <a:schemeClr val="accent1">
                  <a:lumMod val="75000"/>
                </a:schemeClr>
              </a:solidFill>
            </a:endParaRPr>
          </a:p>
          <a:p>
            <a:pPr marL="0" indent="0">
              <a:lnSpc>
                <a:spcPct val="150000"/>
              </a:lnSpc>
              <a:buFont typeface="Arial" charset="0"/>
              <a:buNone/>
              <a:defRPr/>
            </a:pPr>
            <a:r>
              <a:rPr lang="nl-NL" altLang="nl-NL" sz="2400" dirty="0" err="1" smtClean="0">
                <a:hlinkClick r:id="rId8"/>
              </a:rPr>
              <a:t>www.nederlandstopt.nu</a:t>
            </a:r>
            <a:r>
              <a:rPr lang="nl-NL" altLang="nl-NL" sz="2400" dirty="0" smtClean="0"/>
              <a:t> </a:t>
            </a:r>
          </a:p>
          <a:p>
            <a:pPr marL="0" indent="0">
              <a:lnSpc>
                <a:spcPct val="150000"/>
              </a:lnSpc>
              <a:buFont typeface="Arial" charset="0"/>
              <a:buNone/>
              <a:defRPr/>
            </a:pPr>
            <a:r>
              <a:rPr lang="nl-NL" sz="2400" u="sng" dirty="0" err="1" smtClean="0">
                <a:hlinkClick r:id="rId9"/>
              </a:rPr>
              <a:t>www.kwf.nl</a:t>
            </a:r>
            <a:r>
              <a:rPr lang="nl-NL" sz="2400" b="1" u="sng" dirty="0" smtClean="0">
                <a:hlinkClick r:id="rId9"/>
              </a:rPr>
              <a:t>/</a:t>
            </a:r>
            <a:r>
              <a:rPr lang="nl-NL" sz="2400" u="sng" dirty="0" smtClean="0">
                <a:hlinkClick r:id="rId9"/>
              </a:rPr>
              <a:t>stoppen</a:t>
            </a:r>
            <a:endParaRPr lang="nl-NL" altLang="nl-NL" sz="2400" dirty="0" smtClean="0"/>
          </a:p>
          <a:p>
            <a:pPr marL="0" indent="0">
              <a:lnSpc>
                <a:spcPct val="150000"/>
              </a:lnSpc>
              <a:buFont typeface="Arial" charset="0"/>
              <a:buNone/>
              <a:defRPr/>
            </a:pPr>
            <a:endParaRPr lang="nl-NL" altLang="nl-NL" sz="2400" dirty="0" smtClean="0"/>
          </a:p>
          <a:p>
            <a:pPr>
              <a:lnSpc>
                <a:spcPct val="150000"/>
              </a:lnSpc>
              <a:defRPr/>
            </a:pPr>
            <a:endParaRPr lang="nl-NL" dirty="0"/>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29700" name="Rectangle 2"/>
          <p:cNvSpPr>
            <a:spLocks noGrp="1" noChangeArrowheads="1"/>
          </p:cNvSpPr>
          <p:nvPr>
            <p:ph type="title"/>
          </p:nvPr>
        </p:nvSpPr>
        <p:spPr>
          <a:xfrm>
            <a:off x="504825" y="115888"/>
            <a:ext cx="5146675" cy="1152525"/>
          </a:xfrm>
        </p:spPr>
        <p:txBody>
          <a:bodyPr/>
          <a:lstStyle/>
          <a:p>
            <a:pPr eaLnBrk="1" hangingPunct="1"/>
            <a:r>
              <a:rPr lang="nl-NL" sz="3200" smtClean="0">
                <a:solidFill>
                  <a:srgbClr val="C00000"/>
                </a:solidFill>
              </a:rPr>
              <a:t>Roken: </a:t>
            </a:r>
            <a:br>
              <a:rPr lang="nl-NL" sz="3200" smtClean="0">
                <a:solidFill>
                  <a:srgbClr val="C00000"/>
                </a:solidFill>
              </a:rPr>
            </a:br>
            <a:r>
              <a:rPr lang="nl-NL" sz="3200" smtClean="0">
                <a:solidFill>
                  <a:srgbClr val="C00000"/>
                </a:solidFill>
              </a:rPr>
              <a:t>effecten op de luchtwegen</a:t>
            </a:r>
          </a:p>
        </p:txBody>
      </p:sp>
      <p:sp>
        <p:nvSpPr>
          <p:cNvPr id="29701" name="Rectangle 3"/>
          <p:cNvSpPr>
            <a:spLocks noGrp="1" noChangeArrowheads="1"/>
          </p:cNvSpPr>
          <p:nvPr>
            <p:ph type="body" idx="1"/>
          </p:nvPr>
        </p:nvSpPr>
        <p:spPr>
          <a:xfrm>
            <a:off x="179388" y="1628800"/>
            <a:ext cx="8675687" cy="4652962"/>
          </a:xfrm>
        </p:spPr>
        <p:txBody>
          <a:bodyPr/>
          <a:lstStyle/>
          <a:p>
            <a:pPr eaLnBrk="1" hangingPunct="1">
              <a:lnSpc>
                <a:spcPct val="80000"/>
              </a:lnSpc>
            </a:pPr>
            <a:r>
              <a:rPr lang="nl-NL" sz="2400" dirty="0" smtClean="0"/>
              <a:t>ontstekingsreactie luchtwegen met </a:t>
            </a:r>
            <a:br>
              <a:rPr lang="nl-NL" sz="2400" dirty="0" smtClean="0"/>
            </a:br>
            <a:r>
              <a:rPr lang="nl-NL" sz="2400" dirty="0" smtClean="0"/>
              <a:t>toegenomen slijmproductie</a:t>
            </a:r>
          </a:p>
          <a:p>
            <a:pPr eaLnBrk="1" hangingPunct="1">
              <a:lnSpc>
                <a:spcPct val="80000"/>
              </a:lnSpc>
            </a:pPr>
            <a:r>
              <a:rPr lang="nl-NL" sz="2400" dirty="0" smtClean="0"/>
              <a:t>vernauwing kleinere luchtwegen</a:t>
            </a:r>
          </a:p>
          <a:p>
            <a:pPr eaLnBrk="1" hangingPunct="1">
              <a:lnSpc>
                <a:spcPct val="80000"/>
              </a:lnSpc>
            </a:pPr>
            <a:r>
              <a:rPr lang="nl-NL" sz="2400" dirty="0" smtClean="0"/>
              <a:t>beschadiging luchtwegen met name longblaasjes</a:t>
            </a:r>
          </a:p>
          <a:p>
            <a:pPr eaLnBrk="1" hangingPunct="1">
              <a:lnSpc>
                <a:spcPct val="80000"/>
              </a:lnSpc>
            </a:pPr>
            <a:r>
              <a:rPr lang="nl-NL" sz="2400" dirty="0" smtClean="0"/>
              <a:t>hoesten (m.n. ‘s ochtends)</a:t>
            </a:r>
          </a:p>
          <a:p>
            <a:pPr eaLnBrk="1" hangingPunct="1">
              <a:lnSpc>
                <a:spcPct val="80000"/>
              </a:lnSpc>
            </a:pPr>
            <a:r>
              <a:rPr lang="nl-NL" sz="2400" dirty="0" smtClean="0"/>
              <a:t>kortademigheid</a:t>
            </a:r>
          </a:p>
          <a:p>
            <a:pPr eaLnBrk="1" hangingPunct="1">
              <a:lnSpc>
                <a:spcPct val="80000"/>
              </a:lnSpc>
            </a:pPr>
            <a:r>
              <a:rPr lang="nl-NL" sz="2400" dirty="0" smtClean="0"/>
              <a:t>gevoeliger voor (virale/bacteriële) infecties</a:t>
            </a:r>
          </a:p>
          <a:p>
            <a:pPr eaLnBrk="1" hangingPunct="1">
              <a:lnSpc>
                <a:spcPct val="80000"/>
              </a:lnSpc>
              <a:buFont typeface="Wingdings" pitchFamily="2" charset="2"/>
              <a:buNone/>
            </a:pPr>
            <a:endParaRPr lang="nl-NL" sz="2400" dirty="0" smtClean="0"/>
          </a:p>
          <a:p>
            <a:pPr eaLnBrk="1" hangingPunct="1">
              <a:lnSpc>
                <a:spcPct val="80000"/>
              </a:lnSpc>
              <a:buFont typeface="Wingdings" pitchFamily="2" charset="2"/>
              <a:buNone/>
            </a:pPr>
            <a:r>
              <a:rPr lang="nl-NL" sz="2400" dirty="0" smtClean="0"/>
              <a:t>Toegenomen kans op:</a:t>
            </a:r>
          </a:p>
          <a:p>
            <a:pPr eaLnBrk="1" hangingPunct="1">
              <a:lnSpc>
                <a:spcPct val="80000"/>
              </a:lnSpc>
            </a:pPr>
            <a:r>
              <a:rPr lang="nl-NL" sz="2400" dirty="0" smtClean="0"/>
              <a:t>sinusitis</a:t>
            </a:r>
          </a:p>
          <a:p>
            <a:pPr eaLnBrk="1" hangingPunct="1">
              <a:lnSpc>
                <a:spcPct val="80000"/>
              </a:lnSpc>
            </a:pPr>
            <a:r>
              <a:rPr lang="nl-NL" sz="2400" dirty="0" smtClean="0"/>
              <a:t>astma</a:t>
            </a:r>
          </a:p>
          <a:p>
            <a:pPr eaLnBrk="1" hangingPunct="1">
              <a:lnSpc>
                <a:spcPct val="80000"/>
              </a:lnSpc>
            </a:pPr>
            <a:r>
              <a:rPr lang="nl-NL" sz="2400" dirty="0" smtClean="0"/>
              <a:t>COPD</a:t>
            </a:r>
          </a:p>
          <a:p>
            <a:pPr eaLnBrk="1" hangingPunct="1">
              <a:lnSpc>
                <a:spcPct val="80000"/>
              </a:lnSpc>
            </a:pPr>
            <a:r>
              <a:rPr lang="nl-NL" sz="2400" dirty="0" smtClean="0"/>
              <a:t>longkanker</a:t>
            </a:r>
          </a:p>
        </p:txBody>
      </p:sp>
      <p:sp>
        <p:nvSpPr>
          <p:cNvPr id="8" name="Tekstvak 7"/>
          <p:cNvSpPr txBox="1"/>
          <p:nvPr/>
        </p:nvSpPr>
        <p:spPr>
          <a:xfrm>
            <a:off x="611188" y="6567155"/>
            <a:ext cx="8209284" cy="246221"/>
          </a:xfrm>
          <a:prstGeom prst="rect">
            <a:avLst/>
          </a:prstGeom>
          <a:noFill/>
        </p:spPr>
        <p:txBody>
          <a:bodyPr wrap="square">
            <a:spAutoFit/>
          </a:bodyPr>
          <a:lstStyle/>
          <a:p>
            <a:pPr>
              <a:defRPr/>
            </a:pPr>
            <a:r>
              <a:rPr lang="nl-NL" sz="1000" i="1" dirty="0">
                <a:latin typeface="+mn-lt"/>
              </a:rPr>
              <a:t>Bron: Knol, </a:t>
            </a:r>
            <a:r>
              <a:rPr lang="nl-NL" sz="1000" i="1" dirty="0" err="1">
                <a:latin typeface="+mn-lt"/>
              </a:rPr>
              <a:t>Hilvering</a:t>
            </a:r>
            <a:r>
              <a:rPr lang="nl-NL" sz="1000" i="1" dirty="0">
                <a:latin typeface="+mn-lt"/>
              </a:rPr>
              <a:t>, </a:t>
            </a:r>
            <a:r>
              <a:rPr lang="nl-NL" sz="1000" i="1" dirty="0" err="1">
                <a:latin typeface="+mn-lt"/>
              </a:rPr>
              <a:t>Wagener</a:t>
            </a:r>
            <a:r>
              <a:rPr lang="nl-NL" sz="1000" i="1" dirty="0">
                <a:latin typeface="+mn-lt"/>
              </a:rPr>
              <a:t> en Willemsen:Tabaksgebruik, gevolgen en bestrijding. </a:t>
            </a:r>
            <a:r>
              <a:rPr lang="nl-NL" sz="1000" i="1" dirty="0" smtClean="0">
                <a:latin typeface="+mn-lt"/>
              </a:rPr>
              <a:t>Utrecht</a:t>
            </a:r>
            <a:r>
              <a:rPr lang="nl-NL" sz="1000" i="1" dirty="0">
                <a:latin typeface="+mn-lt"/>
              </a:rPr>
              <a:t>: Lemma;2005. ISBN 90 5931</a:t>
            </a: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571500" y="0"/>
            <a:ext cx="8572500" cy="1143000"/>
          </a:xfrm>
        </p:spPr>
        <p:txBody>
          <a:bodyPr/>
          <a:lstStyle/>
          <a:p>
            <a:pPr eaLnBrk="1" hangingPunct="1"/>
            <a:r>
              <a:rPr lang="nl-NL" sz="3600" smtClean="0">
                <a:solidFill>
                  <a:srgbClr val="C00000"/>
                </a:solidFill>
              </a:rPr>
              <a:t>  Roken: effecten op de vaten</a:t>
            </a:r>
          </a:p>
        </p:txBody>
      </p:sp>
      <p:sp>
        <p:nvSpPr>
          <p:cNvPr id="486403" name="Rectangle 3"/>
          <p:cNvSpPr>
            <a:spLocks noGrp="1" noChangeArrowheads="1"/>
          </p:cNvSpPr>
          <p:nvPr>
            <p:ph type="body" idx="1"/>
          </p:nvPr>
        </p:nvSpPr>
        <p:spPr>
          <a:xfrm>
            <a:off x="250825" y="1457325"/>
            <a:ext cx="8497888" cy="5572125"/>
          </a:xfrm>
        </p:spPr>
        <p:txBody>
          <a:bodyPr/>
          <a:lstStyle/>
          <a:p>
            <a:pPr eaLnBrk="1" hangingPunct="1">
              <a:defRPr/>
            </a:pPr>
            <a:r>
              <a:rPr lang="nl-NL" sz="2400" dirty="0" smtClean="0"/>
              <a:t>Vaatwand o.a.</a:t>
            </a:r>
          </a:p>
          <a:p>
            <a:pPr lvl="1" eaLnBrk="1" hangingPunct="1">
              <a:defRPr/>
            </a:pPr>
            <a:r>
              <a:rPr lang="nl-NL" sz="2000" dirty="0" smtClean="0"/>
              <a:t>Beschadiging, permeabiliteit </a:t>
            </a:r>
            <a:r>
              <a:rPr lang="nl-NL" sz="2000" dirty="0" smtClean="0">
                <a:sym typeface="Symbol" pitchFamily="18" charset="2"/>
              </a:rPr>
              <a:t></a:t>
            </a:r>
            <a:r>
              <a:rPr lang="nl-NL" sz="2000" dirty="0" smtClean="0"/>
              <a:t>, doorbloeding </a:t>
            </a:r>
            <a:r>
              <a:rPr lang="nl-NL" sz="2000" dirty="0" err="1" smtClean="0"/>
              <a:t>endotheel</a:t>
            </a:r>
            <a:r>
              <a:rPr lang="nl-NL" sz="2000" dirty="0" smtClean="0"/>
              <a:t> </a:t>
            </a:r>
            <a:r>
              <a:rPr lang="nl-NL" sz="2000" dirty="0" smtClean="0">
                <a:sym typeface="Symbol" pitchFamily="18" charset="2"/>
              </a:rPr>
              <a:t></a:t>
            </a:r>
            <a:endParaRPr lang="nl-NL" sz="2000" dirty="0" smtClean="0"/>
          </a:p>
          <a:p>
            <a:pPr lvl="1" eaLnBrk="1" hangingPunct="1">
              <a:defRPr/>
            </a:pPr>
            <a:r>
              <a:rPr lang="nl-NL" sz="2000" dirty="0" smtClean="0"/>
              <a:t>Vasoconstrictie, vaatwandstijfheid </a:t>
            </a:r>
            <a:r>
              <a:rPr lang="nl-NL" sz="2000" dirty="0" smtClean="0">
                <a:sym typeface="Symbol" pitchFamily="18" charset="2"/>
              </a:rPr>
              <a:t></a:t>
            </a:r>
          </a:p>
          <a:p>
            <a:pPr lvl="1" eaLnBrk="1" hangingPunct="1">
              <a:defRPr/>
            </a:pPr>
            <a:endParaRPr lang="nl-NL" sz="2400" dirty="0" smtClean="0"/>
          </a:p>
          <a:p>
            <a:pPr eaLnBrk="1" hangingPunct="1">
              <a:defRPr/>
            </a:pPr>
            <a:r>
              <a:rPr lang="nl-NL" sz="2400" dirty="0" smtClean="0"/>
              <a:t>Verhoogde stollingsneiging o.a. </a:t>
            </a:r>
            <a:r>
              <a:rPr lang="nl-NL" sz="2400" dirty="0" err="1" smtClean="0"/>
              <a:t>tgv</a:t>
            </a:r>
            <a:endParaRPr lang="nl-NL" sz="2400" dirty="0" smtClean="0"/>
          </a:p>
          <a:p>
            <a:pPr lvl="1" eaLnBrk="1" hangingPunct="1">
              <a:defRPr/>
            </a:pPr>
            <a:r>
              <a:rPr lang="nl-NL" sz="2000" dirty="0" smtClean="0"/>
              <a:t>Plaatjesaggregatie </a:t>
            </a:r>
            <a:r>
              <a:rPr lang="nl-NL" sz="2000" dirty="0" smtClean="0">
                <a:sym typeface="Symbol" pitchFamily="18" charset="2"/>
              </a:rPr>
              <a:t></a:t>
            </a:r>
          </a:p>
          <a:p>
            <a:pPr lvl="1" eaLnBrk="1" hangingPunct="1">
              <a:defRPr/>
            </a:pPr>
            <a:r>
              <a:rPr lang="nl-NL" sz="2000" dirty="0" smtClean="0">
                <a:sym typeface="Symbol" pitchFamily="18" charset="2"/>
              </a:rPr>
              <a:t>Verhoogde viscositeit door toename </a:t>
            </a:r>
            <a:br>
              <a:rPr lang="nl-NL" sz="2000" dirty="0" smtClean="0">
                <a:sym typeface="Symbol" pitchFamily="18" charset="2"/>
              </a:rPr>
            </a:br>
            <a:r>
              <a:rPr lang="nl-NL" sz="2000" dirty="0" smtClean="0">
                <a:sym typeface="Symbol" pitchFamily="18" charset="2"/>
              </a:rPr>
              <a:t>concentratie </a:t>
            </a:r>
            <a:r>
              <a:rPr lang="nl-NL" sz="2000" dirty="0" err="1" smtClean="0">
                <a:sym typeface="Symbol" pitchFamily="18" charset="2"/>
              </a:rPr>
              <a:t>ery’s</a:t>
            </a:r>
            <a:r>
              <a:rPr lang="nl-NL" sz="2000" dirty="0" smtClean="0">
                <a:sym typeface="Symbol" pitchFamily="18" charset="2"/>
              </a:rPr>
              <a:t>, </a:t>
            </a:r>
            <a:r>
              <a:rPr lang="nl-NL" sz="2000" dirty="0" err="1" smtClean="0">
                <a:sym typeface="Symbol" pitchFamily="18" charset="2"/>
              </a:rPr>
              <a:t>leuco’s</a:t>
            </a:r>
            <a:r>
              <a:rPr lang="nl-NL" sz="2000" dirty="0" smtClean="0">
                <a:sym typeface="Symbol" pitchFamily="18" charset="2"/>
              </a:rPr>
              <a:t> en </a:t>
            </a:r>
            <a:r>
              <a:rPr lang="nl-NL" sz="2000" dirty="0" err="1" smtClean="0">
                <a:sym typeface="Symbol" pitchFamily="18" charset="2"/>
              </a:rPr>
              <a:t>fibrinogeen</a:t>
            </a:r>
            <a:endParaRPr lang="nl-NL" sz="2000" dirty="0" smtClean="0">
              <a:sym typeface="Symbol" pitchFamily="18" charset="2"/>
            </a:endParaRPr>
          </a:p>
          <a:p>
            <a:pPr lvl="1" eaLnBrk="1" hangingPunct="1">
              <a:defRPr/>
            </a:pPr>
            <a:endParaRPr lang="nl-NL" sz="2400" dirty="0" smtClean="0">
              <a:sym typeface="Symbol" pitchFamily="18" charset="2"/>
            </a:endParaRPr>
          </a:p>
          <a:p>
            <a:pPr marL="342900" lvl="1" indent="-342900" eaLnBrk="1" hangingPunct="1">
              <a:buClr>
                <a:schemeClr val="hlink"/>
              </a:buClr>
              <a:defRPr/>
            </a:pPr>
            <a:r>
              <a:rPr lang="nl-NL" sz="2400" dirty="0" smtClean="0"/>
              <a:t>Invloed op </a:t>
            </a:r>
            <a:r>
              <a:rPr lang="nl-NL" sz="2400" dirty="0" err="1" smtClean="0"/>
              <a:t>lipiden</a:t>
            </a:r>
            <a:r>
              <a:rPr lang="nl-NL" sz="2400" dirty="0" smtClean="0"/>
              <a:t>: HDL ↓,  </a:t>
            </a:r>
            <a:r>
              <a:rPr lang="nl-NL" sz="2400" dirty="0" err="1" smtClean="0"/>
              <a:t>triglyceriden</a:t>
            </a:r>
            <a:r>
              <a:rPr lang="nl-NL" sz="2400" dirty="0" smtClean="0"/>
              <a:t> </a:t>
            </a:r>
            <a:r>
              <a:rPr lang="nl-NL" sz="2400" dirty="0" smtClean="0">
                <a:sym typeface="Symbol" pitchFamily="18" charset="2"/>
              </a:rPr>
              <a:t></a:t>
            </a:r>
            <a:endParaRPr lang="nl-NL" sz="2400" dirty="0" smtClean="0"/>
          </a:p>
          <a:p>
            <a:pPr eaLnBrk="1" hangingPunct="1">
              <a:defRPr/>
            </a:pPr>
            <a:r>
              <a:rPr lang="nl-NL" sz="2800" dirty="0" smtClean="0"/>
              <a:t>→ </a:t>
            </a:r>
            <a:r>
              <a:rPr lang="nl-NL" sz="2400" dirty="0" smtClean="0"/>
              <a:t>verhoogd risico op hart- en vaatziekten zoals hypertensie, hartinfarct, TIA, CVA, aneurysma aortae</a:t>
            </a:r>
          </a:p>
          <a:p>
            <a:pPr lvl="1" eaLnBrk="1" hangingPunct="1">
              <a:buFontTx/>
              <a:buNone/>
              <a:defRPr/>
            </a:pPr>
            <a:endParaRPr lang="nl-NL" sz="2000" dirty="0" smtClean="0"/>
          </a:p>
        </p:txBody>
      </p:sp>
      <p:sp>
        <p:nvSpPr>
          <p:cNvPr id="5" name="Tekstvak 4"/>
          <p:cNvSpPr txBox="1"/>
          <p:nvPr/>
        </p:nvSpPr>
        <p:spPr>
          <a:xfrm>
            <a:off x="611188" y="6567155"/>
            <a:ext cx="8209284" cy="246221"/>
          </a:xfrm>
          <a:prstGeom prst="rect">
            <a:avLst/>
          </a:prstGeom>
          <a:noFill/>
        </p:spPr>
        <p:txBody>
          <a:bodyPr wrap="square">
            <a:spAutoFit/>
          </a:bodyPr>
          <a:lstStyle/>
          <a:p>
            <a:pPr>
              <a:defRPr/>
            </a:pPr>
            <a:r>
              <a:rPr lang="nl-NL" sz="1000" i="1" dirty="0">
                <a:latin typeface="+mn-lt"/>
              </a:rPr>
              <a:t>Bron: Knol, </a:t>
            </a:r>
            <a:r>
              <a:rPr lang="nl-NL" sz="1000" i="1" dirty="0" err="1">
                <a:latin typeface="+mn-lt"/>
              </a:rPr>
              <a:t>Hilvering</a:t>
            </a:r>
            <a:r>
              <a:rPr lang="nl-NL" sz="1000" i="1" dirty="0">
                <a:latin typeface="+mn-lt"/>
              </a:rPr>
              <a:t>, </a:t>
            </a:r>
            <a:r>
              <a:rPr lang="nl-NL" sz="1000" i="1" dirty="0" err="1">
                <a:latin typeface="+mn-lt"/>
              </a:rPr>
              <a:t>Wagener</a:t>
            </a:r>
            <a:r>
              <a:rPr lang="nl-NL" sz="1000" i="1" dirty="0">
                <a:latin typeface="+mn-lt"/>
              </a:rPr>
              <a:t> en Willemsen:Tabaksgebruik, gevolgen en bestrijding. </a:t>
            </a:r>
            <a:r>
              <a:rPr lang="nl-NL" sz="1000" i="1" dirty="0" smtClean="0">
                <a:latin typeface="+mn-lt"/>
              </a:rPr>
              <a:t>Utrecht</a:t>
            </a:r>
            <a:r>
              <a:rPr lang="nl-NL" sz="1000" i="1" dirty="0">
                <a:latin typeface="+mn-lt"/>
              </a:rPr>
              <a:t>: Lemma;2005. ISBN 90 5931</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640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8640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8640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8640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8640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8640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86403">
                                            <p:txEl>
                                              <p:pRg st="8" end="8"/>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8640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640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el 1"/>
          <p:cNvSpPr>
            <a:spLocks noGrp="1"/>
          </p:cNvSpPr>
          <p:nvPr>
            <p:ph type="title"/>
          </p:nvPr>
        </p:nvSpPr>
        <p:spPr>
          <a:xfrm>
            <a:off x="539750" y="71438"/>
            <a:ext cx="8388350" cy="1143000"/>
          </a:xfrm>
        </p:spPr>
        <p:txBody>
          <a:bodyPr/>
          <a:lstStyle/>
          <a:p>
            <a:r>
              <a:rPr lang="nl-NL" sz="3200" smtClean="0">
                <a:solidFill>
                  <a:srgbClr val="C00000"/>
                </a:solidFill>
              </a:rPr>
              <a:t>Roken: kanker en endocriene aandoeningen</a:t>
            </a:r>
          </a:p>
        </p:txBody>
      </p:sp>
      <p:sp>
        <p:nvSpPr>
          <p:cNvPr id="31747" name="Tijdelijke aanduiding voor inhoud 2"/>
          <p:cNvSpPr>
            <a:spLocks noGrp="1"/>
          </p:cNvSpPr>
          <p:nvPr>
            <p:ph idx="1"/>
          </p:nvPr>
        </p:nvSpPr>
        <p:spPr>
          <a:xfrm>
            <a:off x="179388" y="1484784"/>
            <a:ext cx="8964612" cy="5068888"/>
          </a:xfrm>
        </p:spPr>
        <p:txBody>
          <a:bodyPr/>
          <a:lstStyle/>
          <a:p>
            <a:r>
              <a:rPr lang="nl-NL" dirty="0" smtClean="0"/>
              <a:t>Kanker</a:t>
            </a:r>
          </a:p>
          <a:p>
            <a:pPr lvl="1"/>
            <a:r>
              <a:rPr lang="nl-NL" dirty="0" smtClean="0"/>
              <a:t>longkanker</a:t>
            </a:r>
          </a:p>
          <a:p>
            <a:pPr lvl="1"/>
            <a:r>
              <a:rPr lang="nl-NL" dirty="0" smtClean="0"/>
              <a:t>mond-, </a:t>
            </a:r>
            <a:r>
              <a:rPr lang="nl-NL" dirty="0" err="1" smtClean="0"/>
              <a:t>keel-</a:t>
            </a:r>
            <a:r>
              <a:rPr lang="nl-NL" dirty="0" smtClean="0"/>
              <a:t>, strottenhoofdkanker</a:t>
            </a:r>
          </a:p>
          <a:p>
            <a:pPr lvl="1"/>
            <a:r>
              <a:rPr lang="nl-NL" dirty="0" smtClean="0"/>
              <a:t>blaas- en nierkanker</a:t>
            </a:r>
          </a:p>
          <a:p>
            <a:pPr lvl="1"/>
            <a:r>
              <a:rPr lang="nl-NL" dirty="0" smtClean="0"/>
              <a:t>alvleesklierkanker</a:t>
            </a:r>
          </a:p>
          <a:p>
            <a:pPr lvl="1"/>
            <a:r>
              <a:rPr lang="nl-NL" dirty="0" smtClean="0"/>
              <a:t>maagkanker</a:t>
            </a:r>
          </a:p>
          <a:p>
            <a:pPr lvl="1">
              <a:buFont typeface="Wingdings 2" pitchFamily="18" charset="2"/>
              <a:buNone/>
            </a:pPr>
            <a:endParaRPr lang="nl-NL" dirty="0" smtClean="0"/>
          </a:p>
          <a:p>
            <a:r>
              <a:rPr lang="nl-NL" dirty="0" smtClean="0"/>
              <a:t>Endocriene aandoeningen</a:t>
            </a:r>
          </a:p>
          <a:p>
            <a:pPr lvl="1"/>
            <a:r>
              <a:rPr lang="nl-NL" dirty="0" smtClean="0"/>
              <a:t>(verminderde) schildklierfunctie</a:t>
            </a:r>
          </a:p>
          <a:p>
            <a:pPr lvl="1"/>
            <a:r>
              <a:rPr lang="nl-NL" dirty="0" smtClean="0"/>
              <a:t>verhoogd risico diabetes type 2 + complicaties diabetes</a:t>
            </a:r>
          </a:p>
        </p:txBody>
      </p:sp>
      <p:sp>
        <p:nvSpPr>
          <p:cNvPr id="4" name="Tekstvak 3"/>
          <p:cNvSpPr txBox="1"/>
          <p:nvPr/>
        </p:nvSpPr>
        <p:spPr>
          <a:xfrm>
            <a:off x="611188" y="6567155"/>
            <a:ext cx="8209284" cy="246221"/>
          </a:xfrm>
          <a:prstGeom prst="rect">
            <a:avLst/>
          </a:prstGeom>
          <a:noFill/>
        </p:spPr>
        <p:txBody>
          <a:bodyPr wrap="square">
            <a:spAutoFit/>
          </a:bodyPr>
          <a:lstStyle/>
          <a:p>
            <a:pPr>
              <a:defRPr/>
            </a:pPr>
            <a:r>
              <a:rPr lang="nl-NL" sz="1000" i="1" dirty="0">
                <a:latin typeface="+mn-lt"/>
              </a:rPr>
              <a:t>Bron: Knol, </a:t>
            </a:r>
            <a:r>
              <a:rPr lang="nl-NL" sz="1000" i="1" dirty="0" err="1">
                <a:latin typeface="+mn-lt"/>
              </a:rPr>
              <a:t>Hilvering</a:t>
            </a:r>
            <a:r>
              <a:rPr lang="nl-NL" sz="1000" i="1" dirty="0">
                <a:latin typeface="+mn-lt"/>
              </a:rPr>
              <a:t>, </a:t>
            </a:r>
            <a:r>
              <a:rPr lang="nl-NL" sz="1000" i="1" dirty="0" err="1">
                <a:latin typeface="+mn-lt"/>
              </a:rPr>
              <a:t>Wagener</a:t>
            </a:r>
            <a:r>
              <a:rPr lang="nl-NL" sz="1000" i="1" dirty="0">
                <a:latin typeface="+mn-lt"/>
              </a:rPr>
              <a:t> en Willemsen:Tabaksgebruik, gevolgen en bestrijding. </a:t>
            </a:r>
            <a:r>
              <a:rPr lang="nl-NL" sz="1000" i="1" dirty="0" smtClean="0">
                <a:latin typeface="+mn-lt"/>
              </a:rPr>
              <a:t>Utrecht</a:t>
            </a:r>
            <a:r>
              <a:rPr lang="nl-NL" sz="1000" i="1" dirty="0">
                <a:latin typeface="+mn-lt"/>
              </a:rPr>
              <a:t>: Lemma;2005. ISBN 90 5931</a:t>
            </a:r>
          </a:p>
        </p:txBody>
      </p:sp>
    </p:spTree>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Median">
  <a:themeElements>
    <a:clrScheme name="Spectrum">
      <a:dk1>
        <a:sysClr val="windowText" lastClr="000000"/>
      </a:dk1>
      <a:lt1>
        <a:sysClr val="window" lastClr="FFFFFF"/>
      </a:lt1>
      <a:dk2>
        <a:srgbClr val="252731"/>
      </a:dk2>
      <a:lt2>
        <a:srgbClr val="EAE7E4"/>
      </a:lt2>
      <a:accent1>
        <a:srgbClr val="990000"/>
      </a:accent1>
      <a:accent2>
        <a:srgbClr val="FF6600"/>
      </a:accent2>
      <a:accent3>
        <a:srgbClr val="FFBA00"/>
      </a:accent3>
      <a:accent4>
        <a:srgbClr val="99CC00"/>
      </a:accent4>
      <a:accent5>
        <a:srgbClr val="528A02"/>
      </a:accent5>
      <a:accent6>
        <a:srgbClr val="333333"/>
      </a:accent6>
      <a:hlink>
        <a:srgbClr val="660000"/>
      </a:hlink>
      <a:folHlink>
        <a:srgbClr val="CC3300"/>
      </a:folHlink>
    </a:clrScheme>
    <a:fontScheme name="Median">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Median.thmx</Template>
  <TotalTime>66</TotalTime>
  <Words>3758</Words>
  <Application>Microsoft Macintosh PowerPoint</Application>
  <PresentationFormat>Diavoorstelling (4:3)</PresentationFormat>
  <Paragraphs>770</Paragraphs>
  <Slides>68</Slides>
  <Notes>37</Notes>
  <HiddenSlides>0</HiddenSlides>
  <MMClips>0</MMClips>
  <ScaleCrop>false</ScaleCrop>
  <HeadingPairs>
    <vt:vector size="6" baseType="variant">
      <vt:variant>
        <vt:lpstr>Thema</vt:lpstr>
      </vt:variant>
      <vt:variant>
        <vt:i4>1</vt:i4>
      </vt:variant>
      <vt:variant>
        <vt:lpstr>Ingesloten OLE-bronprogramma's</vt:lpstr>
      </vt:variant>
      <vt:variant>
        <vt:i4>2</vt:i4>
      </vt:variant>
      <vt:variant>
        <vt:lpstr>Diatitels</vt:lpstr>
      </vt:variant>
      <vt:variant>
        <vt:i4>68</vt:i4>
      </vt:variant>
    </vt:vector>
  </HeadingPairs>
  <TitlesOfParts>
    <vt:vector size="71" baseType="lpstr">
      <vt:lpstr>Median</vt:lpstr>
      <vt:lpstr>Document</vt:lpstr>
      <vt:lpstr>Worksheet</vt:lpstr>
      <vt:lpstr>PowerPoint-presentatie</vt:lpstr>
      <vt:lpstr> Stellingen </vt:lpstr>
      <vt:lpstr>Sinds 2008 is er een rookverbod in de horeca.  Dit is ter bescherming van het horecapersoneel.</vt:lpstr>
      <vt:lpstr>Hoeveel chemische stoffen zitten in tabaksrook?</vt:lpstr>
      <vt:lpstr>PowerPoint-presentatie</vt:lpstr>
      <vt:lpstr>     Aan roken gerelateerde ziekten</vt:lpstr>
      <vt:lpstr>Roken:  effecten op de luchtwegen</vt:lpstr>
      <vt:lpstr>  Roken: effecten op de vaten</vt:lpstr>
      <vt:lpstr>Roken: kanker en endocriene aandoeningen</vt:lpstr>
      <vt:lpstr>Roken:   effecten mond/keel, huid, gastro-intestinaal</vt:lpstr>
      <vt:lpstr>Roken:  overige aandoeningen, meeroken</vt:lpstr>
      <vt:lpstr>Invloed roken op medicatie door enzyminductie  CYP1A1/1A2 (CYP2E1) </vt:lpstr>
      <vt:lpstr>Programma</vt:lpstr>
      <vt:lpstr>Verslaving: ziekte of zwakte?</vt:lpstr>
      <vt:lpstr>Verslaving: ziekte of zwakte?</vt:lpstr>
      <vt:lpstr>DSM V Stoornissen in het gebruik van middelen</vt:lpstr>
      <vt:lpstr>Ernst stoornis in DSM-V</vt:lpstr>
      <vt:lpstr>Verslavende middelen</vt:lpstr>
      <vt:lpstr>Enkele cijfers</vt:lpstr>
      <vt:lpstr>Verslavingsrisico’s van de gebruiker</vt:lpstr>
      <vt:lpstr>Individuele verschillen in rookgedrag</vt:lpstr>
      <vt:lpstr>Conflictregistratie</vt:lpstr>
      <vt:lpstr>Conflictregistratie</vt:lpstr>
      <vt:lpstr>PowerPoint-presentatie</vt:lpstr>
      <vt:lpstr>Erfelijkheidsschattingen</vt:lpstr>
      <vt:lpstr>Roken en erfelijkheid</vt:lpstr>
      <vt:lpstr>De tabaksindustrie voegt stoffen toe aan tabak zodat het nog verslavender wordt</vt:lpstr>
      <vt:lpstr>Nicotine en andere verslavingen triggeren en versterken elkaar  </vt:lpstr>
      <vt:lpstr>Roken en psychiatrische comorbiditeit</vt:lpstr>
      <vt:lpstr>Roken en psychiatrische comorbiditeit</vt:lpstr>
      <vt:lpstr>Roken en depressie</vt:lpstr>
      <vt:lpstr>Invloed van stoppen met roken op depressie, angst en stress  </vt:lpstr>
      <vt:lpstr>Roken en schizofrenie</vt:lpstr>
      <vt:lpstr>Roken en ADHD</vt:lpstr>
      <vt:lpstr>Verslavingsrisico’s met betrekking tot het middel</vt:lpstr>
      <vt:lpstr>Wat werkt sneller:  inhaleren, snuiven of injecteren?</vt:lpstr>
      <vt:lpstr>PowerPoint-presentatie</vt:lpstr>
      <vt:lpstr>Het (mee)roken van sigarenrook is minder schadelijk voor de gezondheid dan het (mee)roken van sigarettenrook</vt:lpstr>
      <vt:lpstr>Farmacokinetische eigenschappen nicotine</vt:lpstr>
      <vt:lpstr>Het roken van ‘lichte’ sigaretten is beter voor de gezondheid</vt:lpstr>
      <vt:lpstr>PowerPoint-presentatie</vt:lpstr>
      <vt:lpstr>Farmacodynamische eigenschappen nicotine</vt:lpstr>
      <vt:lpstr>Nicotine werking op het centraal zenuwstelsel</vt:lpstr>
      <vt:lpstr>Nicotine: perifere effecten</vt:lpstr>
      <vt:lpstr>Nicotine-onthouding volgens de DSM: kan minstens 3 weken duren! (veel langer dan bij andere drugs en alcohol)</vt:lpstr>
      <vt:lpstr>Daarnaast kans op …</vt:lpstr>
      <vt:lpstr>CBO Richtlijn Behandeling van tabaksverslaving  www.cbo.nl (2009)</vt:lpstr>
      <vt:lpstr>CBO Richtlijn Behandeling van tabaksverslaving  (vervolg) </vt:lpstr>
      <vt:lpstr> Medicamenteuze behandeling </vt:lpstr>
      <vt:lpstr>Nicotinesubstitutie:</vt:lpstr>
      <vt:lpstr>PowerPoint-presentatie</vt:lpstr>
      <vt:lpstr>PowerPoint-presentatie</vt:lpstr>
      <vt:lpstr>Nicotine vervangende middelen  substitutie</vt:lpstr>
      <vt:lpstr>Bupropion (kan gecombineerd met NVM)  dopaminerge- en noradrenerge (serotonerg) werking</vt:lpstr>
      <vt:lpstr> Nortriptyline* (kan gecombineerd met NVM) serotonerge, noradrenerge en anticholinerge werking  </vt:lpstr>
      <vt:lpstr> Varenicline partiële agonist, partiële antagonist van nicotine  </vt:lpstr>
      <vt:lpstr>Invloed roken op medicatie door enzyminductie  CYP1A1/1A2 (CYP2E1) </vt:lpstr>
      <vt:lpstr>Alertheid! bij stoppen met roken bij</vt:lpstr>
      <vt:lpstr>Technische ontwikkeling E-sigaret</vt:lpstr>
      <vt:lpstr>Gebruik e-sigaret </vt:lpstr>
      <vt:lpstr>Inhoud e-sigaret</vt:lpstr>
      <vt:lpstr>Bijwerkingen e-sigaret</vt:lpstr>
      <vt:lpstr>Nadelen e-sigaret</vt:lpstr>
      <vt:lpstr>Stand van zaken</vt:lpstr>
      <vt:lpstr>PowerPoint-presentatie</vt:lpstr>
      <vt:lpstr>Samenvatting en conclusies</vt:lpstr>
      <vt:lpstr>Stellingen </vt:lpstr>
      <vt:lpstr>Relevante sites</vt:lpstr>
    </vt:vector>
  </TitlesOfParts>
  <Company>Mentrum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GHB- Delier</dc:title>
  <dc:creator>comfalk</dc:creator>
  <cp:lastModifiedBy>Trudi Beelen</cp:lastModifiedBy>
  <cp:revision>131</cp:revision>
  <dcterms:created xsi:type="dcterms:W3CDTF">2011-12-20T18:11:29Z</dcterms:created>
  <dcterms:modified xsi:type="dcterms:W3CDTF">2016-04-21T19:17:58Z</dcterms:modified>
</cp:coreProperties>
</file>