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1"/>
  </p:notesMasterIdLst>
  <p:sldIdLst>
    <p:sldId id="686" r:id="rId2"/>
    <p:sldId id="782" r:id="rId3"/>
    <p:sldId id="821" r:id="rId4"/>
    <p:sldId id="793" r:id="rId5"/>
    <p:sldId id="794" r:id="rId6"/>
    <p:sldId id="523" r:id="rId7"/>
    <p:sldId id="638" r:id="rId8"/>
    <p:sldId id="798" r:id="rId9"/>
    <p:sldId id="676" r:id="rId10"/>
    <p:sldId id="792" r:id="rId11"/>
    <p:sldId id="660" r:id="rId12"/>
    <p:sldId id="545" r:id="rId13"/>
    <p:sldId id="941" r:id="rId14"/>
    <p:sldId id="722" r:id="rId15"/>
    <p:sldId id="664" r:id="rId16"/>
    <p:sldId id="661" r:id="rId17"/>
    <p:sldId id="942" r:id="rId18"/>
    <p:sldId id="779" r:id="rId19"/>
    <p:sldId id="780" r:id="rId20"/>
    <p:sldId id="551" r:id="rId21"/>
    <p:sldId id="553" r:id="rId22"/>
    <p:sldId id="554" r:id="rId23"/>
    <p:sldId id="555" r:id="rId24"/>
    <p:sldId id="556" r:id="rId25"/>
    <p:sldId id="557" r:id="rId26"/>
    <p:sldId id="559" r:id="rId27"/>
    <p:sldId id="682" r:id="rId28"/>
    <p:sldId id="561" r:id="rId29"/>
    <p:sldId id="562" r:id="rId30"/>
    <p:sldId id="565" r:id="rId31"/>
    <p:sldId id="567" r:id="rId32"/>
    <p:sldId id="568" r:id="rId33"/>
    <p:sldId id="643" r:id="rId34"/>
    <p:sldId id="570" r:id="rId35"/>
    <p:sldId id="687" r:id="rId36"/>
    <p:sldId id="795" r:id="rId37"/>
    <p:sldId id="584" r:id="rId38"/>
    <p:sldId id="733" r:id="rId39"/>
    <p:sldId id="734" r:id="rId40"/>
    <p:sldId id="749" r:id="rId41"/>
    <p:sldId id="750" r:id="rId42"/>
    <p:sldId id="751" r:id="rId43"/>
    <p:sldId id="752" r:id="rId44"/>
    <p:sldId id="753" r:id="rId45"/>
    <p:sldId id="754" r:id="rId46"/>
    <p:sldId id="799" r:id="rId47"/>
    <p:sldId id="822" r:id="rId48"/>
    <p:sldId id="800" r:id="rId49"/>
    <p:sldId id="824" r:id="rId50"/>
    <p:sldId id="801" r:id="rId51"/>
    <p:sldId id="811" r:id="rId52"/>
    <p:sldId id="802" r:id="rId53"/>
    <p:sldId id="797" r:id="rId54"/>
    <p:sldId id="805" r:id="rId55"/>
    <p:sldId id="807" r:id="rId56"/>
    <p:sldId id="820" r:id="rId57"/>
    <p:sldId id="804" r:id="rId58"/>
    <p:sldId id="825" r:id="rId59"/>
    <p:sldId id="826" r:id="rId60"/>
    <p:sldId id="763" r:id="rId61"/>
    <p:sldId id="736" r:id="rId62"/>
    <p:sldId id="814" r:id="rId63"/>
    <p:sldId id="815" r:id="rId64"/>
    <p:sldId id="816" r:id="rId65"/>
    <p:sldId id="817" r:id="rId66"/>
    <p:sldId id="819" r:id="rId67"/>
    <p:sldId id="625" r:id="rId68"/>
    <p:sldId id="708" r:id="rId69"/>
    <p:sldId id="781" r:id="rId7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6400"/>
    <a:srgbClr val="FF6A05"/>
    <a:srgbClr val="4D4D4D"/>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88" autoAdjust="0"/>
    <p:restoredTop sz="94665"/>
  </p:normalViewPr>
  <p:slideViewPr>
    <p:cSldViewPr>
      <p:cViewPr varScale="1">
        <p:scale>
          <a:sx n="107" d="100"/>
          <a:sy n="107" d="100"/>
        </p:scale>
        <p:origin x="1480" y="16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8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1" charset="-128"/>
              </a:defRPr>
            </a:lvl1pPr>
          </a:lstStyle>
          <a:p>
            <a:pPr>
              <a:defRPr/>
            </a:pPr>
            <a:endParaRPr lang="nl-NL"/>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1" charset="-128"/>
              </a:defRPr>
            </a:lvl1pPr>
          </a:lstStyle>
          <a:p>
            <a:pPr>
              <a:defRPr/>
            </a:pPr>
            <a:endParaRPr lang="nl-NL"/>
          </a:p>
        </p:txBody>
      </p:sp>
      <p:sp>
        <p:nvSpPr>
          <p:cNvPr id="137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1" charset="-128"/>
              </a:defRPr>
            </a:lvl1pPr>
          </a:lstStyle>
          <a:p>
            <a:pPr>
              <a:defRPr/>
            </a:pPr>
            <a:endParaRPr lang="nl-NL"/>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1" charset="-128"/>
              </a:defRPr>
            </a:lvl1pPr>
          </a:lstStyle>
          <a:p>
            <a:pPr>
              <a:defRPr/>
            </a:pPr>
            <a:fld id="{93DF55ED-FD3E-476E-B18E-E48B8C70BC1D}" type="slidenum">
              <a:rPr lang="nl-NL"/>
              <a:pPr>
                <a:defRPr/>
              </a:pPr>
              <a:t>‹nr.›</a:t>
            </a:fld>
            <a:endParaRPr lang="nl-NL"/>
          </a:p>
        </p:txBody>
      </p:sp>
    </p:spTree>
    <p:extLst>
      <p:ext uri="{BB962C8B-B14F-4D97-AF65-F5344CB8AC3E}">
        <p14:creationId xmlns:p14="http://schemas.microsoft.com/office/powerpoint/2010/main" val="1953404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MS PGothic" pitchFamily="34"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l-NL" altLang="nl-NL"/>
          </a:p>
        </p:txBody>
      </p:sp>
      <p:sp>
        <p:nvSpPr>
          <p:cNvPr id="4" name="Slide Number Placeholder 3"/>
          <p:cNvSpPr>
            <a:spLocks noGrp="1"/>
          </p:cNvSpPr>
          <p:nvPr>
            <p:ph type="sldNum" sz="quarter" idx="5"/>
          </p:nvPr>
        </p:nvSpPr>
        <p:spPr/>
        <p:txBody>
          <a:bodyPr/>
          <a:lstStyle/>
          <a:p>
            <a:pPr>
              <a:defRPr/>
            </a:pPr>
            <a:fld id="{10C4E1FB-2A01-488F-8B78-C36445756AE6}" type="slidenum">
              <a:rPr lang="nl-NL" smtClean="0"/>
              <a:pPr>
                <a:defRPr/>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pPr eaLnBrk="1" hangingPunct="1"/>
            <a:endParaRPr lang="nl-N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jdelijke aanduiding voor dia-afbeelding 1"/>
          <p:cNvSpPr>
            <a:spLocks noGrp="1" noRot="1" noChangeAspect="1" noTextEdit="1"/>
          </p:cNvSpPr>
          <p:nvPr>
            <p:ph type="sldImg"/>
          </p:nvPr>
        </p:nvSpPr>
        <p:spPr>
          <a:ln/>
        </p:spPr>
      </p:sp>
      <p:sp>
        <p:nvSpPr>
          <p:cNvPr id="151555" name="Tijdelijke aanduiding voor notities 2"/>
          <p:cNvSpPr>
            <a:spLocks noGrp="1"/>
          </p:cNvSpPr>
          <p:nvPr>
            <p:ph type="body" idx="1"/>
          </p:nvPr>
        </p:nvSpPr>
        <p:spPr>
          <a:noFill/>
          <a:ln/>
        </p:spPr>
        <p:txBody>
          <a:bodyPr/>
          <a:lstStyle/>
          <a:p>
            <a:r>
              <a:rPr lang="nl-NL">
                <a:latin typeface="Arial" charset="0"/>
              </a:rPr>
              <a:t>In tabaksrook zitten &gt; 4000 chemische stoffen waarvan er zeker 40 kankerverwekken zijn. </a:t>
            </a:r>
          </a:p>
        </p:txBody>
      </p:sp>
      <p:sp>
        <p:nvSpPr>
          <p:cNvPr id="151556" name="Tijdelijke aanduiding voor dianummer 3"/>
          <p:cNvSpPr>
            <a:spLocks noGrp="1"/>
          </p:cNvSpPr>
          <p:nvPr>
            <p:ph type="sldNum" sz="quarter" idx="5"/>
          </p:nvPr>
        </p:nvSpPr>
        <p:spPr>
          <a:noFill/>
        </p:spPr>
        <p:txBody>
          <a:bodyPr/>
          <a:lstStyle/>
          <a:p>
            <a:fld id="{B7F0E4F2-7819-4AF1-8A29-6D28A5F73337}" type="slidenum">
              <a:rPr lang="nl-NL" smtClean="0">
                <a:ea typeface="MS PGothic" pitchFamily="34" charset="-128"/>
              </a:rPr>
              <a:pPr/>
              <a:t>18</a:t>
            </a:fld>
            <a:endParaRPr lang="nl-NL">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r>
              <a:rPr lang="nl-NL">
                <a:latin typeface="Arial" charset="0"/>
              </a:rPr>
              <a:t>Results</a:t>
            </a:r>
          </a:p>
          <a:p>
            <a:r>
              <a:rPr lang="en-US">
                <a:latin typeface="Arial" charset="0"/>
              </a:rPr>
              <a:t>26 studies that assessed mental health with questionnaires designed to measure anxiety, depression, mixed anxiety and depression, psychological quality of life, positive affect, and stress were included. Follow-up mental health scores were measured between seven weeks and nine years after baseline. </a:t>
            </a:r>
          </a:p>
          <a:p>
            <a:endParaRPr lang="en-US">
              <a:latin typeface="Arial" charset="0"/>
            </a:endParaRPr>
          </a:p>
          <a:p>
            <a:r>
              <a:rPr lang="en-US">
                <a:latin typeface="Arial" charset="0"/>
              </a:rPr>
              <a:t>the standardised mean differences (95% confidence intervals) were anxiety −0.37 (95% confidence interval −0.70 to −0.03); depression −0.25 (−0.37 to −0.12); mixed anxiety and depression −0.31 (−0.47 to −0.14); stress −0.27 (−0.40 to −0.13). Both psychological quality of life and positive affect significantly increased between baseline and follow-up in quitters compared with continuing smokers 0.22 (0.09 to 0.36) and 0.40 (0.09 to 0.71), respectively). There was no evidence that the effect size differed between the general population and populations with physical or psychiatric disorders.</a:t>
            </a:r>
            <a:endParaRPr lang="nl-NL">
              <a:latin typeface="Arial" charset="0"/>
            </a:endParaRPr>
          </a:p>
        </p:txBody>
      </p:sp>
      <p:sp>
        <p:nvSpPr>
          <p:cNvPr id="166916" name="Slide Number Placeholder 3"/>
          <p:cNvSpPr>
            <a:spLocks noGrp="1"/>
          </p:cNvSpPr>
          <p:nvPr>
            <p:ph type="sldNum" sz="quarter" idx="5"/>
          </p:nvPr>
        </p:nvSpPr>
        <p:spPr>
          <a:noFill/>
        </p:spPr>
        <p:txBody>
          <a:bodyPr/>
          <a:lstStyle/>
          <a:p>
            <a:fld id="{3C9EBBED-DED8-422C-8073-372EDDDE52A2}" type="slidenum">
              <a:rPr lang="nl-NL" smtClean="0">
                <a:ea typeface="MS PGothic" pitchFamily="34" charset="-128"/>
              </a:rPr>
              <a:pPr/>
              <a:t>24</a:t>
            </a:fld>
            <a:endParaRPr lang="nl-NL">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r>
              <a:rPr lang="nl-NL">
                <a:latin typeface="Arial" charset="0"/>
              </a:rPr>
              <a:t>Koptekst gecentreerd, lettergr. van 24 naar 28</a:t>
            </a:r>
          </a:p>
        </p:txBody>
      </p:sp>
      <p:sp>
        <p:nvSpPr>
          <p:cNvPr id="167940" name="Slide Number Placeholder 3"/>
          <p:cNvSpPr>
            <a:spLocks noGrp="1"/>
          </p:cNvSpPr>
          <p:nvPr>
            <p:ph type="sldNum" sz="quarter" idx="5"/>
          </p:nvPr>
        </p:nvSpPr>
        <p:spPr>
          <a:noFill/>
        </p:spPr>
        <p:txBody>
          <a:bodyPr/>
          <a:lstStyle/>
          <a:p>
            <a:fld id="{E21D1A31-A205-44A9-A07D-29043D17D271}" type="slidenum">
              <a:rPr lang="nl-NL" smtClean="0">
                <a:ea typeface="MS PGothic" pitchFamily="34" charset="-128"/>
              </a:rPr>
              <a:pPr/>
              <a:t>26</a:t>
            </a:fld>
            <a:endParaRPr lang="nl-NL">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a:noFill/>
        </p:spPr>
        <p:txBody>
          <a:bodyPr/>
          <a:lstStyle/>
          <a:p>
            <a:r>
              <a:rPr lang="nl-NL">
                <a:ea typeface="MS PGothic" pitchFamily="34" charset="-128"/>
              </a:rPr>
              <a:t>Tabaksverslaving</a:t>
            </a:r>
          </a:p>
        </p:txBody>
      </p:sp>
      <p:sp>
        <p:nvSpPr>
          <p:cNvPr id="168963" name="Rectangle 6"/>
          <p:cNvSpPr>
            <a:spLocks noGrp="1" noChangeArrowheads="1"/>
          </p:cNvSpPr>
          <p:nvPr>
            <p:ph type="ftr" sz="quarter" idx="4"/>
          </p:nvPr>
        </p:nvSpPr>
        <p:spPr>
          <a:noFill/>
        </p:spPr>
        <p:txBody>
          <a:bodyPr/>
          <a:lstStyle/>
          <a:p>
            <a:r>
              <a:rPr lang="nl-NL">
                <a:ea typeface="MS PGothic" pitchFamily="34" charset="-128"/>
              </a:rPr>
              <a:t>P.G. Tromp-Beelen, arts Jellinek</a:t>
            </a:r>
          </a:p>
        </p:txBody>
      </p:sp>
      <p:sp>
        <p:nvSpPr>
          <p:cNvPr id="168964" name="Rectangle 7"/>
          <p:cNvSpPr>
            <a:spLocks noGrp="1" noChangeArrowheads="1"/>
          </p:cNvSpPr>
          <p:nvPr>
            <p:ph type="sldNum" sz="quarter" idx="5"/>
          </p:nvPr>
        </p:nvSpPr>
        <p:spPr>
          <a:noFill/>
        </p:spPr>
        <p:txBody>
          <a:bodyPr/>
          <a:lstStyle/>
          <a:p>
            <a:fld id="{9086DE69-FDFC-4931-8E69-73AF1C14E9BE}" type="slidenum">
              <a:rPr lang="nl-NL" smtClean="0">
                <a:ea typeface="MS PGothic" pitchFamily="34" charset="-128"/>
              </a:rPr>
              <a:pPr/>
              <a:t>28</a:t>
            </a:fld>
            <a:endParaRPr lang="nl-NL">
              <a:ea typeface="MS PGothic" pitchFamily="34" charset="-128"/>
            </a:endParaRPr>
          </a:p>
        </p:txBody>
      </p:sp>
      <p:sp>
        <p:nvSpPr>
          <p:cNvPr id="168965" name="Rectangle 2"/>
          <p:cNvSpPr>
            <a:spLocks noGrp="1" noRot="1" noChangeAspect="1" noChangeArrowheads="1" noTextEdit="1"/>
          </p:cNvSpPr>
          <p:nvPr>
            <p:ph type="sldImg"/>
          </p:nvPr>
        </p:nvSpPr>
        <p:spPr>
          <a:ln/>
        </p:spPr>
      </p:sp>
      <p:sp>
        <p:nvSpPr>
          <p:cNvPr id="168966" name="Rectangle 3"/>
          <p:cNvSpPr>
            <a:spLocks noGrp="1" noChangeArrowheads="1"/>
          </p:cNvSpPr>
          <p:nvPr>
            <p:ph type="body" idx="1"/>
          </p:nvPr>
        </p:nvSpPr>
        <p:spPr>
          <a:noFill/>
          <a:ln/>
        </p:spPr>
        <p:txBody>
          <a:bodyPr/>
          <a:lstStyle/>
          <a:p>
            <a:pPr eaLnBrk="1" hangingPunct="1"/>
            <a:r>
              <a:rPr lang="en-US" altLang="en-US" sz="1400" b="1">
                <a:latin typeface="Arial" charset="0"/>
              </a:rPr>
              <a:t>Slide 25:   Snorting vs smoking cocaine: different addictive liabilities</a:t>
            </a:r>
            <a:endParaRPr lang="en-US" altLang="en-US" sz="1400">
              <a:latin typeface="Arial" charset="0"/>
            </a:endParaRPr>
          </a:p>
          <a:p>
            <a:pPr eaLnBrk="1" hangingPunct="1"/>
            <a:r>
              <a:rPr lang="en-US" altLang="en-US" sz="1400">
                <a:latin typeface="Arial" charset="0"/>
              </a:rPr>
              <a:t>Historically cocaine abuse involved snorting the powdered form (the hydrochloride salt).  When cocaine is processed to form the free base, it can be smoked.  Heating the hydrochloride salt form of cocaine will destroy it; the free base can be volatilized at high temperature without any destruction of the compound.   Smoking gets the drug to the brain more quickly than does snorting.  Show the audience why this happens.  Snorting requires that the cocaine travels from the blood vessels in the nose to the heart (blue arrow), where it gets pumped to the lungs (blue arrow) to be oxygenated.  The oxygenated blood (red arrows) carrying the cocaine then travels back to the heart where it is pumped out to the organs of the body, including the brain.  However, smoking bypasses much of this--the cocaine goes from the lungs directly to the heart and up to the brain.  The faster a drug with addictive liability reaches the brain, the more likely it will be abused.  Thus, the time between taking the drug and the positive reinforcing or rewarding effects that are produced can determine the  likelihood of abuse.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r>
              <a:rPr lang="nl-NL">
                <a:latin typeface="Arial" charset="0"/>
              </a:rPr>
              <a:t>Van in koptekst weggehaald, 1 zin, dubbele punt achter let op, ….i.t.t. op 1 regel, afkappunt laatste bullet, van 24 naar 26, </a:t>
            </a:r>
          </a:p>
        </p:txBody>
      </p:sp>
      <p:sp>
        <p:nvSpPr>
          <p:cNvPr id="171012" name="Slide Number Placeholder 3"/>
          <p:cNvSpPr>
            <a:spLocks noGrp="1"/>
          </p:cNvSpPr>
          <p:nvPr>
            <p:ph type="sldNum" sz="quarter" idx="5"/>
          </p:nvPr>
        </p:nvSpPr>
        <p:spPr>
          <a:noFill/>
        </p:spPr>
        <p:txBody>
          <a:bodyPr/>
          <a:lstStyle/>
          <a:p>
            <a:fld id="{BBE0157F-5E83-467D-8A47-0C967F21CB7C}" type="slidenum">
              <a:rPr lang="nl-NL" smtClean="0">
                <a:ea typeface="MS PGothic" pitchFamily="34" charset="-128"/>
              </a:rPr>
              <a:pPr/>
              <a:t>30</a:t>
            </a:fld>
            <a:endParaRPr lang="nl-NL">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a:noFill/>
        </p:spPr>
        <p:txBody>
          <a:bodyPr/>
          <a:lstStyle/>
          <a:p>
            <a:r>
              <a:rPr lang="nl-NL">
                <a:ea typeface="MS PGothic" pitchFamily="34" charset="-128"/>
              </a:rPr>
              <a:t>Tabaksverslaving</a:t>
            </a:r>
          </a:p>
        </p:txBody>
      </p:sp>
      <p:sp>
        <p:nvSpPr>
          <p:cNvPr id="173059" name="Rectangle 6"/>
          <p:cNvSpPr>
            <a:spLocks noGrp="1" noChangeArrowheads="1"/>
          </p:cNvSpPr>
          <p:nvPr>
            <p:ph type="ftr" sz="quarter" idx="4"/>
          </p:nvPr>
        </p:nvSpPr>
        <p:spPr>
          <a:noFill/>
        </p:spPr>
        <p:txBody>
          <a:bodyPr/>
          <a:lstStyle/>
          <a:p>
            <a:r>
              <a:rPr lang="nl-NL">
                <a:ea typeface="MS PGothic" pitchFamily="34" charset="-128"/>
              </a:rPr>
              <a:t>P.G. Tromp-Beelen, arts Jellinek</a:t>
            </a:r>
          </a:p>
        </p:txBody>
      </p:sp>
      <p:sp>
        <p:nvSpPr>
          <p:cNvPr id="173060" name="Rectangle 7"/>
          <p:cNvSpPr>
            <a:spLocks noGrp="1" noChangeArrowheads="1"/>
          </p:cNvSpPr>
          <p:nvPr>
            <p:ph type="sldNum" sz="quarter" idx="5"/>
          </p:nvPr>
        </p:nvSpPr>
        <p:spPr>
          <a:noFill/>
        </p:spPr>
        <p:txBody>
          <a:bodyPr/>
          <a:lstStyle/>
          <a:p>
            <a:fld id="{42EFD19D-3D41-4C3E-885B-36625729579B}" type="slidenum">
              <a:rPr lang="nl-NL" smtClean="0">
                <a:ea typeface="MS PGothic" pitchFamily="34" charset="-128"/>
              </a:rPr>
              <a:pPr/>
              <a:t>31</a:t>
            </a:fld>
            <a:endParaRPr lang="nl-NL">
              <a:ea typeface="MS PGothic" pitchFamily="34" charset="-128"/>
            </a:endParaRPr>
          </a:p>
        </p:txBody>
      </p:sp>
      <p:sp>
        <p:nvSpPr>
          <p:cNvPr id="173061" name="Rectangle 2"/>
          <p:cNvSpPr>
            <a:spLocks noGrp="1" noRot="1" noChangeAspect="1" noChangeArrowheads="1" noTextEdit="1"/>
          </p:cNvSpPr>
          <p:nvPr>
            <p:ph type="sldImg"/>
          </p:nvPr>
        </p:nvSpPr>
        <p:spPr>
          <a:ln/>
        </p:spPr>
      </p:sp>
      <p:sp>
        <p:nvSpPr>
          <p:cNvPr id="173062" name="Rectangle 3"/>
          <p:cNvSpPr>
            <a:spLocks noGrp="1" noChangeArrowheads="1"/>
          </p:cNvSpPr>
          <p:nvPr>
            <p:ph type="body" idx="1"/>
          </p:nvPr>
        </p:nvSpPr>
        <p:spPr>
          <a:noFill/>
          <a:ln/>
        </p:spPr>
        <p:txBody>
          <a:bodyPr lIns="91433" tIns="45716" rIns="91433" bIns="45716"/>
          <a:lstStyle/>
          <a:p>
            <a:pPr eaLnBrk="1" hangingPunct="1"/>
            <a:endParaRPr lang="en-GB">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r>
              <a:rPr lang="nl-NL">
                <a:latin typeface="Arial" charset="0"/>
              </a:rPr>
              <a:t>Koptekst op 1 regel, van verwijderd</a:t>
            </a:r>
          </a:p>
        </p:txBody>
      </p:sp>
      <p:sp>
        <p:nvSpPr>
          <p:cNvPr id="174084" name="Slide Number Placeholder 3"/>
          <p:cNvSpPr>
            <a:spLocks noGrp="1"/>
          </p:cNvSpPr>
          <p:nvPr>
            <p:ph type="sldNum" sz="quarter" idx="5"/>
          </p:nvPr>
        </p:nvSpPr>
        <p:spPr>
          <a:noFill/>
        </p:spPr>
        <p:txBody>
          <a:bodyPr/>
          <a:lstStyle/>
          <a:p>
            <a:fld id="{896E767C-633A-4E46-A3EF-E849778C5610}" type="slidenum">
              <a:rPr lang="nl-NL" smtClean="0">
                <a:ea typeface="MS PGothic" pitchFamily="34" charset="-128"/>
              </a:rPr>
              <a:pPr/>
              <a:t>32</a:t>
            </a:fld>
            <a:endParaRPr lang="nl-NL">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a:spcBef>
                <a:spcPct val="0"/>
              </a:spcBef>
            </a:pPr>
            <a:endParaRPr lang="nl-NL">
              <a:latin typeface="Arial" charset="0"/>
            </a:endParaRPr>
          </a:p>
        </p:txBody>
      </p:sp>
      <p:sp>
        <p:nvSpPr>
          <p:cNvPr id="175108" name="Slide Number Placeholder 3"/>
          <p:cNvSpPr>
            <a:spLocks noGrp="1"/>
          </p:cNvSpPr>
          <p:nvPr>
            <p:ph type="sldNum" sz="quarter" idx="5"/>
          </p:nvPr>
        </p:nvSpPr>
        <p:spPr>
          <a:noFill/>
        </p:spPr>
        <p:txBody>
          <a:bodyPr/>
          <a:lstStyle/>
          <a:p>
            <a:fld id="{AA0A944B-CCEA-48C1-8801-6C6D85D23482}" type="slidenum">
              <a:rPr lang="nl-NL" smtClean="0">
                <a:ea typeface="MS PGothic" pitchFamily="34" charset="-128"/>
              </a:rPr>
              <a:pPr/>
              <a:t>33</a:t>
            </a:fld>
            <a:endParaRPr lang="nl-NL">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p:spPr>
        <p:txBody>
          <a:bodyPr/>
          <a:lstStyle/>
          <a:p>
            <a:r>
              <a:rPr lang="nl-NL">
                <a:ea typeface="MS PGothic" pitchFamily="34" charset="-128"/>
              </a:rPr>
              <a:t>Tabaksverslaving</a:t>
            </a:r>
          </a:p>
        </p:txBody>
      </p:sp>
      <p:sp>
        <p:nvSpPr>
          <p:cNvPr id="176131" name="Rectangle 6"/>
          <p:cNvSpPr>
            <a:spLocks noGrp="1" noChangeArrowheads="1"/>
          </p:cNvSpPr>
          <p:nvPr>
            <p:ph type="ftr" sz="quarter" idx="4"/>
          </p:nvPr>
        </p:nvSpPr>
        <p:spPr>
          <a:noFill/>
        </p:spPr>
        <p:txBody>
          <a:bodyPr/>
          <a:lstStyle/>
          <a:p>
            <a:r>
              <a:rPr lang="nl-NL">
                <a:ea typeface="MS PGothic" pitchFamily="34" charset="-128"/>
              </a:rPr>
              <a:t>P.G. Tromp-Beelen, arts Jellinek</a:t>
            </a:r>
          </a:p>
        </p:txBody>
      </p:sp>
      <p:sp>
        <p:nvSpPr>
          <p:cNvPr id="176132" name="Rectangle 7"/>
          <p:cNvSpPr>
            <a:spLocks noGrp="1" noChangeArrowheads="1"/>
          </p:cNvSpPr>
          <p:nvPr>
            <p:ph type="sldNum" sz="quarter" idx="5"/>
          </p:nvPr>
        </p:nvSpPr>
        <p:spPr>
          <a:noFill/>
        </p:spPr>
        <p:txBody>
          <a:bodyPr/>
          <a:lstStyle/>
          <a:p>
            <a:fld id="{DF6E16D1-08BD-43D4-A18F-F821125B1AE1}" type="slidenum">
              <a:rPr lang="nl-NL" smtClean="0">
                <a:ea typeface="MS PGothic" pitchFamily="34" charset="-128"/>
              </a:rPr>
              <a:pPr/>
              <a:t>34</a:t>
            </a:fld>
            <a:endParaRPr lang="nl-NL">
              <a:ea typeface="MS PGothic" pitchFamily="34" charset="-128"/>
            </a:endParaRPr>
          </a:p>
        </p:txBody>
      </p:sp>
      <p:sp>
        <p:nvSpPr>
          <p:cNvPr id="176133" name="Rectangle 2"/>
          <p:cNvSpPr>
            <a:spLocks noGrp="1" noRot="1" noChangeAspect="1" noChangeArrowheads="1" noTextEdit="1"/>
          </p:cNvSpPr>
          <p:nvPr>
            <p:ph type="sldImg"/>
          </p:nvPr>
        </p:nvSpPr>
        <p:spPr>
          <a:ln/>
        </p:spPr>
      </p:sp>
      <p:sp>
        <p:nvSpPr>
          <p:cNvPr id="176134" name="Rectangle 3"/>
          <p:cNvSpPr>
            <a:spLocks noGrp="1" noChangeArrowheads="1"/>
          </p:cNvSpPr>
          <p:nvPr>
            <p:ph type="body" idx="1"/>
          </p:nvPr>
        </p:nvSpPr>
        <p:spPr>
          <a:noFill/>
          <a:ln/>
        </p:spPr>
        <p:txBody>
          <a:bodyPr lIns="91433" tIns="45716" rIns="91433" bIns="45716"/>
          <a:lstStyle/>
          <a:p>
            <a:pPr eaLnBrk="1" hangingPunct="1"/>
            <a:endParaRPr lang="en-GB">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latin typeface="Arial" charset="0"/>
              <a:ea typeface="MS PGothic"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9F1DDECE-8C96-9944-A48A-DF81C72241CF}" type="slidenum">
              <a:rPr lang="nl-NL" sz="1200"/>
              <a:pPr eaLnBrk="1" hangingPunct="1"/>
              <a:t>2</a:t>
            </a:fld>
            <a:endParaRPr lang="nl-NL"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noFill/>
        </p:spPr>
        <p:txBody>
          <a:bodyPr/>
          <a:lstStyle/>
          <a:p>
            <a:r>
              <a:rPr lang="nl-NL">
                <a:ea typeface="MS PGothic" pitchFamily="34" charset="-128"/>
              </a:rPr>
              <a:t>Tabaksverslaving</a:t>
            </a:r>
          </a:p>
        </p:txBody>
      </p:sp>
      <p:sp>
        <p:nvSpPr>
          <p:cNvPr id="180227" name="Rectangle 6"/>
          <p:cNvSpPr>
            <a:spLocks noGrp="1" noChangeArrowheads="1"/>
          </p:cNvSpPr>
          <p:nvPr>
            <p:ph type="ftr" sz="quarter" idx="4"/>
          </p:nvPr>
        </p:nvSpPr>
        <p:spPr>
          <a:noFill/>
        </p:spPr>
        <p:txBody>
          <a:bodyPr/>
          <a:lstStyle/>
          <a:p>
            <a:r>
              <a:rPr lang="nl-NL">
                <a:ea typeface="MS PGothic" pitchFamily="34" charset="-128"/>
              </a:rPr>
              <a:t>P.G. Tromp-Beelen, arts Jellinek</a:t>
            </a:r>
          </a:p>
        </p:txBody>
      </p:sp>
      <p:sp>
        <p:nvSpPr>
          <p:cNvPr id="180228" name="Rectangle 7"/>
          <p:cNvSpPr>
            <a:spLocks noGrp="1" noChangeArrowheads="1"/>
          </p:cNvSpPr>
          <p:nvPr>
            <p:ph type="sldNum" sz="quarter" idx="5"/>
          </p:nvPr>
        </p:nvSpPr>
        <p:spPr>
          <a:noFill/>
        </p:spPr>
        <p:txBody>
          <a:bodyPr/>
          <a:lstStyle/>
          <a:p>
            <a:fld id="{107AC105-2D11-460D-BE20-A61ECDD48E06}" type="slidenum">
              <a:rPr lang="nl-NL" smtClean="0">
                <a:ea typeface="MS PGothic" pitchFamily="34" charset="-128"/>
              </a:rPr>
              <a:pPr/>
              <a:t>37</a:t>
            </a:fld>
            <a:endParaRPr lang="nl-NL">
              <a:ea typeface="MS PGothic" pitchFamily="34" charset="-128"/>
            </a:endParaRPr>
          </a:p>
        </p:txBody>
      </p:sp>
      <p:sp>
        <p:nvSpPr>
          <p:cNvPr id="180229" name="Rectangle 2"/>
          <p:cNvSpPr>
            <a:spLocks noGrp="1" noRot="1" noChangeAspect="1" noChangeArrowheads="1" noTextEdit="1"/>
          </p:cNvSpPr>
          <p:nvPr>
            <p:ph type="sldImg"/>
          </p:nvPr>
        </p:nvSpPr>
        <p:spPr>
          <a:solidFill>
            <a:srgbClr val="FFFFFF"/>
          </a:solidFill>
          <a:ln/>
        </p:spPr>
      </p:sp>
      <p:sp>
        <p:nvSpPr>
          <p:cNvPr id="180230" name="Rectangle 3"/>
          <p:cNvSpPr>
            <a:spLocks noGrp="1" noChangeArrowheads="1"/>
          </p:cNvSpPr>
          <p:nvPr>
            <p:ph type="body" idx="1"/>
          </p:nvPr>
        </p:nvSpPr>
        <p:spPr>
          <a:solidFill>
            <a:srgbClr val="FFFFFF"/>
          </a:solidFill>
          <a:ln>
            <a:solidFill>
              <a:srgbClr val="000000"/>
            </a:solidFill>
          </a:ln>
        </p:spPr>
        <p:txBody>
          <a:bodyPr lIns="91433" tIns="45716" rIns="91433" bIns="45716"/>
          <a:lstStyle/>
          <a:p>
            <a:pPr eaLnBrk="1" hangingPunct="1"/>
            <a:endParaRPr lang="en-GB">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nl-NL">
              <a:latin typeface="Arial" charset="0"/>
            </a:endParaRPr>
          </a:p>
        </p:txBody>
      </p:sp>
      <p:sp>
        <p:nvSpPr>
          <p:cNvPr id="183300" name="Slide Number Placeholder 3"/>
          <p:cNvSpPr>
            <a:spLocks noGrp="1"/>
          </p:cNvSpPr>
          <p:nvPr>
            <p:ph type="sldNum" sz="quarter" idx="5"/>
          </p:nvPr>
        </p:nvSpPr>
        <p:spPr>
          <a:noFill/>
        </p:spPr>
        <p:txBody>
          <a:bodyPr/>
          <a:lstStyle/>
          <a:p>
            <a:fld id="{ADD7E5C4-F18B-42E7-AB94-54F46F2A070C}" type="slidenum">
              <a:rPr lang="nl-NL" smtClean="0">
                <a:ea typeface="MS PGothic" pitchFamily="34" charset="-128"/>
              </a:rPr>
              <a:pPr/>
              <a:t>39</a:t>
            </a:fld>
            <a:endParaRPr lang="nl-NL">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93DF55ED-FD3E-476E-B18E-E48B8C70BC1D}" type="slidenum">
              <a:rPr lang="nl-NL" smtClean="0"/>
              <a:pPr>
                <a:defRPr/>
              </a:pPr>
              <a:t>40</a:t>
            </a:fld>
            <a:endParaRPr lang="nl-NL"/>
          </a:p>
        </p:txBody>
      </p:sp>
    </p:spTree>
    <p:extLst>
      <p:ext uri="{BB962C8B-B14F-4D97-AF65-F5344CB8AC3E}">
        <p14:creationId xmlns:p14="http://schemas.microsoft.com/office/powerpoint/2010/main" val="792564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nl-NL">
              <a:latin typeface="Arial" charset="0"/>
            </a:endParaRPr>
          </a:p>
        </p:txBody>
      </p:sp>
      <p:sp>
        <p:nvSpPr>
          <p:cNvPr id="187396" name="Slide Number Placeholder 3"/>
          <p:cNvSpPr>
            <a:spLocks noGrp="1"/>
          </p:cNvSpPr>
          <p:nvPr>
            <p:ph type="sldNum" sz="quarter" idx="5"/>
          </p:nvPr>
        </p:nvSpPr>
        <p:spPr>
          <a:noFill/>
        </p:spPr>
        <p:txBody>
          <a:bodyPr/>
          <a:lstStyle/>
          <a:p>
            <a:fld id="{88BEDF5B-2DC8-4607-B05E-CE546BCE5FBD}" type="slidenum">
              <a:rPr lang="nl-NL" smtClean="0">
                <a:ea typeface="MS PGothic" pitchFamily="34" charset="-128"/>
              </a:rPr>
              <a:pPr/>
              <a:t>44</a:t>
            </a:fld>
            <a:endParaRPr lang="nl-NL">
              <a:ea typeface="MS PGothic"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a:spcBef>
                <a:spcPct val="0"/>
              </a:spcBef>
            </a:pPr>
            <a:endParaRPr lang="nl-NL">
              <a:latin typeface="Arial" charset="0"/>
            </a:endParaRPr>
          </a:p>
        </p:txBody>
      </p:sp>
      <p:sp>
        <p:nvSpPr>
          <p:cNvPr id="175108" name="Slide Number Placeholder 3"/>
          <p:cNvSpPr>
            <a:spLocks noGrp="1"/>
          </p:cNvSpPr>
          <p:nvPr>
            <p:ph type="sldNum" sz="quarter" idx="5"/>
          </p:nvPr>
        </p:nvSpPr>
        <p:spPr>
          <a:noFill/>
        </p:spPr>
        <p:txBody>
          <a:bodyPr/>
          <a:lstStyle/>
          <a:p>
            <a:fld id="{AA0A944B-CCEA-48C1-8801-6C6D85D23482}" type="slidenum">
              <a:rPr lang="nl-NL" smtClean="0">
                <a:ea typeface="MS PGothic" pitchFamily="34" charset="-128"/>
              </a:rPr>
              <a:pPr/>
              <a:t>45</a:t>
            </a:fld>
            <a:endParaRPr lang="nl-NL">
              <a:ea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93DF55ED-FD3E-476E-B18E-E48B8C70BC1D}" type="slidenum">
              <a:rPr lang="nl-NL" smtClean="0"/>
              <a:pPr>
                <a:defRPr/>
              </a:pPr>
              <a:t>46</a:t>
            </a:fld>
            <a:endParaRPr lang="nl-NL"/>
          </a:p>
        </p:txBody>
      </p:sp>
    </p:spTree>
    <p:extLst>
      <p:ext uri="{BB962C8B-B14F-4D97-AF65-F5344CB8AC3E}">
        <p14:creationId xmlns:p14="http://schemas.microsoft.com/office/powerpoint/2010/main" val="2675077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nl-NL">
              <a:latin typeface="Arial" charset="0"/>
            </a:endParaRPr>
          </a:p>
        </p:txBody>
      </p:sp>
      <p:sp>
        <p:nvSpPr>
          <p:cNvPr id="189444" name="Slide Number Placeholder 3"/>
          <p:cNvSpPr>
            <a:spLocks noGrp="1"/>
          </p:cNvSpPr>
          <p:nvPr>
            <p:ph type="sldNum" sz="quarter" idx="5"/>
          </p:nvPr>
        </p:nvSpPr>
        <p:spPr>
          <a:noFill/>
        </p:spPr>
        <p:txBody>
          <a:bodyPr/>
          <a:lstStyle/>
          <a:p>
            <a:fld id="{BBB986D8-CCD9-40D4-B3B2-78227B819416}" type="slidenum">
              <a:rPr lang="nl-NL" smtClean="0">
                <a:ea typeface="MS PGothic" pitchFamily="34" charset="-128"/>
              </a:rPr>
              <a:pPr/>
              <a:t>48</a:t>
            </a:fld>
            <a:endParaRPr lang="nl-NL">
              <a:ea typeface="MS PGothic"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68288" indent="-268288">
              <a:defRPr/>
            </a:pPr>
            <a:r>
              <a:rPr lang="en-GB" dirty="0" err="1">
                <a:ea typeface="ＭＳ Ｐゴシック" pitchFamily="-111" charset="-128"/>
              </a:rPr>
              <a:t>Aanvulling</a:t>
            </a:r>
            <a:r>
              <a:rPr lang="en-GB" dirty="0">
                <a:ea typeface="ＭＳ Ｐゴシック" pitchFamily="-111" charset="-128"/>
              </a:rPr>
              <a:t>.</a:t>
            </a:r>
          </a:p>
          <a:p>
            <a:pPr marL="268288" indent="-268288">
              <a:lnSpc>
                <a:spcPct val="90000"/>
              </a:lnSpc>
              <a:defRPr/>
            </a:pPr>
            <a:endParaRPr lang="en-GB" sz="1050" baseline="30000" dirty="0">
              <a:ea typeface="ＭＳ Ｐゴシック" pitchFamily="-111" charset="-128"/>
            </a:endParaRPr>
          </a:p>
          <a:p>
            <a:pPr marL="268288" indent="-268288">
              <a:lnSpc>
                <a:spcPct val="90000"/>
              </a:lnSpc>
              <a:defRPr/>
            </a:pPr>
            <a:endParaRPr lang="en-GB" baseline="30000" dirty="0">
              <a:ea typeface="ＭＳ Ｐゴシック" pitchFamily="-111" charset="-128"/>
            </a:endParaRPr>
          </a:p>
          <a:p>
            <a:pPr>
              <a:defRPr/>
            </a:pPr>
            <a:endParaRPr lang="nl-NL" dirty="0">
              <a:ea typeface="ＭＳ Ｐゴシック" pitchFamily="-111" charset="-128"/>
            </a:endParaRPr>
          </a:p>
        </p:txBody>
      </p:sp>
      <p:sp>
        <p:nvSpPr>
          <p:cNvPr id="190468" name="Slide Number Placeholder 3"/>
          <p:cNvSpPr>
            <a:spLocks noGrp="1"/>
          </p:cNvSpPr>
          <p:nvPr>
            <p:ph type="sldNum" sz="quarter" idx="5"/>
          </p:nvPr>
        </p:nvSpPr>
        <p:spPr>
          <a:noFill/>
        </p:spPr>
        <p:txBody>
          <a:bodyPr/>
          <a:lstStyle/>
          <a:p>
            <a:fld id="{B9CB1732-7906-4D08-B070-30EB218E0361}" type="slidenum">
              <a:rPr lang="nl-NL" smtClean="0">
                <a:ea typeface="MS PGothic" pitchFamily="34" charset="-128"/>
              </a:rPr>
              <a:pPr/>
              <a:t>50</a:t>
            </a:fld>
            <a:endParaRPr lang="nl-NL">
              <a:ea typeface="MS PGothic"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nl-NL" dirty="0">
              <a:latin typeface="Arial" charset="0"/>
            </a:endParaRPr>
          </a:p>
        </p:txBody>
      </p:sp>
      <p:sp>
        <p:nvSpPr>
          <p:cNvPr id="158724" name="Slide Number Placeholder 3"/>
          <p:cNvSpPr>
            <a:spLocks noGrp="1"/>
          </p:cNvSpPr>
          <p:nvPr>
            <p:ph type="sldNum" sz="quarter" idx="5"/>
          </p:nvPr>
        </p:nvSpPr>
        <p:spPr>
          <a:noFill/>
        </p:spPr>
        <p:txBody>
          <a:bodyPr/>
          <a:lstStyle/>
          <a:p>
            <a:fld id="{2BC2D136-40F3-4355-BD4E-E2A174828763}" type="slidenum">
              <a:rPr lang="nl-NL" smtClean="0">
                <a:ea typeface="MS PGothic" pitchFamily="34" charset="-128"/>
              </a:rPr>
              <a:pPr/>
              <a:t>53</a:t>
            </a:fld>
            <a:endParaRPr lang="nl-NL">
              <a:ea typeface="MS PGothic"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nl-NL">
              <a:latin typeface="Arial" charset="0"/>
            </a:endParaRPr>
          </a:p>
        </p:txBody>
      </p:sp>
      <p:sp>
        <p:nvSpPr>
          <p:cNvPr id="191492" name="Slide Number Placeholder 3"/>
          <p:cNvSpPr>
            <a:spLocks noGrp="1"/>
          </p:cNvSpPr>
          <p:nvPr>
            <p:ph type="sldNum" sz="quarter" idx="5"/>
          </p:nvPr>
        </p:nvSpPr>
        <p:spPr>
          <a:noFill/>
        </p:spPr>
        <p:txBody>
          <a:bodyPr/>
          <a:lstStyle/>
          <a:p>
            <a:fld id="{BBBD50C5-126A-48AD-BAE8-2E3916656D6A}" type="slidenum">
              <a:rPr lang="nl-NL" smtClean="0">
                <a:ea typeface="MS PGothic" pitchFamily="34" charset="-128"/>
              </a:rPr>
              <a:pPr/>
              <a:t>56</a:t>
            </a:fld>
            <a:endParaRPr lang="nl-NL">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nl-NL">
              <a:latin typeface="Arial" charset="0"/>
            </a:endParaRPr>
          </a:p>
        </p:txBody>
      </p:sp>
      <p:sp>
        <p:nvSpPr>
          <p:cNvPr id="152580" name="Slide Number Placeholder 3"/>
          <p:cNvSpPr>
            <a:spLocks noGrp="1"/>
          </p:cNvSpPr>
          <p:nvPr>
            <p:ph type="sldNum" sz="quarter" idx="5"/>
          </p:nvPr>
        </p:nvSpPr>
        <p:spPr>
          <a:noFill/>
        </p:spPr>
        <p:txBody>
          <a:bodyPr/>
          <a:lstStyle/>
          <a:p>
            <a:fld id="{A6D0EEBF-F8C0-4E2A-B19C-2E480823B5A8}" type="slidenum">
              <a:rPr lang="nl-NL" smtClean="0">
                <a:ea typeface="MS PGothic" pitchFamily="34" charset="-128"/>
              </a:rPr>
              <a:pPr/>
              <a:t>4</a:t>
            </a:fld>
            <a:endParaRPr lang="nl-NL">
              <a:ea typeface="MS PGothic"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a:ln/>
        </p:spPr>
      </p:sp>
      <p:sp>
        <p:nvSpPr>
          <p:cNvPr id="1638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nl-NL" altLang="nl-NL">
                <a:latin typeface="Arial" charset="0"/>
              </a:rPr>
              <a:t>Oncontroleerbaar qua vulling/concentratie en wat men er nog meer aan toe kan voegen</a:t>
            </a:r>
          </a:p>
        </p:txBody>
      </p:sp>
      <p:sp>
        <p:nvSpPr>
          <p:cNvPr id="16388" name="Tijdelijke aanduiding voor datum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84BF199B-E7F7-4EAD-AB2F-A2E349B74DA1}" type="datetime1">
              <a:rPr lang="nl-NL" altLang="nl-NL" smtClean="0"/>
              <a:pPr eaLnBrk="1" hangingPunct="1">
                <a:spcBef>
                  <a:spcPct val="0"/>
                </a:spcBef>
              </a:pPr>
              <a:t>08-03-2020</a:t>
            </a:fld>
            <a:endParaRPr lang="nl-NL" altLang="nl-NL"/>
          </a:p>
        </p:txBody>
      </p:sp>
      <p:sp>
        <p:nvSpPr>
          <p:cNvPr id="1638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51F3172C-74DE-44E4-9D7C-B37C30D24437}" type="slidenum">
              <a:rPr lang="nl-NL" altLang="nl-NL"/>
              <a:pPr eaLnBrk="1" hangingPunct="1">
                <a:spcBef>
                  <a:spcPct val="0"/>
                </a:spcBef>
              </a:pPr>
              <a:t>60</a:t>
            </a:fld>
            <a:endParaRPr lang="nl-NL" altLang="nl-NL"/>
          </a:p>
        </p:txBody>
      </p:sp>
    </p:spTree>
    <p:extLst>
      <p:ext uri="{BB962C8B-B14F-4D97-AF65-F5344CB8AC3E}">
        <p14:creationId xmlns:p14="http://schemas.microsoft.com/office/powerpoint/2010/main" val="3570778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r>
              <a:rPr lang="nl-NL">
                <a:latin typeface="Arial" charset="0"/>
              </a:rPr>
              <a:t>In de shisha pen blijkt ook af en toe nicotine in te zitten</a:t>
            </a:r>
          </a:p>
        </p:txBody>
      </p:sp>
      <p:sp>
        <p:nvSpPr>
          <p:cNvPr id="194564" name="Slide Number Placeholder 3"/>
          <p:cNvSpPr>
            <a:spLocks noGrp="1"/>
          </p:cNvSpPr>
          <p:nvPr>
            <p:ph type="sldNum" sz="quarter" idx="5"/>
          </p:nvPr>
        </p:nvSpPr>
        <p:spPr>
          <a:noFill/>
        </p:spPr>
        <p:txBody>
          <a:bodyPr/>
          <a:lstStyle/>
          <a:p>
            <a:fld id="{EA22B618-EA27-40DE-96C1-C1CEEEB087F9}" type="slidenum">
              <a:rPr lang="nl-NL" smtClean="0">
                <a:ea typeface="MS PGothic" pitchFamily="34" charset="-128"/>
              </a:rPr>
              <a:pPr/>
              <a:t>64</a:t>
            </a:fld>
            <a:endParaRPr lang="nl-NL">
              <a:ea typeface="MS PGothic"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verbeterde versie met de nieuwe website + bijbehorend telefoonnummer.</a:t>
            </a:r>
          </a:p>
        </p:txBody>
      </p:sp>
      <p:sp>
        <p:nvSpPr>
          <p:cNvPr id="4" name="Tijdelijke aanduiding voor dianummer 3"/>
          <p:cNvSpPr>
            <a:spLocks noGrp="1"/>
          </p:cNvSpPr>
          <p:nvPr>
            <p:ph type="sldNum" sz="quarter" idx="10"/>
          </p:nvPr>
        </p:nvSpPr>
        <p:spPr/>
        <p:txBody>
          <a:bodyPr/>
          <a:lstStyle/>
          <a:p>
            <a:fld id="{47879817-8F26-6E46-AA2D-E563C208A311}" type="slidenum">
              <a:rPr lang="nl-NL" smtClean="0"/>
              <a:pPr/>
              <a:t>68</a:t>
            </a:fld>
            <a:endParaRPr lang="nl-NL"/>
          </a:p>
        </p:txBody>
      </p:sp>
    </p:spTree>
    <p:extLst>
      <p:ext uri="{BB962C8B-B14F-4D97-AF65-F5344CB8AC3E}">
        <p14:creationId xmlns:p14="http://schemas.microsoft.com/office/powerpoint/2010/main" val="363858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nl-NL">
              <a:latin typeface="Arial" charset="0"/>
            </a:endParaRPr>
          </a:p>
        </p:txBody>
      </p:sp>
      <p:sp>
        <p:nvSpPr>
          <p:cNvPr id="153604" name="Slide Number Placeholder 3"/>
          <p:cNvSpPr>
            <a:spLocks noGrp="1"/>
          </p:cNvSpPr>
          <p:nvPr>
            <p:ph type="sldNum" sz="quarter" idx="5"/>
          </p:nvPr>
        </p:nvSpPr>
        <p:spPr>
          <a:noFill/>
        </p:spPr>
        <p:txBody>
          <a:bodyPr/>
          <a:lstStyle/>
          <a:p>
            <a:fld id="{40E8EA89-FE2B-4F82-B1F7-E98BDE924357}" type="slidenum">
              <a:rPr lang="nl-NL" smtClean="0">
                <a:ea typeface="MS PGothic" pitchFamily="34" charset="-128"/>
              </a:rPr>
              <a:pPr/>
              <a:t>6</a:t>
            </a:fld>
            <a:endParaRPr lang="nl-NL">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nl-NL">
              <a:latin typeface="Arial" charset="0"/>
            </a:endParaRPr>
          </a:p>
        </p:txBody>
      </p:sp>
      <p:sp>
        <p:nvSpPr>
          <p:cNvPr id="154628" name="Slide Number Placeholder 3"/>
          <p:cNvSpPr>
            <a:spLocks noGrp="1"/>
          </p:cNvSpPr>
          <p:nvPr>
            <p:ph type="sldNum" sz="quarter" idx="5"/>
          </p:nvPr>
        </p:nvSpPr>
        <p:spPr>
          <a:noFill/>
        </p:spPr>
        <p:txBody>
          <a:bodyPr/>
          <a:lstStyle/>
          <a:p>
            <a:fld id="{090BA5FE-5E84-44FE-A59E-22D9560EF406}" type="slidenum">
              <a:rPr lang="nl-NL" smtClean="0">
                <a:ea typeface="MS PGothic" pitchFamily="34" charset="-128"/>
              </a:rPr>
              <a:pPr/>
              <a:t>7</a:t>
            </a:fld>
            <a:endParaRPr lang="nl-NL">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nl-NL" dirty="0">
              <a:latin typeface="Arial" charset="0"/>
            </a:endParaRPr>
          </a:p>
        </p:txBody>
      </p:sp>
      <p:sp>
        <p:nvSpPr>
          <p:cNvPr id="158724" name="Slide Number Placeholder 3"/>
          <p:cNvSpPr>
            <a:spLocks noGrp="1"/>
          </p:cNvSpPr>
          <p:nvPr>
            <p:ph type="sldNum" sz="quarter" idx="5"/>
          </p:nvPr>
        </p:nvSpPr>
        <p:spPr>
          <a:noFill/>
        </p:spPr>
        <p:txBody>
          <a:bodyPr/>
          <a:lstStyle/>
          <a:p>
            <a:fld id="{2BC2D136-40F3-4355-BD4E-E2A174828763}" type="slidenum">
              <a:rPr lang="nl-NL" smtClean="0">
                <a:ea typeface="MS PGothic" pitchFamily="34" charset="-128"/>
              </a:rPr>
              <a:pPr/>
              <a:t>8</a:t>
            </a:fld>
            <a:endParaRPr lang="nl-NL">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noTextEdit="1"/>
          </p:cNvSpPr>
          <p:nvPr>
            <p:ph type="sldImg"/>
          </p:nvPr>
        </p:nvSpPr>
        <p:spPr>
          <a:ln/>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b="1" dirty="0"/>
              <a:t>Criteria van verslaving</a:t>
            </a:r>
          </a:p>
          <a:p>
            <a:pPr eaLnBrk="1" fontAlgn="auto" hangingPunct="1">
              <a:spcBef>
                <a:spcPts val="0"/>
              </a:spcBef>
              <a:spcAft>
                <a:spcPts val="0"/>
              </a:spcAft>
              <a:defRPr/>
            </a:pPr>
            <a:r>
              <a:rPr lang="nl-NL" dirty="0"/>
              <a:t>Verslaving wordt vastgesteld aan de hand van 11 criteria van de zogenaamde DSM-V* De DSM-V is een wereldwijd gebruikt boek waarin alle psychiatrische aandoeningen beschreven staan. De DSM spreekt niet van alcoholisme of verslaving maar van ”stoornissen in het gebruik van middelen” (substance abuse disorders). Een “stoornis in het gebruik van middelen” kan ontstaan door gebruik van verschillende middelen zoals alcohol, cannabis, opaten, stimulerende middelen.</a:t>
            </a:r>
          </a:p>
          <a:p>
            <a:pPr eaLnBrk="1" fontAlgn="auto" hangingPunct="1">
              <a:spcBef>
                <a:spcPts val="0"/>
              </a:spcBef>
              <a:spcAft>
                <a:spcPts val="0"/>
              </a:spcAft>
              <a:defRPr/>
            </a:pPr>
            <a:endParaRPr lang="nl-NL" dirty="0"/>
          </a:p>
          <a:p>
            <a:pPr marL="171450" indent="-171450" eaLnBrk="1" fontAlgn="auto" hangingPunct="1">
              <a:spcBef>
                <a:spcPts val="0"/>
              </a:spcBef>
              <a:spcAft>
                <a:spcPts val="0"/>
              </a:spcAft>
              <a:buFont typeface="Arial" panose="020B0604020202020204" pitchFamily="34" charset="0"/>
              <a:buChar char="•"/>
              <a:defRPr/>
            </a:pPr>
            <a:r>
              <a:rPr lang="nl-NL" dirty="0"/>
              <a:t>MILD: Voldoe je aan twee of drie criteria dan heb je een </a:t>
            </a:r>
            <a:r>
              <a:rPr lang="nl-NL" i="1" dirty="0"/>
              <a:t>milde</a:t>
            </a:r>
            <a:r>
              <a:rPr lang="nl-NL" dirty="0"/>
              <a:t> stoornis in het gebruik van middelen. </a:t>
            </a:r>
          </a:p>
          <a:p>
            <a:pPr marL="171450" indent="-171450" eaLnBrk="1" fontAlgn="auto" hangingPunct="1">
              <a:spcBef>
                <a:spcPts val="0"/>
              </a:spcBef>
              <a:spcAft>
                <a:spcPts val="0"/>
              </a:spcAft>
              <a:buFont typeface="Arial" panose="020B0604020202020204" pitchFamily="34" charset="0"/>
              <a:buChar char="•"/>
              <a:defRPr/>
            </a:pPr>
            <a:r>
              <a:rPr lang="nl-NL" dirty="0"/>
              <a:t>MATIG: Voldoe je aan vier of vijf criteria dan is er sprake van </a:t>
            </a:r>
            <a:r>
              <a:rPr lang="nl-NL" i="1" dirty="0"/>
              <a:t>gematigde (moderate)</a:t>
            </a:r>
            <a:r>
              <a:rPr lang="nl-NL" dirty="0"/>
              <a:t> stoornis </a:t>
            </a:r>
          </a:p>
          <a:p>
            <a:pPr marL="171450" indent="-171450" eaLnBrk="1" fontAlgn="auto" hangingPunct="1">
              <a:spcBef>
                <a:spcPts val="0"/>
              </a:spcBef>
              <a:spcAft>
                <a:spcPts val="0"/>
              </a:spcAft>
              <a:buFont typeface="Arial" panose="020B0604020202020204" pitchFamily="34" charset="0"/>
              <a:buChar char="•"/>
              <a:defRPr/>
            </a:pPr>
            <a:r>
              <a:rPr lang="nl-NL" dirty="0"/>
              <a:t>ERNSTIG: en bij zes of meer symptomen is er sprake van een </a:t>
            </a:r>
            <a:r>
              <a:rPr lang="nl-NL" i="1" dirty="0"/>
              <a:t>ernstige</a:t>
            </a:r>
            <a:r>
              <a:rPr lang="nl-NL" dirty="0"/>
              <a:t> stoornis.</a:t>
            </a:r>
          </a:p>
          <a:p>
            <a:pPr eaLnBrk="1" fontAlgn="auto" hangingPunct="1">
              <a:spcBef>
                <a:spcPts val="0"/>
              </a:spcBef>
              <a:spcAft>
                <a:spcPts val="0"/>
              </a:spcAft>
              <a:defRPr/>
            </a:pPr>
            <a:r>
              <a:rPr lang="nl-NL" dirty="0"/>
              <a:t>De 11 criteria zijn:</a:t>
            </a:r>
          </a:p>
          <a:p>
            <a:pPr eaLnBrk="1" fontAlgn="auto" hangingPunct="1">
              <a:spcBef>
                <a:spcPts val="0"/>
              </a:spcBef>
              <a:spcAft>
                <a:spcPts val="0"/>
              </a:spcAft>
              <a:defRPr/>
            </a:pPr>
            <a:r>
              <a:rPr lang="nl-NL" dirty="0"/>
              <a:t>Vaker en in grotere hoeveelheden gebruiken </a:t>
            </a:r>
            <a:r>
              <a:rPr lang="nl-NL" dirty="0" err="1"/>
              <a:t>gebruiken</a:t>
            </a:r>
            <a:r>
              <a:rPr lang="nl-NL" dirty="0"/>
              <a:t> dan het plan was.</a:t>
            </a:r>
          </a:p>
          <a:p>
            <a:pPr eaLnBrk="1" fontAlgn="auto" hangingPunct="1">
              <a:spcBef>
                <a:spcPts val="0"/>
              </a:spcBef>
              <a:spcAft>
                <a:spcPts val="0"/>
              </a:spcAft>
              <a:defRPr/>
            </a:pPr>
            <a:r>
              <a:rPr lang="nl-NL" dirty="0"/>
              <a:t>Mislukte pogingen om te minderen of te stoppen.</a:t>
            </a:r>
          </a:p>
          <a:p>
            <a:pPr eaLnBrk="1" fontAlgn="auto" hangingPunct="1">
              <a:spcBef>
                <a:spcPts val="0"/>
              </a:spcBef>
              <a:spcAft>
                <a:spcPts val="0"/>
              </a:spcAft>
              <a:defRPr/>
            </a:pPr>
            <a:r>
              <a:rPr lang="nl-NL" dirty="0"/>
              <a:t>Gebruik en herstel van gebruik kosten veel tijd.</a:t>
            </a:r>
          </a:p>
          <a:p>
            <a:pPr eaLnBrk="1" fontAlgn="auto" hangingPunct="1">
              <a:spcBef>
                <a:spcPts val="0"/>
              </a:spcBef>
              <a:spcAft>
                <a:spcPts val="0"/>
              </a:spcAft>
              <a:defRPr/>
            </a:pPr>
            <a:r>
              <a:rPr lang="nl-NL" dirty="0"/>
              <a:t>Sterk verlangen om te gebruiken</a:t>
            </a:r>
          </a:p>
          <a:p>
            <a:pPr eaLnBrk="1" fontAlgn="auto" hangingPunct="1">
              <a:spcBef>
                <a:spcPts val="0"/>
              </a:spcBef>
              <a:spcAft>
                <a:spcPts val="0"/>
              </a:spcAft>
              <a:defRPr/>
            </a:pPr>
            <a:r>
              <a:rPr lang="nl-NL" dirty="0"/>
              <a:t>Door gebruik tekortschieten op het werk, school of thuis.</a:t>
            </a:r>
          </a:p>
          <a:p>
            <a:pPr eaLnBrk="1" fontAlgn="auto" hangingPunct="1">
              <a:spcBef>
                <a:spcPts val="0"/>
              </a:spcBef>
              <a:spcAft>
                <a:spcPts val="0"/>
              </a:spcAft>
              <a:defRPr/>
            </a:pPr>
            <a:r>
              <a:rPr lang="nl-NL" dirty="0"/>
              <a:t>Blijven gebruiken ondanks dat het problemen meebrengt in het relationele vlak</a:t>
            </a:r>
          </a:p>
          <a:p>
            <a:pPr eaLnBrk="1" fontAlgn="auto" hangingPunct="1">
              <a:spcBef>
                <a:spcPts val="0"/>
              </a:spcBef>
              <a:spcAft>
                <a:spcPts val="0"/>
              </a:spcAft>
              <a:defRPr/>
            </a:pPr>
            <a:r>
              <a:rPr lang="nl-NL" dirty="0"/>
              <a:t>Door gebruik opgeven van hobby’s, sociale activiteiten of werk</a:t>
            </a:r>
          </a:p>
          <a:p>
            <a:pPr eaLnBrk="1" fontAlgn="auto" hangingPunct="1">
              <a:spcBef>
                <a:spcPts val="0"/>
              </a:spcBef>
              <a:spcAft>
                <a:spcPts val="0"/>
              </a:spcAft>
              <a:defRPr/>
            </a:pPr>
            <a:r>
              <a:rPr lang="nl-NL" dirty="0" err="1"/>
              <a:t>Vortdurend</a:t>
            </a:r>
            <a:r>
              <a:rPr lang="nl-NL" dirty="0"/>
              <a:t> gebruik, zelfs </a:t>
            </a:r>
            <a:r>
              <a:rPr lang="nl-NL" dirty="0" err="1"/>
              <a:t>waneer</a:t>
            </a:r>
            <a:r>
              <a:rPr lang="nl-NL" dirty="0"/>
              <a:t> je daardoor in gevaar komt</a:t>
            </a:r>
          </a:p>
          <a:p>
            <a:pPr eaLnBrk="1" fontAlgn="auto" hangingPunct="1">
              <a:spcBef>
                <a:spcPts val="0"/>
              </a:spcBef>
              <a:spcAft>
                <a:spcPts val="0"/>
              </a:spcAft>
              <a:defRPr/>
            </a:pPr>
            <a:r>
              <a:rPr lang="nl-NL" dirty="0"/>
              <a:t>Voortdurend gebruik ondanks weet hebben dat het gebruik lichamelijke of psychische problemen met zich mee brengt of verergert.</a:t>
            </a:r>
          </a:p>
          <a:p>
            <a:pPr eaLnBrk="1" fontAlgn="auto" hangingPunct="1">
              <a:spcBef>
                <a:spcPts val="0"/>
              </a:spcBef>
              <a:spcAft>
                <a:spcPts val="0"/>
              </a:spcAft>
              <a:defRPr/>
            </a:pPr>
            <a:r>
              <a:rPr lang="nl-NL" dirty="0"/>
              <a:t>Grotere hoeveelheden nodig hebben om het effect nog te voelen oftewel tolerantie.</a:t>
            </a:r>
          </a:p>
          <a:p>
            <a:pPr eaLnBrk="1" fontAlgn="auto" hangingPunct="1">
              <a:spcBef>
                <a:spcPts val="0"/>
              </a:spcBef>
              <a:spcAft>
                <a:spcPts val="0"/>
              </a:spcAft>
              <a:defRPr/>
            </a:pPr>
            <a:r>
              <a:rPr lang="nl-NL" dirty="0"/>
              <a:t>Het optreden van </a:t>
            </a:r>
            <a:r>
              <a:rPr lang="nl-NL" dirty="0" err="1"/>
              <a:t>onthoudingsverschijnselen,die</a:t>
            </a:r>
            <a:r>
              <a:rPr lang="nl-NL" dirty="0"/>
              <a:t> die minder hevig door meer van de stof te gebruiken</a:t>
            </a:r>
          </a:p>
          <a:p>
            <a:pPr eaLnBrk="1" fontAlgn="auto" hangingPunct="1">
              <a:spcBef>
                <a:spcPts val="0"/>
              </a:spcBef>
              <a:spcAft>
                <a:spcPts val="0"/>
              </a:spcAft>
              <a:defRPr/>
            </a:pPr>
            <a:endParaRPr lang="nl-NL" dirty="0"/>
          </a:p>
          <a:p>
            <a:pPr eaLnBrk="1" fontAlgn="auto" hangingPunct="1">
              <a:spcBef>
                <a:spcPts val="0"/>
              </a:spcBef>
              <a:spcAft>
                <a:spcPts val="0"/>
              </a:spcAft>
              <a:defRPr/>
            </a:pPr>
            <a:r>
              <a:rPr lang="nl-NL" b="1" dirty="0"/>
              <a:t>Misbruik</a:t>
            </a:r>
          </a:p>
          <a:p>
            <a:pPr eaLnBrk="1" fontAlgn="auto" hangingPunct="1">
              <a:spcBef>
                <a:spcPts val="0"/>
              </a:spcBef>
              <a:spcAft>
                <a:spcPts val="0"/>
              </a:spcAft>
              <a:defRPr/>
            </a:pPr>
            <a:r>
              <a:rPr lang="nl-NL" dirty="0"/>
              <a:t>De vorige versie van de DSM V, de DSM IV maakte nog een verschil tussen afhankelijkheid en misbruik. Je misbruikt alcohol of drugs wanneer je in een jaar tijd last hebt van tenminste een van de onderstaande symptomen:</a:t>
            </a:r>
          </a:p>
          <a:p>
            <a:pPr eaLnBrk="1" fontAlgn="auto" hangingPunct="1">
              <a:spcBef>
                <a:spcPts val="0"/>
              </a:spcBef>
              <a:spcAft>
                <a:spcPts val="0"/>
              </a:spcAft>
              <a:defRPr/>
            </a:pPr>
            <a:r>
              <a:rPr lang="nl-NL" dirty="0"/>
              <a:t>Gebruik gaat ten koste van je werk, school of thuis</a:t>
            </a:r>
          </a:p>
          <a:p>
            <a:pPr eaLnBrk="1" fontAlgn="auto" hangingPunct="1">
              <a:spcBef>
                <a:spcPts val="0"/>
              </a:spcBef>
              <a:spcAft>
                <a:spcPts val="0"/>
              </a:spcAft>
              <a:defRPr/>
            </a:pPr>
            <a:r>
              <a:rPr lang="nl-NL" dirty="0"/>
              <a:t>Voortdurend gebruik ondanks terugkerende problemen op sociaal gebied (ruzies)</a:t>
            </a:r>
          </a:p>
          <a:p>
            <a:pPr eaLnBrk="1" fontAlgn="auto" hangingPunct="1">
              <a:spcBef>
                <a:spcPts val="0"/>
              </a:spcBef>
              <a:spcAft>
                <a:spcPts val="0"/>
              </a:spcAft>
              <a:defRPr/>
            </a:pPr>
            <a:r>
              <a:rPr lang="nl-NL" dirty="0"/>
              <a:t>Herhaaldelijk gebruik in gevaarlijke situaties zoals in het verkeer</a:t>
            </a:r>
          </a:p>
          <a:p>
            <a:pPr eaLnBrk="1" fontAlgn="auto" hangingPunct="1">
              <a:spcBef>
                <a:spcPts val="0"/>
              </a:spcBef>
              <a:spcAft>
                <a:spcPts val="0"/>
              </a:spcAft>
              <a:defRPr/>
            </a:pPr>
            <a:r>
              <a:rPr lang="nl-NL" dirty="0"/>
              <a:t>Door gebruik kom je herhaaldelijk in contact met politie of justitie.</a:t>
            </a:r>
          </a:p>
          <a:p>
            <a:pPr eaLnBrk="1" fontAlgn="auto" hangingPunct="1">
              <a:spcBef>
                <a:spcPts val="0"/>
              </a:spcBef>
              <a:spcAft>
                <a:spcPts val="0"/>
              </a:spcAft>
              <a:defRPr/>
            </a:pPr>
            <a:endParaRPr lang="nl-NL" dirty="0"/>
          </a:p>
          <a:p>
            <a:pPr eaLnBrk="1" fontAlgn="auto" hangingPunct="1">
              <a:spcBef>
                <a:spcPts val="0"/>
              </a:spcBef>
              <a:spcAft>
                <a:spcPts val="0"/>
              </a:spcAft>
              <a:defRPr/>
            </a:pPr>
            <a:r>
              <a:rPr lang="nl-NL" altLang="nl-NL" dirty="0"/>
              <a:t>‘Dependance kan worden onderscheiden in psychologische afhankelijkheid en fysieke afhankelijkheid. </a:t>
            </a:r>
          </a:p>
          <a:p>
            <a:pPr eaLnBrk="1" fontAlgn="auto" hangingPunct="1">
              <a:spcBef>
                <a:spcPts val="0"/>
              </a:spcBef>
              <a:spcAft>
                <a:spcPts val="0"/>
              </a:spcAft>
              <a:defRPr/>
            </a:pPr>
            <a:r>
              <a:rPr lang="nl-NL" altLang="nl-NL" dirty="0"/>
              <a:t>Afhankelijkheid is een onaangepast patroon van drugsgebruik wat leidt tot significant minder functioneren of lijden die zich </a:t>
            </a:r>
            <a:r>
              <a:rPr lang="nl-NL" altLang="nl-NL" dirty="0" err="1"/>
              <a:t>manifisteerd</a:t>
            </a:r>
            <a:r>
              <a:rPr lang="nl-NL" altLang="nl-NL" dirty="0"/>
              <a:t> door 3 of meer van de volgende punten, tegelijktijdig voorkomend in de periode van 12 maanden. </a:t>
            </a:r>
          </a:p>
          <a:p>
            <a:pPr eaLnBrk="1" fontAlgn="auto" hangingPunct="1">
              <a:spcBef>
                <a:spcPts val="0"/>
              </a:spcBef>
              <a:spcAft>
                <a:spcPts val="0"/>
              </a:spcAft>
              <a:defRPr/>
            </a:pPr>
            <a:endParaRPr lang="nl-NL" altLang="nl-NL" dirty="0"/>
          </a:p>
          <a:p>
            <a:pPr marL="171450" indent="-171450" eaLnBrk="1" fontAlgn="auto" hangingPunct="1">
              <a:spcBef>
                <a:spcPts val="0"/>
              </a:spcBef>
              <a:spcAft>
                <a:spcPts val="0"/>
              </a:spcAft>
              <a:buFont typeface="Arial" panose="020B0604020202020204" pitchFamily="34" charset="0"/>
              <a:buChar char="•"/>
              <a:defRPr/>
            </a:pPr>
            <a:r>
              <a:rPr lang="nl-NL" altLang="nl-NL" dirty="0"/>
              <a:t>Tolerantie: ofwel steeds grotere hoeveelheden van de drugs nodig hebben om intoxicatie of het gewenste effect te bereiken ofwel een verminderd effect terwijl de zelfde hoeveelheid drugs wordt gebruikt. </a:t>
            </a:r>
          </a:p>
          <a:p>
            <a:pPr marL="171450" indent="-171450" eaLnBrk="1" fontAlgn="auto" hangingPunct="1">
              <a:spcBef>
                <a:spcPts val="0"/>
              </a:spcBef>
              <a:spcAft>
                <a:spcPts val="0"/>
              </a:spcAft>
              <a:buFont typeface="Arial" panose="020B0604020202020204" pitchFamily="34" charset="0"/>
              <a:buChar char="•"/>
              <a:defRPr/>
            </a:pPr>
            <a:r>
              <a:rPr lang="nl-NL" altLang="nl-NL" dirty="0"/>
              <a:t>Onthouding: ofwel een onthoudingssyndroom specifiek voor het middel ofwel het gebruiken van een ander verwant middel om deze verschijnselen te verminderden of </a:t>
            </a:r>
            <a:r>
              <a:rPr lang="nl-NL" altLang="nl-NL" dirty="0" err="1"/>
              <a:t>vemijden</a:t>
            </a:r>
            <a:r>
              <a:rPr lang="nl-NL" altLang="nl-NL" dirty="0"/>
              <a:t>. </a:t>
            </a:r>
          </a:p>
          <a:p>
            <a:pPr eaLnBrk="1" fontAlgn="auto" hangingPunct="1">
              <a:spcBef>
                <a:spcPts val="0"/>
              </a:spcBef>
              <a:spcAft>
                <a:spcPts val="0"/>
              </a:spcAft>
              <a:defRPr/>
            </a:pPr>
            <a:r>
              <a:rPr lang="nl-NL" altLang="nl-NL" dirty="0"/>
              <a:t>De wens om gebruik te verminderen, terwijl dit niet lukt. </a:t>
            </a:r>
          </a:p>
          <a:p>
            <a:pPr eaLnBrk="1" fontAlgn="auto" hangingPunct="1">
              <a:spcBef>
                <a:spcPts val="0"/>
              </a:spcBef>
              <a:spcAft>
                <a:spcPts val="0"/>
              </a:spcAft>
              <a:defRPr/>
            </a:pPr>
            <a:endParaRPr lang="nl-NL" altLang="nl-NL" dirty="0"/>
          </a:p>
          <a:p>
            <a:pPr eaLnBrk="1" fontAlgn="auto" hangingPunct="1">
              <a:spcBef>
                <a:spcPts val="0"/>
              </a:spcBef>
              <a:spcAft>
                <a:spcPts val="0"/>
              </a:spcAft>
              <a:defRPr/>
            </a:pPr>
            <a:r>
              <a:rPr lang="nl-NL" altLang="nl-NL" dirty="0"/>
              <a:t>Wie houdt zich veel bezig met het stellen van de DSM diagnosen? Bijvoorbeeld op </a:t>
            </a:r>
            <a:r>
              <a:rPr lang="nl-NL" altLang="nl-NL" dirty="0" err="1"/>
              <a:t>patientenbesprekingen</a:t>
            </a:r>
            <a:r>
              <a:rPr lang="nl-NL" altLang="nl-NL" dirty="0"/>
              <a:t>. Zet je het onderaan je brief? Benoem je elke verslaving afzonderlijk? </a:t>
            </a:r>
          </a:p>
          <a:p>
            <a:pPr eaLnBrk="1" fontAlgn="auto" hangingPunct="1">
              <a:spcBef>
                <a:spcPts val="0"/>
              </a:spcBef>
              <a:spcAft>
                <a:spcPts val="0"/>
              </a:spcAft>
              <a:defRPr/>
            </a:pPr>
            <a:endParaRPr lang="nl-NL" dirty="0"/>
          </a:p>
          <a:p>
            <a:pPr eaLnBrk="1" fontAlgn="auto" hangingPunct="1">
              <a:spcBef>
                <a:spcPts val="0"/>
              </a:spcBef>
              <a:spcAft>
                <a:spcPts val="0"/>
              </a:spcAft>
              <a:defRPr/>
            </a:pPr>
            <a:endParaRPr lang="nl-NL" dirty="0"/>
          </a:p>
        </p:txBody>
      </p:sp>
      <p:sp>
        <p:nvSpPr>
          <p:cNvPr id="21507"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4E846C79-50E0-A24A-BF3D-666A9A62DE7A}" type="slidenum">
              <a:rPr lang="nl-NL" sz="1200"/>
              <a:pPr eaLnBrk="1" hangingPunct="1"/>
              <a:t>10</a:t>
            </a:fld>
            <a:endParaRPr lang="nl-NL"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93DF55ED-FD3E-476E-B18E-E48B8C70BC1D}" type="slidenum">
              <a:rPr lang="nl-NL" smtClean="0"/>
              <a:pPr>
                <a:defRPr/>
              </a:pPr>
              <a:t>13</a:t>
            </a:fld>
            <a:endParaRPr lang="nl-NL"/>
          </a:p>
        </p:txBody>
      </p:sp>
    </p:spTree>
    <p:extLst>
      <p:ext uri="{BB962C8B-B14F-4D97-AF65-F5344CB8AC3E}">
        <p14:creationId xmlns:p14="http://schemas.microsoft.com/office/powerpoint/2010/main" val="292442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Toegevoegd</a:t>
            </a:r>
          </a:p>
        </p:txBody>
      </p:sp>
      <p:sp>
        <p:nvSpPr>
          <p:cNvPr id="4" name="Tijdelijke aanduiding voor dianummer 3"/>
          <p:cNvSpPr>
            <a:spLocks noGrp="1"/>
          </p:cNvSpPr>
          <p:nvPr>
            <p:ph type="sldNum" sz="quarter" idx="10"/>
          </p:nvPr>
        </p:nvSpPr>
        <p:spPr/>
        <p:txBody>
          <a:bodyPr/>
          <a:lstStyle/>
          <a:p>
            <a:fld id="{47879817-8F26-6E46-AA2D-E563C208A311}" type="slidenum">
              <a:rPr lang="nl-NL" smtClean="0"/>
              <a:pPr/>
              <a:t>14</a:t>
            </a:fld>
            <a:endParaRPr lang="nl-NL"/>
          </a:p>
        </p:txBody>
      </p:sp>
    </p:spTree>
    <p:extLst>
      <p:ext uri="{BB962C8B-B14F-4D97-AF65-F5344CB8AC3E}">
        <p14:creationId xmlns:p14="http://schemas.microsoft.com/office/powerpoint/2010/main" val="422433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5" name="Rectangle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6"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nl-NL"/>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nl-NL"/>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pPr>
              <a:defRPr/>
            </a:pPr>
            <a:endParaRPr lang="nl-NL"/>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075C310-0A71-4DCA-9458-252F05127328}"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nl-NL"/>
          </a:p>
        </p:txBody>
      </p:sp>
      <p:sp>
        <p:nvSpPr>
          <p:cNvPr id="5" name="Footer Placeholder 2"/>
          <p:cNvSpPr>
            <a:spLocks noGrp="1"/>
          </p:cNvSpPr>
          <p:nvPr>
            <p:ph type="ftr" sz="quarter" idx="11"/>
          </p:nvPr>
        </p:nvSpPr>
        <p:spPr/>
        <p:txBody>
          <a:bodyPr/>
          <a:lstStyle>
            <a:lvl1pPr>
              <a:defRPr/>
            </a:lvl1pPr>
          </a:lstStyle>
          <a:p>
            <a:pPr>
              <a:defRPr/>
            </a:pPr>
            <a:endParaRPr lang="nl-NL"/>
          </a:p>
        </p:txBody>
      </p:sp>
      <p:sp>
        <p:nvSpPr>
          <p:cNvPr id="6" name="Slide Number Placeholder 22"/>
          <p:cNvSpPr>
            <a:spLocks noGrp="1"/>
          </p:cNvSpPr>
          <p:nvPr>
            <p:ph type="sldNum" sz="quarter" idx="12"/>
          </p:nvPr>
        </p:nvSpPr>
        <p:spPr/>
        <p:txBody>
          <a:bodyPr/>
          <a:lstStyle>
            <a:lvl1pPr>
              <a:defRPr/>
            </a:lvl1pPr>
          </a:lstStyle>
          <a:p>
            <a:pPr>
              <a:defRPr/>
            </a:pPr>
            <a:fld id="{423592AA-3205-4CA2-A984-A101F01DE123}"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5" name="Rectangle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6" name="Rectangle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2" name="Vertical Title 1"/>
          <p:cNvSpPr>
            <a:spLocks noGrp="1"/>
          </p:cNvSpPr>
          <p:nvPr>
            <p:ph type="title" orient="vert"/>
          </p:nvPr>
        </p:nvSpPr>
        <p:spPr>
          <a:xfrm>
            <a:off x="6553200" y="609600"/>
            <a:ext cx="2057400" cy="5516563"/>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nl-NL"/>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nl-NL"/>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419B7EF9-E92D-44A7-A9AA-D4BFF2E8E07F}"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Date Placeholder 3"/>
          <p:cNvSpPr>
            <a:spLocks noGrp="1"/>
          </p:cNvSpPr>
          <p:nvPr>
            <p:ph type="dt" sz="half" idx="10"/>
          </p:nvPr>
        </p:nvSpPr>
        <p:spPr/>
        <p:txBody>
          <a:bodyPr/>
          <a:lstStyle>
            <a:lvl1pPr>
              <a:defRPr/>
            </a:lvl1pPr>
          </a:lstStyle>
          <a:p>
            <a:pPr>
              <a:defRPr/>
            </a:pPr>
            <a:fld id="{540D0F6B-2D9A-4A44-88DD-FA25D9341BBE}" type="datetimeFigureOut">
              <a:rPr lang="en-GB"/>
              <a:pPr>
                <a:defRPr/>
              </a:pPr>
              <a:t>08/03/2020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5ECD779-2D00-442A-844A-6865F04DF20A}" type="slidenum">
              <a:rPr lang="en-GB"/>
              <a:pPr>
                <a:defRPr/>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nl-NL"/>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nl-NL"/>
          </a:p>
        </p:txBody>
      </p:sp>
      <p:sp>
        <p:nvSpPr>
          <p:cNvPr id="5" name="Footer Placeholder 2"/>
          <p:cNvSpPr>
            <a:spLocks noGrp="1"/>
          </p:cNvSpPr>
          <p:nvPr>
            <p:ph type="ftr" sz="quarter" idx="11"/>
          </p:nvPr>
        </p:nvSpPr>
        <p:spPr/>
        <p:txBody>
          <a:bodyPr/>
          <a:lstStyle>
            <a:lvl1pPr>
              <a:defRPr/>
            </a:lvl1pPr>
          </a:lstStyle>
          <a:p>
            <a:pPr>
              <a:defRPr/>
            </a:pPr>
            <a:endParaRPr lang="nl-NL"/>
          </a:p>
        </p:txBody>
      </p:sp>
      <p:sp>
        <p:nvSpPr>
          <p:cNvPr id="6" name="Slide Number Placeholder 22"/>
          <p:cNvSpPr>
            <a:spLocks noGrp="1"/>
          </p:cNvSpPr>
          <p:nvPr>
            <p:ph type="sldNum" sz="quarter" idx="12"/>
          </p:nvPr>
        </p:nvSpPr>
        <p:spPr/>
        <p:txBody>
          <a:bodyPr/>
          <a:lstStyle>
            <a:lvl1pPr>
              <a:defRPr/>
            </a:lvl1pPr>
          </a:lstStyle>
          <a:p>
            <a:pPr>
              <a:defRPr/>
            </a:pPr>
            <a:fld id="{39BEE5C3-2320-4F5C-8268-535FC528C87D}"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5" name="Rectangle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6" name="Rectangle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nl-NL"/>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nl-NL"/>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6A7EE400-CA1F-44F9-883C-C87253B5A9B7}" type="slidenum">
              <a:rPr lang="nl-NL"/>
              <a:pPr>
                <a:defRPr/>
              </a:pPr>
              <a:t>‹nr.›</a:t>
            </a:fld>
            <a:endParaRPr lang="nl-NL"/>
          </a:p>
        </p:txBody>
      </p:sp>
      <p:sp>
        <p:nvSpPr>
          <p:cNvPr id="9" name="Footer Placeholder 13"/>
          <p:cNvSpPr>
            <a:spLocks noGrp="1"/>
          </p:cNvSpPr>
          <p:nvPr>
            <p:ph type="ftr" sz="quarter" idx="12"/>
          </p:nvPr>
        </p:nvSpPr>
        <p:spPr/>
        <p:txBody>
          <a:bodyPr/>
          <a:lstStyle>
            <a:lvl1pPr>
              <a:defRPr/>
            </a:lvl1pPr>
          </a:lstStyle>
          <a:p>
            <a:pPr>
              <a:defRPr/>
            </a:pP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nl-NL"/>
          </a:p>
        </p:txBody>
      </p:sp>
      <p:sp>
        <p:nvSpPr>
          <p:cNvPr id="6" name="Footer Placeholder 2"/>
          <p:cNvSpPr>
            <a:spLocks noGrp="1"/>
          </p:cNvSpPr>
          <p:nvPr>
            <p:ph type="ftr" sz="quarter" idx="11"/>
          </p:nvPr>
        </p:nvSpPr>
        <p:spPr/>
        <p:txBody>
          <a:bodyPr/>
          <a:lstStyle>
            <a:lvl1pPr>
              <a:defRPr/>
            </a:lvl1pPr>
          </a:lstStyle>
          <a:p>
            <a:pPr>
              <a:defRPr/>
            </a:pPr>
            <a:endParaRPr lang="nl-NL"/>
          </a:p>
        </p:txBody>
      </p:sp>
      <p:sp>
        <p:nvSpPr>
          <p:cNvPr id="7" name="Slide Number Placeholder 22"/>
          <p:cNvSpPr>
            <a:spLocks noGrp="1"/>
          </p:cNvSpPr>
          <p:nvPr>
            <p:ph type="sldNum" sz="quarter" idx="12"/>
          </p:nvPr>
        </p:nvSpPr>
        <p:spPr/>
        <p:txBody>
          <a:bodyPr/>
          <a:lstStyle>
            <a:lvl1pPr>
              <a:defRPr/>
            </a:lvl1pPr>
          </a:lstStyle>
          <a:p>
            <a:pPr>
              <a:defRPr/>
            </a:pPr>
            <a:fld id="{296C715A-F502-42A8-8A7D-48942D6C2E9D}"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nl-NL"/>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nl-NL"/>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nl-NL"/>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nl-NL"/>
          </a:p>
        </p:txBody>
      </p:sp>
      <p:sp>
        <p:nvSpPr>
          <p:cNvPr id="8" name="Footer Placeholder 2"/>
          <p:cNvSpPr>
            <a:spLocks noGrp="1"/>
          </p:cNvSpPr>
          <p:nvPr>
            <p:ph type="ftr" sz="quarter" idx="11"/>
          </p:nvPr>
        </p:nvSpPr>
        <p:spPr/>
        <p:txBody>
          <a:bodyPr/>
          <a:lstStyle>
            <a:lvl1pPr>
              <a:defRPr/>
            </a:lvl1pPr>
          </a:lstStyle>
          <a:p>
            <a:pPr>
              <a:defRPr/>
            </a:pPr>
            <a:endParaRPr lang="nl-NL"/>
          </a:p>
        </p:txBody>
      </p:sp>
      <p:sp>
        <p:nvSpPr>
          <p:cNvPr id="9" name="Slide Number Placeholder 22"/>
          <p:cNvSpPr>
            <a:spLocks noGrp="1"/>
          </p:cNvSpPr>
          <p:nvPr>
            <p:ph type="sldNum" sz="quarter" idx="12"/>
          </p:nvPr>
        </p:nvSpPr>
        <p:spPr/>
        <p:txBody>
          <a:bodyPr/>
          <a:lstStyle>
            <a:lvl1pPr>
              <a:defRPr/>
            </a:lvl1pPr>
          </a:lstStyle>
          <a:p>
            <a:pPr>
              <a:defRPr/>
            </a:pPr>
            <a:fld id="{468F2726-000E-4B39-96E1-900BA5978DBC}"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nl-NL"/>
          </a:p>
        </p:txBody>
      </p:sp>
      <p:sp>
        <p:nvSpPr>
          <p:cNvPr id="4" name="Footer Placeholder 2"/>
          <p:cNvSpPr>
            <a:spLocks noGrp="1"/>
          </p:cNvSpPr>
          <p:nvPr>
            <p:ph type="ftr" sz="quarter" idx="11"/>
          </p:nvPr>
        </p:nvSpPr>
        <p:spPr/>
        <p:txBody>
          <a:bodyPr/>
          <a:lstStyle>
            <a:lvl1pPr>
              <a:defRPr/>
            </a:lvl1pPr>
          </a:lstStyle>
          <a:p>
            <a:pPr>
              <a:defRPr/>
            </a:pPr>
            <a:endParaRPr lang="nl-NL"/>
          </a:p>
        </p:txBody>
      </p:sp>
      <p:sp>
        <p:nvSpPr>
          <p:cNvPr id="5" name="Slide Number Placeholder 22"/>
          <p:cNvSpPr>
            <a:spLocks noGrp="1"/>
          </p:cNvSpPr>
          <p:nvPr>
            <p:ph type="sldNum" sz="quarter" idx="12"/>
          </p:nvPr>
        </p:nvSpPr>
        <p:spPr/>
        <p:txBody>
          <a:bodyPr/>
          <a:lstStyle>
            <a:lvl1pPr>
              <a:defRPr/>
            </a:lvl1pPr>
          </a:lstStyle>
          <a:p>
            <a:pPr>
              <a:defRPr/>
            </a:pPr>
            <a:fld id="{C2AFF319-EC40-4653-ABB9-3D36564D7E7B}"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nl-NL"/>
          </a:p>
        </p:txBody>
      </p:sp>
      <p:sp>
        <p:nvSpPr>
          <p:cNvPr id="3" name="Footer Placeholder 2"/>
          <p:cNvSpPr>
            <a:spLocks noGrp="1"/>
          </p:cNvSpPr>
          <p:nvPr>
            <p:ph type="ftr" sz="quarter" idx="11"/>
          </p:nvPr>
        </p:nvSpPr>
        <p:spPr/>
        <p:txBody>
          <a:bodyPr/>
          <a:lstStyle>
            <a:lvl1pPr>
              <a:defRPr/>
            </a:lvl1pPr>
          </a:lstStyle>
          <a:p>
            <a:pPr>
              <a:defRPr/>
            </a:pPr>
            <a:endParaRPr lang="nl-NL"/>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E50C301-C78F-4BB9-A2A4-6CFBE629B8B6}"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nl-NL"/>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nl-NL"/>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nl-NL"/>
          </a:p>
        </p:txBody>
      </p:sp>
      <p:sp>
        <p:nvSpPr>
          <p:cNvPr id="6" name="Footer Placeholder 2"/>
          <p:cNvSpPr>
            <a:spLocks noGrp="1"/>
          </p:cNvSpPr>
          <p:nvPr>
            <p:ph type="ftr" sz="quarter" idx="11"/>
          </p:nvPr>
        </p:nvSpPr>
        <p:spPr/>
        <p:txBody>
          <a:bodyPr/>
          <a:lstStyle>
            <a:lvl1pPr>
              <a:defRPr/>
            </a:lvl1pPr>
          </a:lstStyle>
          <a:p>
            <a:pPr>
              <a:defRPr/>
            </a:pPr>
            <a:endParaRPr lang="nl-NL"/>
          </a:p>
        </p:txBody>
      </p:sp>
      <p:sp>
        <p:nvSpPr>
          <p:cNvPr id="7" name="Slide Number Placeholder 22"/>
          <p:cNvSpPr>
            <a:spLocks noGrp="1"/>
          </p:cNvSpPr>
          <p:nvPr>
            <p:ph type="sldNum" sz="quarter" idx="12"/>
          </p:nvPr>
        </p:nvSpPr>
        <p:spPr/>
        <p:txBody>
          <a:bodyPr/>
          <a:lstStyle>
            <a:lvl1pPr>
              <a:defRPr/>
            </a:lvl1pPr>
          </a:lstStyle>
          <a:p>
            <a:pPr>
              <a:defRPr/>
            </a:pPr>
            <a:fld id="{E92C177A-8FDC-4AFC-AE5B-259DAE88338B}"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6" name="Rectangle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7" name="Rectangle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8" name="Rectangle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nl-NL"/>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nl-NL"/>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nl-NL"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endParaRPr lang="nl-NL"/>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56D51357-D4CA-4060-9746-70B957C7F42C}" type="slidenum">
              <a:rPr lang="nl-NL"/>
              <a:pPr>
                <a:defRPr/>
              </a:pPr>
              <a:t>‹nr.›</a:t>
            </a:fld>
            <a:endParaRPr lang="nl-NL"/>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pPr>
              <a:defRPr/>
            </a:pPr>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Click to edit Master title style</a:t>
            </a:r>
            <a:endParaRPr lang="en-US"/>
          </a:p>
        </p:txBody>
      </p:sp>
      <p:sp>
        <p:nvSpPr>
          <p:cNvPr id="5123"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Arial" charset="0"/>
                <a:ea typeface="ＭＳ Ｐゴシック" pitchFamily="-111" charset="-128"/>
              </a:defRPr>
            </a:lvl1pPr>
          </a:lstStyle>
          <a:p>
            <a:pPr>
              <a:defRPr/>
            </a:pPr>
            <a:endParaRPr lang="nl-NL"/>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Arial" charset="0"/>
                <a:ea typeface="ＭＳ Ｐゴシック" pitchFamily="-111" charset="-128"/>
              </a:defRPr>
            </a:lvl1pPr>
          </a:lstStyle>
          <a:p>
            <a:pPr>
              <a:defRPr/>
            </a:pPr>
            <a:endParaRPr lang="nl-NL"/>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11" charset="-128"/>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Arial" charset="0"/>
                <a:ea typeface="ＭＳ Ｐゴシック" pitchFamily="-111" charset="-128"/>
              </a:defRPr>
            </a:lvl1pPr>
          </a:lstStyle>
          <a:p>
            <a:pPr>
              <a:defRPr/>
            </a:pPr>
            <a:fld id="{4714225C-ECBF-45CD-A971-EF8BD15ECFB1}"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4303" r:id="rId1"/>
    <p:sldLayoutId id="2147484296" r:id="rId2"/>
    <p:sldLayoutId id="2147484304" r:id="rId3"/>
    <p:sldLayoutId id="2147484297" r:id="rId4"/>
    <p:sldLayoutId id="2147484298" r:id="rId5"/>
    <p:sldLayoutId id="2147484299" r:id="rId6"/>
    <p:sldLayoutId id="2147484305" r:id="rId7"/>
    <p:sldLayoutId id="2147484300" r:id="rId8"/>
    <p:sldLayoutId id="2147484306" r:id="rId9"/>
    <p:sldLayoutId id="2147484301" r:id="rId10"/>
    <p:sldLayoutId id="2147484307" r:id="rId11"/>
    <p:sldLayoutId id="2147484308" r:id="rId12"/>
  </p:sldLayoutIdLst>
  <p:txStyles>
    <p:titleStyle>
      <a:lvl1pPr algn="l" rtl="0" eaLnBrk="0" fontAlgn="base" hangingPunct="0">
        <a:spcBef>
          <a:spcPct val="0"/>
        </a:spcBef>
        <a:spcAft>
          <a:spcPct val="0"/>
        </a:spcAft>
        <a:defRPr sz="4400" kern="1200">
          <a:solidFill>
            <a:schemeClr val="tx2"/>
          </a:solidFill>
          <a:latin typeface="+mj-lt"/>
          <a:ea typeface="MS PGothic" pitchFamily="34" charset="-128"/>
          <a:cs typeface="ＭＳ Ｐゴシック" pitchFamily="-111" charset="-128"/>
        </a:defRPr>
      </a:lvl1pPr>
      <a:lvl2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2pPr>
      <a:lvl3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3pPr>
      <a:lvl4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4pPr>
      <a:lvl5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5pPr>
      <a:lvl6pPr marL="4572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6pPr>
      <a:lvl7pPr marL="9144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7pPr>
      <a:lvl8pPr marL="13716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8pPr>
      <a:lvl9pPr marL="18288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S PGothic" pitchFamily="34" charset="-128"/>
          <a:cs typeface="ＭＳ Ｐゴシック" pitchFamily="-111" charset="-128"/>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S PGothic" pitchFamily="34"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S PGothic" pitchFamily="34" charset="-128"/>
          <a:cs typeface="+mn-cs"/>
        </a:defRPr>
      </a:lvl3pPr>
      <a:lvl4pPr marL="1371600" indent="-228600" algn="l" rtl="0" eaLnBrk="0" fontAlgn="base" hangingPunct="0">
        <a:spcBef>
          <a:spcPts val="400"/>
        </a:spcBef>
        <a:spcAft>
          <a:spcPct val="0"/>
        </a:spcAft>
        <a:buClr>
          <a:srgbClr val="FFBA00"/>
        </a:buClr>
        <a:buSzPct val="75000"/>
        <a:buFont typeface="Wingdings" pitchFamily="2" charset="2"/>
        <a:buChar char=""/>
        <a:defRPr sz="2000" kern="1200">
          <a:solidFill>
            <a:schemeClr val="tx1"/>
          </a:solidFill>
          <a:latin typeface="+mn-lt"/>
          <a:ea typeface="MS PGothic" pitchFamily="34" charset="-128"/>
          <a:cs typeface="+mn-cs"/>
        </a:defRPr>
      </a:lvl4pPr>
      <a:lvl5pPr marL="1828800" indent="-228600" algn="l" rtl="0" eaLnBrk="0" fontAlgn="base" hangingPunct="0">
        <a:spcBef>
          <a:spcPts val="400"/>
        </a:spcBef>
        <a:spcAft>
          <a:spcPct val="0"/>
        </a:spcAft>
        <a:buClr>
          <a:srgbClr val="99CC00"/>
        </a:buClr>
        <a:buSzPct val="65000"/>
        <a:buFont typeface="Wingdings" pitchFamily="2" charset="2"/>
        <a:buChar char=""/>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dx.doi.org/10.1136/bmj.g115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jpeg"/><Relationship Id="rId4" Type="http://schemas.openxmlformats.org/officeDocument/2006/relationships/image" Target="../media/image1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www.nederlandstopt.nu/" TargetMode="External"/><Relationship Id="rId3" Type="http://schemas.openxmlformats.org/officeDocument/2006/relationships/hyperlink" Target="http://www.ikstopnu.nl/" TargetMode="External"/><Relationship Id="rId7" Type="http://schemas.openxmlformats.org/officeDocument/2006/relationships/hyperlink" Target="http://www.zitdaterechtin.n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trimbos.nl/" TargetMode="External"/><Relationship Id="rId11" Type="http://schemas.openxmlformats.org/officeDocument/2006/relationships/hyperlink" Target="http://www.kwaliteitsregisterstopmetroken.nl/" TargetMode="External"/><Relationship Id="rId5" Type="http://schemas.openxmlformats.org/officeDocument/2006/relationships/hyperlink" Target="http://www.rokeninfo.nl" TargetMode="External"/><Relationship Id="rId10" Type="http://schemas.openxmlformats.org/officeDocument/2006/relationships/hyperlink" Target="http://www.partnershipstopmetroken.nl/" TargetMode="External"/><Relationship Id="rId4" Type="http://schemas.openxmlformats.org/officeDocument/2006/relationships/hyperlink" Target="http://www.jellinek.nl/" TargetMode="External"/><Relationship Id="rId9" Type="http://schemas.openxmlformats.org/officeDocument/2006/relationships/hyperlink" Target="http://www.kwf.nl/stoppen"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101" name="Rectangle 2"/>
          <p:cNvSpPr>
            <a:spLocks noChangeArrowheads="1"/>
          </p:cNvSpPr>
          <p:nvPr/>
        </p:nvSpPr>
        <p:spPr bwMode="auto">
          <a:xfrm>
            <a:off x="1" y="-1"/>
            <a:ext cx="9216984" cy="6742114"/>
          </a:xfrm>
          <a:prstGeom prst="rect">
            <a:avLst/>
          </a:prstGeom>
          <a:solidFill>
            <a:schemeClr val="tx1"/>
          </a:solidFill>
          <a:ln w="9525">
            <a:solidFill>
              <a:srgbClr val="333399"/>
            </a:solidFill>
            <a:miter lim="800000"/>
            <a:headEnd/>
            <a:tailEnd/>
          </a:ln>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endParaRPr lang="nl-NL" altLang="nl-NL" sz="1800" b="1"/>
          </a:p>
        </p:txBody>
      </p:sp>
      <p:sp>
        <p:nvSpPr>
          <p:cNvPr id="3" name="Text Box 10"/>
          <p:cNvSpPr txBox="1">
            <a:spLocks noChangeArrowheads="1"/>
          </p:cNvSpPr>
          <p:nvPr/>
        </p:nvSpPr>
        <p:spPr bwMode="auto">
          <a:xfrm>
            <a:off x="-36512" y="188640"/>
            <a:ext cx="8928991" cy="646331"/>
          </a:xfrm>
          <a:prstGeom prst="rect">
            <a:avLst/>
          </a:prstGeom>
          <a:noFill/>
          <a:ln w="9525">
            <a:noFill/>
            <a:miter lim="800000"/>
            <a:headEnd/>
            <a:tailEnd/>
          </a:ln>
        </p:spPr>
        <p:txBody>
          <a:bodyPr wrap="square">
            <a:spAutoFit/>
          </a:bodyPr>
          <a:lstStyle/>
          <a:p>
            <a:pPr algn="ctr">
              <a:defRPr/>
            </a:pPr>
            <a:r>
              <a:rPr lang="nl-NL" sz="3600" b="1" dirty="0">
                <a:solidFill>
                  <a:srgbClr val="FFFF00"/>
                </a:solidFill>
                <a:effectLst>
                  <a:outerShdw blurRad="38100" dist="38100" dir="2700000" algn="tl">
                    <a:srgbClr val="000000"/>
                  </a:outerShdw>
                </a:effectLst>
                <a:latin typeface="Arial" panose="020B0604020202020204" pitchFamily="34" charset="0"/>
                <a:ea typeface="+mj-ea"/>
                <a:cs typeface="+mj-cs"/>
              </a:rPr>
              <a:t>“Waar rook is, is vuur”</a:t>
            </a:r>
          </a:p>
        </p:txBody>
      </p:sp>
      <p:pic>
        <p:nvPicPr>
          <p:cNvPr id="4103" name="Tijdelijke aanduiding voor inhoud 14" descr="asbak.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 y="980728"/>
            <a:ext cx="9216984" cy="5877272"/>
          </a:xfrm>
        </p:spPr>
      </p:pic>
      <p:sp>
        <p:nvSpPr>
          <p:cNvPr id="4104" name="Text Box 7"/>
          <p:cNvSpPr txBox="1">
            <a:spLocks noChangeArrowheads="1"/>
          </p:cNvSpPr>
          <p:nvPr/>
        </p:nvSpPr>
        <p:spPr bwMode="auto">
          <a:xfrm>
            <a:off x="179388" y="1090613"/>
            <a:ext cx="3455987"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50000"/>
              </a:spcBef>
              <a:buClrTx/>
              <a:buSzTx/>
              <a:buFontTx/>
              <a:buNone/>
            </a:pPr>
            <a:endParaRPr lang="nl-NL" altLang="nl-NL" sz="1200" b="1" i="1">
              <a:solidFill>
                <a:srgbClr val="CCECFF"/>
              </a:solidFill>
              <a:latin typeface="Arial" charset="0"/>
            </a:endParaRPr>
          </a:p>
          <a:p>
            <a:pPr algn="ctr">
              <a:spcBef>
                <a:spcPct val="50000"/>
              </a:spcBef>
              <a:buClrTx/>
              <a:buSzTx/>
              <a:buFontTx/>
              <a:buNone/>
            </a:pPr>
            <a:endParaRPr lang="nl-NL" altLang="nl-NL" sz="2000" b="1" i="1">
              <a:solidFill>
                <a:schemeClr val="bg1"/>
              </a:solidFill>
              <a:latin typeface="Arial" charset="0"/>
            </a:endParaRPr>
          </a:p>
        </p:txBody>
      </p:sp>
      <p:sp>
        <p:nvSpPr>
          <p:cNvPr id="4105" name="AutoShape 6"/>
          <p:cNvSpPr>
            <a:spLocks noChangeArrowheads="1"/>
          </p:cNvSpPr>
          <p:nvPr/>
        </p:nvSpPr>
        <p:spPr bwMode="auto">
          <a:xfrm>
            <a:off x="5935663" y="4129088"/>
            <a:ext cx="3173412" cy="2613025"/>
          </a:xfrm>
          <a:prstGeom prst="cloudCallout">
            <a:avLst>
              <a:gd name="adj1" fmla="val -78000"/>
              <a:gd name="adj2" fmla="val -28417"/>
            </a:avLst>
          </a:prstGeom>
          <a:solidFill>
            <a:srgbClr val="99CCFF"/>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50000"/>
              </a:spcBef>
              <a:buClrTx/>
              <a:buSzTx/>
              <a:buFontTx/>
              <a:buNone/>
            </a:pPr>
            <a:r>
              <a:rPr lang="nl-NL" altLang="nl-NL" sz="2000" b="1" dirty="0">
                <a:solidFill>
                  <a:srgbClr val="800080"/>
                </a:solidFill>
                <a:latin typeface="Arial" charset="0"/>
              </a:rPr>
              <a:t>   Trudi Tromp-Beelen</a:t>
            </a:r>
          </a:p>
          <a:p>
            <a:pPr algn="ctr">
              <a:spcBef>
                <a:spcPct val="50000"/>
              </a:spcBef>
              <a:buClrTx/>
              <a:buSzTx/>
              <a:buFontTx/>
              <a:buNone/>
            </a:pPr>
            <a:r>
              <a:rPr lang="nl-NL" altLang="nl-NL" sz="2000" b="1" dirty="0">
                <a:solidFill>
                  <a:srgbClr val="800080"/>
                </a:solidFill>
                <a:latin typeface="Arial" charset="0"/>
              </a:rPr>
              <a:t> verslavingsarts,</a:t>
            </a:r>
          </a:p>
          <a:p>
            <a:pPr algn="ctr">
              <a:spcBef>
                <a:spcPct val="50000"/>
              </a:spcBef>
              <a:buClrTx/>
              <a:buSzTx/>
              <a:buFontTx/>
              <a:buNone/>
            </a:pPr>
            <a:r>
              <a:rPr lang="nl-NL" altLang="nl-NL" sz="2000" b="1" dirty="0">
                <a:solidFill>
                  <a:srgbClr val="800080"/>
                </a:solidFill>
                <a:latin typeface="Arial" charset="0"/>
              </a:rPr>
              <a:t>Jellinek / </a:t>
            </a:r>
            <a:r>
              <a:rPr lang="nl-NL" altLang="nl-NL" sz="2000" b="1" dirty="0" err="1">
                <a:solidFill>
                  <a:srgbClr val="800080"/>
                </a:solidFill>
                <a:latin typeface="Arial" charset="0"/>
              </a:rPr>
              <a:t>Arkin</a:t>
            </a:r>
            <a:endParaRPr lang="nl-NL" altLang="nl-NL" sz="2000" dirty="0">
              <a:latin typeface="Verdana" pitchFamily="34" charset="0"/>
            </a:endParaRPr>
          </a:p>
        </p:txBody>
      </p:sp>
      <p:sp>
        <p:nvSpPr>
          <p:cNvPr id="1032" name="AutoShape 5"/>
          <p:cNvSpPr>
            <a:spLocks noChangeArrowheads="1"/>
          </p:cNvSpPr>
          <p:nvPr/>
        </p:nvSpPr>
        <p:spPr bwMode="auto">
          <a:xfrm>
            <a:off x="5759450" y="1531938"/>
            <a:ext cx="3276600" cy="2041525"/>
          </a:xfrm>
          <a:prstGeom prst="cloudCallout">
            <a:avLst>
              <a:gd name="adj1" fmla="val -66810"/>
              <a:gd name="adj2" fmla="val 78861"/>
            </a:avLst>
          </a:prstGeom>
          <a:gradFill rotWithShape="0">
            <a:gsLst>
              <a:gs pos="0">
                <a:srgbClr val="C0C0C0"/>
              </a:gs>
              <a:gs pos="100000">
                <a:srgbClr val="696969"/>
              </a:gs>
            </a:gsLst>
            <a:lin ang="5400000" scaled="1"/>
          </a:gradFill>
          <a:ln w="12700">
            <a:noFill/>
            <a:round/>
            <a:headEnd type="none" w="sm" len="sm"/>
            <a:tailEnd type="none" w="sm" len="sm"/>
          </a:ln>
        </p:spPr>
        <p:txBody>
          <a:bodyPr wrap="none" anchor="ctr"/>
          <a:lstStyle/>
          <a:p>
            <a:pPr algn="ctr" eaLnBrk="0" hangingPunct="0">
              <a:spcBef>
                <a:spcPct val="50000"/>
              </a:spcBef>
              <a:defRPr/>
            </a:pPr>
            <a:r>
              <a:rPr lang="nl-NL" sz="2000" b="1" i="1" dirty="0">
                <a:solidFill>
                  <a:schemeClr val="bg2">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p>
          <a:p>
            <a:pPr algn="ctr" eaLnBrk="0" hangingPunct="0">
              <a:spcBef>
                <a:spcPct val="50000"/>
              </a:spcBef>
              <a:defRPr/>
            </a:pPr>
            <a:r>
              <a:rPr lang="nl-NL" sz="2000" b="1" i="1" dirty="0">
                <a:solidFill>
                  <a:schemeClr val="bg2">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p>
          <a:p>
            <a:pPr algn="ctr" eaLnBrk="0" hangingPunct="0">
              <a:spcBef>
                <a:spcPct val="50000"/>
              </a:spcBef>
              <a:defRPr/>
            </a:pPr>
            <a:r>
              <a:rPr lang="nl-NL" sz="2000" b="1" i="1" dirty="0">
                <a:solidFill>
                  <a:schemeClr val="bg2">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r>
              <a:rPr lang="nl-NL" sz="2000" b="1" i="1" dirty="0">
                <a:solidFill>
                  <a:schemeClr val="accent2"/>
                </a:solidFill>
                <a:effectLst>
                  <a:outerShdw blurRad="38100" dist="38100" dir="2700000" algn="tl">
                    <a:srgbClr val="000000">
                      <a:alpha val="43137"/>
                    </a:srgbClr>
                  </a:outerShdw>
                </a:effectLst>
                <a:latin typeface="Arial" pitchFamily="34" charset="0"/>
                <a:cs typeface="Arial" pitchFamily="34" charset="0"/>
              </a:rPr>
              <a:t>Nicotineafhankelijkheid?</a:t>
            </a:r>
          </a:p>
          <a:p>
            <a:pPr algn="ctr" eaLnBrk="0" hangingPunct="0">
              <a:spcBef>
                <a:spcPct val="50000"/>
              </a:spcBef>
              <a:defRPr/>
            </a:pPr>
            <a:r>
              <a:rPr lang="nl-NL" sz="2000" b="1" i="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nl-NL" sz="2000" b="1" i="1" dirty="0">
                <a:solidFill>
                  <a:srgbClr val="FFFF00"/>
                </a:solidFill>
                <a:effectLst>
                  <a:outerShdw blurRad="38100" dist="38100" dir="2700000" algn="tl">
                    <a:srgbClr val="000000">
                      <a:alpha val="43137"/>
                    </a:srgbClr>
                  </a:outerShdw>
                </a:effectLst>
                <a:latin typeface="Arial" pitchFamily="34" charset="0"/>
                <a:cs typeface="Arial" pitchFamily="34" charset="0"/>
              </a:rPr>
              <a:t>Wat kunnen we er </a:t>
            </a:r>
          </a:p>
          <a:p>
            <a:pPr algn="ctr" eaLnBrk="0" hangingPunct="0">
              <a:spcBef>
                <a:spcPct val="50000"/>
              </a:spcBef>
              <a:defRPr/>
            </a:pPr>
            <a:r>
              <a:rPr lang="nl-NL" sz="2000" b="1" i="1" dirty="0">
                <a:solidFill>
                  <a:srgbClr val="FFFF00"/>
                </a:solidFill>
                <a:effectLst>
                  <a:outerShdw blurRad="38100" dist="38100" dir="2700000" algn="tl">
                    <a:srgbClr val="000000">
                      <a:alpha val="43137"/>
                    </a:srgbClr>
                  </a:outerShdw>
                </a:effectLst>
                <a:latin typeface="Arial" pitchFamily="34" charset="0"/>
                <a:cs typeface="Arial" pitchFamily="34" charset="0"/>
              </a:rPr>
              <a:t>aan doen?</a:t>
            </a:r>
          </a:p>
          <a:p>
            <a:pPr algn="ctr" eaLnBrk="0" hangingPunct="0">
              <a:defRPr/>
            </a:pPr>
            <a:endParaRPr lang="nl-NL" sz="2000" dirty="0">
              <a:latin typeface="Verdana" pitchFamily="34" charset="0"/>
              <a:cs typeface="Arial" pitchFamily="34" charset="0"/>
            </a:endParaRPr>
          </a:p>
        </p:txBody>
      </p:sp>
      <p:sp>
        <p:nvSpPr>
          <p:cNvPr id="4107" name="AutoShape 4"/>
          <p:cNvSpPr>
            <a:spLocks noChangeArrowheads="1"/>
          </p:cNvSpPr>
          <p:nvPr/>
        </p:nvSpPr>
        <p:spPr bwMode="auto">
          <a:xfrm flipH="1">
            <a:off x="0" y="1090613"/>
            <a:ext cx="3635375" cy="3346450"/>
          </a:xfrm>
          <a:prstGeom prst="cloudCallout">
            <a:avLst>
              <a:gd name="adj1" fmla="val -58500"/>
              <a:gd name="adj2" fmla="val 67810"/>
            </a:avLst>
          </a:prstGeom>
          <a:gradFill rotWithShape="0">
            <a:gsLst>
              <a:gs pos="0">
                <a:srgbClr val="49005B"/>
              </a:gs>
              <a:gs pos="100000">
                <a:srgbClr val="CC00FF"/>
              </a:gs>
            </a:gsLst>
            <a:lin ang="5400000" scaled="1"/>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50000"/>
              </a:spcBef>
              <a:buClrTx/>
              <a:buSzTx/>
              <a:buFontTx/>
              <a:buNone/>
            </a:pPr>
            <a:r>
              <a:rPr lang="nl-NL" altLang="nl-NL" sz="2000" b="1" i="1" dirty="0">
                <a:solidFill>
                  <a:srgbClr val="FFFF00"/>
                </a:solidFill>
                <a:latin typeface="Arial" charset="0"/>
              </a:rPr>
              <a:t>“Roken staat gelijk           </a:t>
            </a:r>
          </a:p>
          <a:p>
            <a:pPr algn="ctr">
              <a:spcBef>
                <a:spcPct val="50000"/>
              </a:spcBef>
              <a:buClrTx/>
              <a:buSzTx/>
              <a:buFontTx/>
              <a:buNone/>
            </a:pPr>
            <a:r>
              <a:rPr lang="nl-NL" altLang="nl-NL" sz="2000" b="1" i="1" dirty="0">
                <a:solidFill>
                  <a:srgbClr val="FFFF00"/>
                </a:solidFill>
                <a:latin typeface="Arial" charset="0"/>
              </a:rPr>
              <a:t>aan harddrugs”</a:t>
            </a:r>
          </a:p>
          <a:p>
            <a:pPr algn="ctr">
              <a:spcBef>
                <a:spcPct val="50000"/>
              </a:spcBef>
              <a:buClrTx/>
              <a:buSzTx/>
              <a:buFontTx/>
              <a:buNone/>
            </a:pPr>
            <a:r>
              <a:rPr lang="nl-NL" altLang="nl-NL" sz="1800" b="1" i="1" dirty="0">
                <a:solidFill>
                  <a:srgbClr val="CCECFF"/>
                </a:solidFill>
                <a:latin typeface="Arial" charset="0"/>
              </a:rPr>
              <a:t>Uitspraak </a:t>
            </a:r>
          </a:p>
          <a:p>
            <a:pPr algn="ctr">
              <a:spcBef>
                <a:spcPct val="50000"/>
              </a:spcBef>
              <a:buClrTx/>
              <a:buSzTx/>
              <a:buFontTx/>
              <a:buNone/>
            </a:pPr>
            <a:r>
              <a:rPr lang="nl-NL" altLang="nl-NL" sz="1800" b="1" i="1" dirty="0">
                <a:solidFill>
                  <a:srgbClr val="CCECFF"/>
                </a:solidFill>
                <a:latin typeface="Arial" charset="0"/>
              </a:rPr>
              <a:t> </a:t>
            </a:r>
            <a:r>
              <a:rPr lang="nl-NL" altLang="nl-NL" sz="1600" b="1" i="1" dirty="0">
                <a:solidFill>
                  <a:srgbClr val="CCECFF"/>
                </a:solidFill>
                <a:latin typeface="Arial" charset="0"/>
              </a:rPr>
              <a:t>Wim van den Brink, hoogleraar  </a:t>
            </a:r>
          </a:p>
          <a:p>
            <a:pPr algn="ctr">
              <a:spcBef>
                <a:spcPct val="50000"/>
              </a:spcBef>
              <a:buClrTx/>
              <a:buSzTx/>
              <a:buFontTx/>
              <a:buNone/>
            </a:pPr>
            <a:r>
              <a:rPr lang="nl-NL" altLang="nl-NL" sz="1600" b="1" i="1" dirty="0">
                <a:solidFill>
                  <a:srgbClr val="CCECFF"/>
                </a:solidFill>
                <a:latin typeface="Arial" charset="0"/>
              </a:rPr>
              <a:t>verslavingsgeneeskunde AMC</a:t>
            </a:r>
          </a:p>
          <a:p>
            <a:pPr algn="ctr">
              <a:spcBef>
                <a:spcPct val="50000"/>
              </a:spcBef>
              <a:buClrTx/>
              <a:buSzTx/>
              <a:buFontTx/>
              <a:buNone/>
            </a:pPr>
            <a:r>
              <a:rPr lang="nl-NL" altLang="nl-NL" sz="1400" b="1" i="1" dirty="0">
                <a:solidFill>
                  <a:srgbClr val="CCECFF"/>
                </a:solidFill>
                <a:latin typeface="Arial" charset="0"/>
              </a:rPr>
              <a:t>20-01-2015</a:t>
            </a:r>
            <a:endParaRPr lang="nl-NL" altLang="nl-NL" sz="1800" dirty="0">
              <a:latin typeface="Verdana" pitchFamily="34" charset="0"/>
            </a:endParaRPr>
          </a:p>
        </p:txBody>
      </p:sp>
    </p:spTree>
    <p:extLst>
      <p:ext uri="{BB962C8B-B14F-4D97-AF65-F5344CB8AC3E}">
        <p14:creationId xmlns:p14="http://schemas.microsoft.com/office/powerpoint/2010/main" val="177578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0483" name="Titel 1"/>
          <p:cNvSpPr>
            <a:spLocks noGrp="1"/>
          </p:cNvSpPr>
          <p:nvPr>
            <p:ph type="title"/>
          </p:nvPr>
        </p:nvSpPr>
        <p:spPr>
          <a:xfrm>
            <a:off x="539750" y="-9873"/>
            <a:ext cx="8604250" cy="990601"/>
          </a:xfrm>
        </p:spPr>
        <p:txBody>
          <a:bodyPr/>
          <a:lstStyle/>
          <a:p>
            <a:pPr eaLnBrk="1" hangingPunct="1"/>
            <a:r>
              <a:rPr lang="nl-NL" sz="3200" dirty="0">
                <a:solidFill>
                  <a:srgbClr val="C00000"/>
                </a:solidFill>
                <a:latin typeface="Tw Cen MT" charset="0"/>
                <a:ea typeface="MS PGothic" charset="0"/>
              </a:rPr>
              <a:t>Stoornissen in het gebruik van middelen DSM V</a:t>
            </a:r>
          </a:p>
        </p:txBody>
      </p:sp>
      <p:sp>
        <p:nvSpPr>
          <p:cNvPr id="20484" name="Tijdelijke aanduiding voor inhoud 2"/>
          <p:cNvSpPr>
            <a:spLocks noGrp="1"/>
          </p:cNvSpPr>
          <p:nvPr>
            <p:ph idx="1"/>
          </p:nvPr>
        </p:nvSpPr>
        <p:spPr>
          <a:xfrm>
            <a:off x="179388" y="1557338"/>
            <a:ext cx="8785225" cy="5300662"/>
          </a:xfrm>
        </p:spPr>
        <p:txBody>
          <a:bodyPr/>
          <a:lstStyle/>
          <a:p>
            <a:pPr eaLnBrk="1" hangingPunct="1"/>
            <a:r>
              <a:rPr lang="nl-NL" sz="2000" dirty="0">
                <a:latin typeface="Tw Cen MT" charset="0"/>
                <a:ea typeface="MS PGothic" charset="0"/>
              </a:rPr>
              <a:t>Vaker en in grotere hoeveelheden gebruiken dan het plan was</a:t>
            </a:r>
          </a:p>
          <a:p>
            <a:pPr eaLnBrk="1" hangingPunct="1"/>
            <a:r>
              <a:rPr lang="nl-NL" sz="2000" dirty="0">
                <a:latin typeface="Tw Cen MT" charset="0"/>
                <a:ea typeface="MS PGothic" charset="0"/>
              </a:rPr>
              <a:t>Mislukte pogingen om te minderen of te stoppen</a:t>
            </a:r>
          </a:p>
          <a:p>
            <a:pPr eaLnBrk="1" hangingPunct="1"/>
            <a:r>
              <a:rPr lang="nl-NL" sz="2000" dirty="0">
                <a:latin typeface="Tw Cen MT" charset="0"/>
                <a:ea typeface="MS PGothic" charset="0"/>
              </a:rPr>
              <a:t>Gebruik en herstel van gebruik kosten veel tijd</a:t>
            </a:r>
          </a:p>
          <a:p>
            <a:pPr eaLnBrk="1" hangingPunct="1"/>
            <a:r>
              <a:rPr lang="nl-NL" sz="2000" dirty="0" err="1">
                <a:latin typeface="Tw Cen MT" charset="0"/>
                <a:ea typeface="MS PGothic" charset="0"/>
              </a:rPr>
              <a:t>Craving</a:t>
            </a:r>
            <a:endParaRPr lang="nl-NL" sz="2000" dirty="0">
              <a:latin typeface="Tw Cen MT" charset="0"/>
              <a:ea typeface="MS PGothic" charset="0"/>
            </a:endParaRPr>
          </a:p>
          <a:p>
            <a:pPr eaLnBrk="1" hangingPunct="1"/>
            <a:r>
              <a:rPr lang="nl-NL" sz="2000" dirty="0">
                <a:latin typeface="Tw Cen MT" charset="0"/>
                <a:ea typeface="MS PGothic" charset="0"/>
              </a:rPr>
              <a:t>Disfunctioneren</a:t>
            </a:r>
          </a:p>
          <a:p>
            <a:pPr eaLnBrk="1" hangingPunct="1"/>
            <a:r>
              <a:rPr lang="nl-NL" sz="2000" dirty="0">
                <a:latin typeface="Tw Cen MT" charset="0"/>
                <a:ea typeface="MS PGothic" charset="0"/>
              </a:rPr>
              <a:t>Blijven gebruiken ondanks dat het problemen meebrengt in het relationele vlak</a:t>
            </a:r>
          </a:p>
          <a:p>
            <a:pPr eaLnBrk="1" hangingPunct="1"/>
            <a:r>
              <a:rPr lang="nl-NL" sz="2000" dirty="0">
                <a:latin typeface="Tw Cen MT" charset="0"/>
                <a:ea typeface="MS PGothic" charset="0"/>
              </a:rPr>
              <a:t>Door gebruik opgeven van hobby’s, sociale activiteiten of werk</a:t>
            </a:r>
          </a:p>
          <a:p>
            <a:pPr eaLnBrk="1" hangingPunct="1"/>
            <a:r>
              <a:rPr lang="nl-NL" sz="2000" dirty="0">
                <a:latin typeface="Tw Cen MT" charset="0"/>
                <a:ea typeface="MS PGothic" charset="0"/>
              </a:rPr>
              <a:t>Voortdurend gebruik, zelfs wanneer je daardoor in gevaar komt</a:t>
            </a:r>
          </a:p>
          <a:p>
            <a:pPr eaLnBrk="1" hangingPunct="1"/>
            <a:r>
              <a:rPr lang="nl-NL" sz="2000" dirty="0">
                <a:latin typeface="Tw Cen MT" charset="0"/>
                <a:ea typeface="MS PGothic" charset="0"/>
              </a:rPr>
              <a:t>Voortdurend gebruik ondanks weet hebben dat het gebruik lichamelijke of psychische problemen met zich mee brengt of verergert</a:t>
            </a:r>
          </a:p>
          <a:p>
            <a:pPr eaLnBrk="1" hangingPunct="1"/>
            <a:r>
              <a:rPr lang="nl-NL" sz="2000" dirty="0">
                <a:latin typeface="Tw Cen MT" charset="0"/>
                <a:ea typeface="MS PGothic" charset="0"/>
              </a:rPr>
              <a:t>Tolerantieontwikkeling</a:t>
            </a:r>
          </a:p>
          <a:p>
            <a:pPr eaLnBrk="1" hangingPunct="1"/>
            <a:r>
              <a:rPr lang="nl-NL" sz="2000" dirty="0">
                <a:latin typeface="Tw Cen MT" charset="0"/>
                <a:ea typeface="MS PGothic" charset="0"/>
              </a:rPr>
              <a:t>Onthoudingsverschijnselen</a:t>
            </a:r>
          </a:p>
          <a:p>
            <a:pPr eaLnBrk="1" hangingPunct="1"/>
            <a:endParaRPr lang="nl-NL" sz="2000" dirty="0">
              <a:latin typeface="Tw Cen MT" charset="0"/>
              <a:ea typeface="MS PGothic" charset="0"/>
            </a:endParaRPr>
          </a:p>
          <a:p>
            <a:pPr eaLnBrk="1" hangingPunct="1"/>
            <a:endParaRPr lang="nl-NL" sz="2000" dirty="0">
              <a:latin typeface="Tw Cen MT" charset="0"/>
              <a:ea typeface="MS PGothic" charset="0"/>
            </a:endParaRPr>
          </a:p>
          <a:p>
            <a:pPr eaLnBrk="1" hangingPunct="1"/>
            <a:endParaRPr lang="nl-NL" sz="2000" dirty="0">
              <a:latin typeface="Tw Cen MT" charset="0"/>
              <a:ea typeface="MS PGothic" charset="0"/>
            </a:endParaRPr>
          </a:p>
        </p:txBody>
      </p:sp>
      <p:sp>
        <p:nvSpPr>
          <p:cNvPr id="6" name="Tekstvak 5"/>
          <p:cNvSpPr txBox="1"/>
          <p:nvPr/>
        </p:nvSpPr>
        <p:spPr>
          <a:xfrm>
            <a:off x="539750" y="908050"/>
            <a:ext cx="8064500" cy="246221"/>
          </a:xfrm>
          <a:prstGeom prst="rect">
            <a:avLst/>
          </a:prstGeom>
          <a:noFill/>
        </p:spPr>
        <p:txBody>
          <a:bodyPr>
            <a:spAutoFit/>
          </a:bodyPr>
          <a:lstStyle/>
          <a:p>
            <a:pPr>
              <a:defRPr/>
            </a:pPr>
            <a:r>
              <a:rPr lang="nl-NL" sz="1000" i="1" dirty="0">
                <a:latin typeface="+mn-lt"/>
              </a:rPr>
              <a:t>Bron: </a:t>
            </a:r>
            <a:r>
              <a:rPr lang="en-GB" sz="1000" i="1" dirty="0">
                <a:latin typeface="+mn-lt"/>
              </a:rPr>
              <a:t>American Psychiatric Association. Diagnostic and Statistical Manual of Mental Disorders, 5th ed. </a:t>
            </a:r>
            <a:r>
              <a:rPr lang="en-US" sz="1000" i="1" dirty="0">
                <a:latin typeface="+mn-lt"/>
              </a:rPr>
              <a:t>(DSM-V). Washington D.C.; </a:t>
            </a:r>
            <a:r>
              <a:rPr lang="en-US" sz="1000" i="1" dirty="0" err="1">
                <a:latin typeface="+mn-lt"/>
              </a:rPr>
              <a:t>mei</a:t>
            </a:r>
            <a:r>
              <a:rPr lang="en-US" sz="1000" i="1" dirty="0">
                <a:latin typeface="+mn-lt"/>
              </a:rPr>
              <a:t> 2013</a:t>
            </a:r>
            <a:endParaRPr lang="nl-NL" sz="1000" i="1" dirty="0">
              <a:latin typeface="+mn-lt"/>
            </a:endParaRPr>
          </a:p>
        </p:txBody>
      </p:sp>
      <p:sp>
        <p:nvSpPr>
          <p:cNvPr id="20487" name="Tekstvak 1"/>
          <p:cNvSpPr txBox="1">
            <a:spLocks noChangeArrowheads="1"/>
          </p:cNvSpPr>
          <p:nvPr/>
        </p:nvSpPr>
        <p:spPr bwMode="auto">
          <a:xfrm>
            <a:off x="539750" y="6402388"/>
            <a:ext cx="8064500" cy="339725"/>
          </a:xfrm>
          <a:prstGeom prst="rect">
            <a:avLst/>
          </a:prstGeom>
          <a:solidFill>
            <a:srgbClr val="FFFF00"/>
          </a:solidFill>
          <a:ln>
            <a:noFill/>
          </a:ln>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nl-NL" sz="1600" b="1" dirty="0"/>
              <a:t>Mate van verslaving</a:t>
            </a:r>
            <a:r>
              <a:rPr lang="nl-NL" sz="1600" dirty="0"/>
              <a:t>: Licht: 2-3 criteria; Matig: 4-5 criteria; Ernstig: ≥ 6 criteria</a:t>
            </a:r>
          </a:p>
        </p:txBody>
      </p:sp>
    </p:spTree>
    <p:extLst>
      <p:ext uri="{BB962C8B-B14F-4D97-AF65-F5344CB8AC3E}">
        <p14:creationId xmlns:p14="http://schemas.microsoft.com/office/powerpoint/2010/main" val="345956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4"/>
          <p:cNvSpPr>
            <a:spLocks noGrp="1"/>
          </p:cNvSpPr>
          <p:nvPr>
            <p:ph type="title"/>
          </p:nvPr>
        </p:nvSpPr>
        <p:spPr>
          <a:xfrm>
            <a:off x="539552" y="260648"/>
            <a:ext cx="8153400" cy="990600"/>
          </a:xfrm>
        </p:spPr>
        <p:txBody>
          <a:bodyPr/>
          <a:lstStyle/>
          <a:p>
            <a:r>
              <a:rPr lang="nl-NL" sz="3600" dirty="0">
                <a:solidFill>
                  <a:srgbClr val="C00000"/>
                </a:solidFill>
              </a:rPr>
              <a:t>Enkele cijfers</a:t>
            </a:r>
          </a:p>
        </p:txBody>
      </p:sp>
      <p:graphicFrame>
        <p:nvGraphicFramePr>
          <p:cNvPr id="3" name="Group 56"/>
          <p:cNvGraphicFramePr>
            <a:graphicFrameLocks/>
          </p:cNvGraphicFramePr>
          <p:nvPr>
            <p:extLst>
              <p:ext uri="{D42A27DB-BD31-4B8C-83A1-F6EECF244321}">
                <p14:modId xmlns:p14="http://schemas.microsoft.com/office/powerpoint/2010/main" val="855567564"/>
              </p:ext>
            </p:extLst>
          </p:nvPr>
        </p:nvGraphicFramePr>
        <p:xfrm>
          <a:off x="611560" y="2071066"/>
          <a:ext cx="6336704" cy="4022230"/>
        </p:xfrm>
        <a:graphic>
          <a:graphicData uri="http://schemas.openxmlformats.org/drawingml/2006/table">
            <a:tbl>
              <a:tblPr/>
              <a:tblGrid>
                <a:gridCol w="1859395">
                  <a:extLst>
                    <a:ext uri="{9D8B030D-6E8A-4147-A177-3AD203B41FA5}">
                      <a16:colId xmlns:a16="http://schemas.microsoft.com/office/drawing/2014/main" val="20000"/>
                    </a:ext>
                  </a:extLst>
                </a:gridCol>
                <a:gridCol w="1488336">
                  <a:extLst>
                    <a:ext uri="{9D8B030D-6E8A-4147-A177-3AD203B41FA5}">
                      <a16:colId xmlns:a16="http://schemas.microsoft.com/office/drawing/2014/main" val="20001"/>
                    </a:ext>
                  </a:extLst>
                </a:gridCol>
                <a:gridCol w="1580588">
                  <a:extLst>
                    <a:ext uri="{9D8B030D-6E8A-4147-A177-3AD203B41FA5}">
                      <a16:colId xmlns:a16="http://schemas.microsoft.com/office/drawing/2014/main" val="20002"/>
                    </a:ext>
                  </a:extLst>
                </a:gridCol>
                <a:gridCol w="1408385">
                  <a:extLst>
                    <a:ext uri="{9D8B030D-6E8A-4147-A177-3AD203B41FA5}">
                      <a16:colId xmlns:a16="http://schemas.microsoft.com/office/drawing/2014/main" val="20003"/>
                    </a:ext>
                  </a:extLst>
                </a:gridCol>
              </a:tblGrid>
              <a:tr h="579204">
                <a:tc>
                  <a:txBody>
                    <a:bodyPr/>
                    <a:lstStyle/>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1" i="0" u="none" strike="noStrike" cap="none" normalizeH="0" baseline="0" dirty="0" err="1">
                          <a:ln>
                            <a:noFill/>
                          </a:ln>
                          <a:solidFill>
                            <a:schemeClr val="accent2"/>
                          </a:solidFill>
                          <a:effectLst/>
                          <a:latin typeface="Calibri" pitchFamily="34" charset="0"/>
                        </a:rPr>
                        <a:t>Middel</a:t>
                      </a:r>
                      <a:endParaRPr kumimoji="0" lang="nl-NL" sz="1600" b="1" i="0" u="none" strike="noStrike" cap="none" normalizeH="0" baseline="0" dirty="0">
                        <a:ln>
                          <a:noFill/>
                        </a:ln>
                        <a:solidFill>
                          <a:schemeClr val="accent2"/>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 typeface="Arial" charset="0"/>
                        <a:buNone/>
                        <a:tabLst/>
                      </a:pPr>
                      <a:r>
                        <a:rPr kumimoji="0" lang="en-US" sz="1600" b="1" i="0" u="none" strike="noStrike" cap="none" normalizeH="0" baseline="0" dirty="0" err="1">
                          <a:ln>
                            <a:noFill/>
                          </a:ln>
                          <a:solidFill>
                            <a:schemeClr val="accent2"/>
                          </a:solidFill>
                          <a:effectLst/>
                          <a:latin typeface="Calibri" pitchFamily="34" charset="0"/>
                        </a:rPr>
                        <a:t>Gebruikers</a:t>
                      </a:r>
                      <a:endParaRPr kumimoji="0" lang="en-US" sz="1600" b="1" i="0" u="none" strike="noStrike" cap="none" normalizeH="0" baseline="0" dirty="0">
                        <a:ln>
                          <a:noFill/>
                        </a:ln>
                        <a:solidFill>
                          <a:schemeClr val="accent2"/>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 typeface="Arial" charset="0"/>
                        <a:buNone/>
                        <a:tabLst/>
                      </a:pPr>
                      <a:r>
                        <a:rPr kumimoji="0" lang="en-US" sz="1600" b="1" i="0" u="none" strike="noStrike" cap="none" normalizeH="0" baseline="0" dirty="0" err="1">
                          <a:ln>
                            <a:noFill/>
                          </a:ln>
                          <a:solidFill>
                            <a:schemeClr val="accent2"/>
                          </a:solidFill>
                          <a:effectLst/>
                          <a:latin typeface="Calibri" pitchFamily="34" charset="0"/>
                        </a:rPr>
                        <a:t>Verslaafden</a:t>
                      </a:r>
                      <a:endParaRPr kumimoji="0" lang="en-US" sz="1600" b="1" i="0" u="none" strike="noStrike" cap="none" normalizeH="0" baseline="0" dirty="0">
                        <a:ln>
                          <a:noFill/>
                        </a:ln>
                        <a:solidFill>
                          <a:schemeClr val="accent2"/>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 typeface="Arial" charset="0"/>
                        <a:buNone/>
                        <a:tabLst/>
                      </a:pPr>
                      <a:r>
                        <a:rPr kumimoji="0" lang="en-US" sz="1600" b="1" i="0" u="none" strike="noStrike" cap="none" normalizeH="0" baseline="0" dirty="0" err="1">
                          <a:ln>
                            <a:noFill/>
                          </a:ln>
                          <a:solidFill>
                            <a:schemeClr val="accent2"/>
                          </a:solidFill>
                          <a:effectLst/>
                          <a:latin typeface="Calibri" pitchFamily="34" charset="0"/>
                        </a:rPr>
                        <a:t>Doden</a:t>
                      </a:r>
                      <a:endParaRPr kumimoji="0" lang="en-US" sz="1600" b="1" i="0" u="none" strike="noStrike" cap="none" normalizeH="0" baseline="0" dirty="0">
                        <a:ln>
                          <a:noFill/>
                        </a:ln>
                        <a:solidFill>
                          <a:schemeClr val="accent2"/>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43026">
                <a:tc>
                  <a:txBody>
                    <a:bodyPr/>
                    <a:lstStyle/>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err="1">
                          <a:ln>
                            <a:noFill/>
                          </a:ln>
                          <a:solidFill>
                            <a:schemeClr val="tx1"/>
                          </a:solidFill>
                          <a:effectLst/>
                          <a:latin typeface="Calibri" pitchFamily="34" charset="0"/>
                        </a:rPr>
                        <a:t>Tabak</a:t>
                      </a:r>
                      <a:endParaRPr kumimoji="0" lang="en-US" sz="16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Alcohol</a:t>
                      </a:r>
                    </a:p>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Cannabis</a:t>
                      </a:r>
                    </a:p>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Ecstasy</a:t>
                      </a:r>
                    </a:p>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Cocaine</a:t>
                      </a:r>
                    </a:p>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err="1">
                          <a:ln>
                            <a:noFill/>
                          </a:ln>
                          <a:solidFill>
                            <a:schemeClr val="tx1"/>
                          </a:solidFill>
                          <a:effectLst/>
                          <a:latin typeface="Calibri" pitchFamily="34" charset="0"/>
                        </a:rPr>
                        <a:t>Amfetamine</a:t>
                      </a:r>
                      <a:endParaRPr kumimoji="0" lang="en-US" sz="16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Heroine</a:t>
                      </a:r>
                      <a:endParaRPr kumimoji="0" lang="nl-NL" sz="16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3.500.000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10.000.000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800.000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150.000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130.000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45.000 25.000</a:t>
                      </a:r>
                      <a:endParaRPr kumimoji="0" lang="nl-NL" sz="16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2.500.000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500.000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70.000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err="1">
                          <a:ln>
                            <a:noFill/>
                          </a:ln>
                          <a:solidFill>
                            <a:schemeClr val="tx1"/>
                          </a:solidFill>
                          <a:effectLst/>
                          <a:latin typeface="Calibri" pitchFamily="34" charset="0"/>
                        </a:rPr>
                        <a:t>nihil</a:t>
                      </a:r>
                      <a:endParaRPr kumimoji="0" lang="en-US" sz="1600" b="0" i="0" u="none" strike="noStrike" cap="none" normalizeH="0" baseline="0" dirty="0">
                        <a:ln>
                          <a:noFill/>
                        </a:ln>
                        <a:solidFill>
                          <a:schemeClr val="tx1"/>
                        </a:solidFill>
                        <a:effectLst/>
                        <a:latin typeface="Calibri" pitchFamily="34" charset="0"/>
                      </a:endParaRP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50.000?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10.000? 15.000</a:t>
                      </a:r>
                      <a:endParaRPr kumimoji="0" lang="nl-NL" sz="16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20.000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1.700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err="1">
                          <a:ln>
                            <a:noFill/>
                          </a:ln>
                          <a:solidFill>
                            <a:schemeClr val="tx1"/>
                          </a:solidFill>
                          <a:effectLst/>
                          <a:latin typeface="Calibri" pitchFamily="34" charset="0"/>
                        </a:rPr>
                        <a:t>nihil</a:t>
                      </a:r>
                      <a:endParaRPr kumimoji="0" lang="en-US" sz="1600" b="0" i="0" u="none" strike="noStrike" cap="none" normalizeH="0" baseline="0" dirty="0">
                        <a:ln>
                          <a:noFill/>
                        </a:ln>
                        <a:solidFill>
                          <a:schemeClr val="tx1"/>
                        </a:solidFill>
                        <a:effectLst/>
                        <a:latin typeface="Calibri" pitchFamily="34" charset="0"/>
                      </a:endParaRP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err="1">
                          <a:ln>
                            <a:noFill/>
                          </a:ln>
                          <a:solidFill>
                            <a:schemeClr val="tx1"/>
                          </a:solidFill>
                          <a:effectLst/>
                          <a:latin typeface="Calibri" pitchFamily="34" charset="0"/>
                        </a:rPr>
                        <a:t>nihil</a:t>
                      </a:r>
                      <a:endParaRPr kumimoji="0" lang="en-US" sz="1600" b="0" i="0" u="none" strike="noStrike" cap="none" normalizeH="0" baseline="0" dirty="0">
                        <a:ln>
                          <a:noFill/>
                        </a:ln>
                        <a:solidFill>
                          <a:schemeClr val="tx1"/>
                        </a:solidFill>
                        <a:effectLst/>
                        <a:latin typeface="Calibri" pitchFamily="34" charset="0"/>
                      </a:endParaRP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20</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nihil</a:t>
                      </a:r>
                    </a:p>
                    <a:p>
                      <a:pPr marL="0" marR="0" lvl="0" indent="0" algn="r" defTabSz="914400" rtl="0" eaLnBrk="1" fontAlgn="base" latinLnBrk="0" hangingPunct="1">
                        <a:lnSpc>
                          <a:spcPct val="15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Calibri" pitchFamily="34" charset="0"/>
                        </a:rPr>
                        <a:t>30</a:t>
                      </a:r>
                      <a:endParaRPr kumimoji="0" lang="nl-NL" sz="16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2245" name="Tekstvak 5"/>
          <p:cNvSpPr txBox="1">
            <a:spLocks noChangeArrowheads="1"/>
          </p:cNvSpPr>
          <p:nvPr/>
        </p:nvSpPr>
        <p:spPr bwMode="auto">
          <a:xfrm>
            <a:off x="6084888" y="6453188"/>
            <a:ext cx="2889250" cy="246062"/>
          </a:xfrm>
          <a:prstGeom prst="rect">
            <a:avLst/>
          </a:prstGeom>
          <a:noFill/>
          <a:ln w="9525">
            <a:noFill/>
            <a:miter lim="800000"/>
            <a:headEnd/>
            <a:tailEnd/>
          </a:ln>
        </p:spPr>
        <p:txBody>
          <a:bodyPr wrap="none">
            <a:spAutoFit/>
          </a:bodyPr>
          <a:lstStyle/>
          <a:p>
            <a:r>
              <a:rPr lang="nl-NL" sz="1000" i="1" dirty="0">
                <a:latin typeface="+mn-lt"/>
              </a:rPr>
              <a:t>Bron: van den Brink, </a:t>
            </a:r>
            <a:r>
              <a:rPr lang="nl-NL" sz="1000" i="1" dirty="0" err="1">
                <a:latin typeface="+mn-lt"/>
              </a:rPr>
              <a:t>Brain</a:t>
            </a:r>
            <a:r>
              <a:rPr lang="nl-NL" sz="1000" i="1" dirty="0">
                <a:latin typeface="+mn-lt"/>
              </a:rPr>
              <a:t> </a:t>
            </a:r>
            <a:r>
              <a:rPr lang="nl-NL" sz="1000" i="1" dirty="0" err="1">
                <a:latin typeface="+mn-lt"/>
              </a:rPr>
              <a:t>Day</a:t>
            </a:r>
            <a:r>
              <a:rPr lang="nl-NL" sz="1000" i="1" dirty="0">
                <a:latin typeface="+mn-lt"/>
              </a:rPr>
              <a:t> september 2015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3252" name="Rectangle 2"/>
          <p:cNvSpPr>
            <a:spLocks noGrp="1" noChangeArrowheads="1"/>
          </p:cNvSpPr>
          <p:nvPr>
            <p:ph type="title"/>
          </p:nvPr>
        </p:nvSpPr>
        <p:spPr>
          <a:xfrm>
            <a:off x="503187" y="355824"/>
            <a:ext cx="7669213" cy="696912"/>
          </a:xfrm>
        </p:spPr>
        <p:txBody>
          <a:bodyPr/>
          <a:lstStyle/>
          <a:p>
            <a:pPr eaLnBrk="1" hangingPunct="1"/>
            <a:r>
              <a:rPr lang="nl-NL" sz="3600" dirty="0">
                <a:solidFill>
                  <a:srgbClr val="C00000"/>
                </a:solidFill>
              </a:rPr>
              <a:t>Verslavingsrisico’s van de gebruiker</a:t>
            </a:r>
          </a:p>
        </p:txBody>
      </p:sp>
      <p:sp>
        <p:nvSpPr>
          <p:cNvPr id="53253" name="Rectangle 3"/>
          <p:cNvSpPr>
            <a:spLocks noGrp="1" noChangeArrowheads="1"/>
          </p:cNvSpPr>
          <p:nvPr>
            <p:ph type="body" idx="1"/>
          </p:nvPr>
        </p:nvSpPr>
        <p:spPr>
          <a:xfrm>
            <a:off x="251520" y="1814513"/>
            <a:ext cx="5922963" cy="4114800"/>
          </a:xfrm>
        </p:spPr>
        <p:txBody>
          <a:bodyPr/>
          <a:lstStyle/>
          <a:p>
            <a:pPr eaLnBrk="1" hangingPunct="1">
              <a:lnSpc>
                <a:spcPct val="150000"/>
              </a:lnSpc>
            </a:pPr>
            <a:r>
              <a:rPr lang="nl-NL" dirty="0"/>
              <a:t>sociale setting, “peer </a:t>
            </a:r>
            <a:r>
              <a:rPr lang="nl-NL" dirty="0" err="1"/>
              <a:t>group</a:t>
            </a:r>
            <a:r>
              <a:rPr lang="nl-NL" dirty="0"/>
              <a:t>”</a:t>
            </a:r>
          </a:p>
          <a:p>
            <a:pPr eaLnBrk="1" hangingPunct="1">
              <a:lnSpc>
                <a:spcPct val="150000"/>
              </a:lnSpc>
            </a:pPr>
            <a:r>
              <a:rPr lang="nl-NL" dirty="0"/>
              <a:t>maatschappelijk gebruik</a:t>
            </a:r>
          </a:p>
          <a:p>
            <a:pPr eaLnBrk="1" hangingPunct="1">
              <a:lnSpc>
                <a:spcPct val="150000"/>
              </a:lnSpc>
            </a:pPr>
            <a:r>
              <a:rPr lang="nl-NL" dirty="0"/>
              <a:t>werk en opleiding</a:t>
            </a:r>
          </a:p>
          <a:p>
            <a:pPr eaLnBrk="1" hangingPunct="1">
              <a:lnSpc>
                <a:spcPct val="150000"/>
              </a:lnSpc>
            </a:pPr>
            <a:r>
              <a:rPr lang="nl-NL" dirty="0"/>
              <a:t>erfelijkheid</a:t>
            </a:r>
          </a:p>
          <a:p>
            <a:pPr eaLnBrk="1" hangingPunct="1">
              <a:lnSpc>
                <a:spcPct val="150000"/>
              </a:lnSpc>
            </a:pPr>
            <a:r>
              <a:rPr lang="nl-NL" dirty="0"/>
              <a:t>andere verslavingen </a:t>
            </a:r>
          </a:p>
          <a:p>
            <a:pPr eaLnBrk="1" hangingPunct="1">
              <a:lnSpc>
                <a:spcPct val="150000"/>
              </a:lnSpc>
            </a:pPr>
            <a:r>
              <a:rPr lang="nl-NL" dirty="0"/>
              <a:t>psychiatrische stoornissen</a:t>
            </a:r>
          </a:p>
          <a:p>
            <a:pPr eaLnBrk="1" hangingPunct="1">
              <a:lnSpc>
                <a:spcPct val="150000"/>
              </a:lnSpc>
              <a:buFont typeface="Wingdings" pitchFamily="2" charset="2"/>
              <a:buNone/>
            </a:pPr>
            <a:endParaRPr lang="nl-NL"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a:xfrm>
            <a:off x="539750" y="228600"/>
            <a:ext cx="8153400" cy="990600"/>
          </a:xfrm>
        </p:spPr>
        <p:txBody>
          <a:bodyPr/>
          <a:lstStyle/>
          <a:p>
            <a:r>
              <a:rPr lang="nl-NL" sz="3600">
                <a:solidFill>
                  <a:srgbClr val="C00000"/>
                </a:solidFill>
              </a:rPr>
              <a:t>Individuele verschillen in rookgedrag</a:t>
            </a:r>
            <a:endParaRPr lang="nl-NL" sz="3600"/>
          </a:p>
        </p:txBody>
      </p:sp>
      <p:sp>
        <p:nvSpPr>
          <p:cNvPr id="54275" name="Tijdelijke aanduiding voor inhoud 2"/>
          <p:cNvSpPr>
            <a:spLocks noGrp="1"/>
          </p:cNvSpPr>
          <p:nvPr>
            <p:ph sz="quarter" idx="1"/>
          </p:nvPr>
        </p:nvSpPr>
        <p:spPr>
          <a:xfrm>
            <a:off x="179512" y="1412776"/>
            <a:ext cx="8856984" cy="5257800"/>
          </a:xfrm>
        </p:spPr>
        <p:txBody>
          <a:bodyPr/>
          <a:lstStyle/>
          <a:p>
            <a:r>
              <a:rPr lang="nl-NL" sz="2400" dirty="0"/>
              <a:t>sommige mensen beginnen op jonge leeftijd, andere later </a:t>
            </a:r>
          </a:p>
          <a:p>
            <a:r>
              <a:rPr lang="nl-NL" sz="2400" dirty="0"/>
              <a:t>sommigen nooit </a:t>
            </a:r>
          </a:p>
          <a:p>
            <a:r>
              <a:rPr lang="nl-NL" sz="2400" dirty="0"/>
              <a:t>de een rookt veel, de ander rookt weinig</a:t>
            </a:r>
          </a:p>
          <a:p>
            <a:r>
              <a:rPr lang="nl-NL" sz="2400" dirty="0"/>
              <a:t>sommige mensen stoppen makkelijk, </a:t>
            </a:r>
            <a:br>
              <a:rPr lang="nl-NL" sz="2400" dirty="0"/>
            </a:br>
            <a:r>
              <a:rPr lang="nl-NL" sz="2400" dirty="0"/>
              <a:t>anderen moeilijk, sommigen nooit</a:t>
            </a:r>
          </a:p>
          <a:p>
            <a:r>
              <a:rPr lang="nl-NL" sz="2400" dirty="0"/>
              <a:t>hoe jonger je begint met roken hoe meer je rookt en</a:t>
            </a:r>
            <a:br>
              <a:rPr lang="nl-NL" sz="2400" dirty="0"/>
            </a:br>
            <a:r>
              <a:rPr lang="nl-NL" sz="2400" dirty="0"/>
              <a:t>hoe afhankelijker je bent als volwassene</a:t>
            </a:r>
          </a:p>
          <a:p>
            <a:endParaRPr lang="nl-NL" sz="2400" dirty="0"/>
          </a:p>
          <a:p>
            <a:r>
              <a:rPr lang="nl-NL" sz="2400" dirty="0"/>
              <a:t>Hoe kunnen we deze verschillen verklaren</a:t>
            </a:r>
          </a:p>
          <a:p>
            <a:pPr lvl="1"/>
            <a:r>
              <a:rPr lang="nl-NL" sz="2100" dirty="0"/>
              <a:t> erfelijke aanleg (nature)</a:t>
            </a:r>
          </a:p>
          <a:p>
            <a:pPr lvl="1"/>
            <a:r>
              <a:rPr lang="nl-NL" sz="2100" dirty="0"/>
              <a:t>(</a:t>
            </a:r>
            <a:r>
              <a:rPr lang="nl-NL" sz="2100" dirty="0" err="1"/>
              <a:t>gezins</a:t>
            </a:r>
            <a:r>
              <a:rPr lang="nl-NL" sz="2100" dirty="0"/>
              <a:t>)omgeving (</a:t>
            </a:r>
            <a:r>
              <a:rPr lang="nl-NL" sz="2100" dirty="0" err="1"/>
              <a:t>nurture</a:t>
            </a:r>
            <a:r>
              <a:rPr lang="nl-NL" sz="2100" dirty="0"/>
              <a:t>)</a:t>
            </a:r>
          </a:p>
          <a:p>
            <a:pPr lvl="1"/>
            <a:r>
              <a:rPr lang="nl-NL" sz="2100" dirty="0"/>
              <a:t>de leeftijd waarop je begint met roken</a:t>
            </a:r>
            <a:endParaRPr lang="nl-NL" dirty="0"/>
          </a:p>
        </p:txBody>
      </p:sp>
      <p:sp>
        <p:nvSpPr>
          <p:cNvPr id="54276" name="Tekstvak 5"/>
          <p:cNvSpPr txBox="1">
            <a:spLocks noChangeArrowheads="1"/>
          </p:cNvSpPr>
          <p:nvPr/>
        </p:nvSpPr>
        <p:spPr bwMode="auto">
          <a:xfrm>
            <a:off x="683568" y="6485334"/>
            <a:ext cx="8281045" cy="400050"/>
          </a:xfrm>
          <a:prstGeom prst="rect">
            <a:avLst/>
          </a:prstGeom>
          <a:noFill/>
          <a:ln w="9525">
            <a:noFill/>
            <a:miter lim="800000"/>
            <a:headEnd/>
            <a:tailEnd/>
          </a:ln>
        </p:spPr>
        <p:txBody>
          <a:bodyPr wrap="square">
            <a:spAutoFit/>
          </a:bodyPr>
          <a:lstStyle/>
          <a:p>
            <a:r>
              <a:rPr lang="en-US" sz="1000" i="1" dirty="0" err="1">
                <a:latin typeface="+mn-lt"/>
              </a:rPr>
              <a:t>Bron</a:t>
            </a:r>
            <a:r>
              <a:rPr lang="en-US" sz="1000" i="1" dirty="0">
                <a:latin typeface="+mn-lt"/>
              </a:rPr>
              <a:t>: </a:t>
            </a:r>
            <a:r>
              <a:rPr lang="en-US" sz="1000" i="1" dirty="0" err="1">
                <a:latin typeface="+mn-lt"/>
              </a:rPr>
              <a:t>Vink</a:t>
            </a:r>
            <a:r>
              <a:rPr lang="en-US" sz="1000" i="1" dirty="0">
                <a:latin typeface="+mn-lt"/>
              </a:rPr>
              <a:t>, JM</a:t>
            </a:r>
            <a:r>
              <a:rPr lang="en-US" sz="1000" b="1" i="1" dirty="0">
                <a:latin typeface="+mn-lt"/>
              </a:rPr>
              <a:t>,</a:t>
            </a:r>
            <a:r>
              <a:rPr lang="en-US" sz="1000" i="1" dirty="0">
                <a:latin typeface="+mn-lt"/>
              </a:rPr>
              <a:t> Willemsen, G. and </a:t>
            </a:r>
            <a:r>
              <a:rPr lang="en-US" sz="1000" i="1" dirty="0" err="1">
                <a:latin typeface="+mn-lt"/>
              </a:rPr>
              <a:t>Boomsma</a:t>
            </a:r>
            <a:r>
              <a:rPr lang="en-US" sz="1000" i="1" dirty="0">
                <a:latin typeface="+mn-lt"/>
              </a:rPr>
              <a:t>, DI, The association of current smoking behavior with the smoking behavior of parents, siblings, friends and spouses. Addiction, 2003. 98: p. 923-931.</a:t>
            </a:r>
            <a:endParaRPr lang="nl-NL" sz="1000" i="1" dirty="0">
              <a:latin typeface="+mn-lt"/>
            </a:endParaRPr>
          </a:p>
        </p:txBody>
      </p:sp>
    </p:spTree>
    <p:extLst>
      <p:ext uri="{BB962C8B-B14F-4D97-AF65-F5344CB8AC3E}">
        <p14:creationId xmlns:p14="http://schemas.microsoft.com/office/powerpoint/2010/main" val="373176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23056" y="228600"/>
            <a:ext cx="8153400" cy="990600"/>
          </a:xfrm>
        </p:spPr>
        <p:txBody>
          <a:bodyPr/>
          <a:lstStyle/>
          <a:p>
            <a:r>
              <a:rPr lang="nl-NL" sz="3600" b="0" dirty="0">
                <a:solidFill>
                  <a:srgbClr val="C00000"/>
                </a:solidFill>
                <a:effectLst/>
              </a:rPr>
              <a:t>Conflictregistratie</a:t>
            </a:r>
          </a:p>
        </p:txBody>
      </p:sp>
      <p:pic>
        <p:nvPicPr>
          <p:cNvPr id="13315" name="Picture 5" descr="marshmellow-test-604-cs050713"/>
          <p:cNvPicPr>
            <a:picLocks noGrp="1" noChangeAspect="1" noChangeArrowheads="1"/>
          </p:cNvPicPr>
          <p:nvPr>
            <p:ph idx="1"/>
          </p:nvPr>
        </p:nvPicPr>
        <p:blipFill>
          <a:blip r:embed="rId3"/>
          <a:srcRect/>
          <a:stretch>
            <a:fillRect/>
          </a:stretch>
        </p:blipFill>
        <p:spPr>
          <a:xfrm>
            <a:off x="468313" y="2306638"/>
            <a:ext cx="5753100" cy="3114675"/>
          </a:xfrm>
          <a:noFill/>
        </p:spPr>
      </p:pic>
      <p:pic>
        <p:nvPicPr>
          <p:cNvPr id="13316" name="Picture 9" descr="5049"/>
          <p:cNvPicPr>
            <a:picLocks noChangeAspect="1" noChangeArrowheads="1"/>
          </p:cNvPicPr>
          <p:nvPr/>
        </p:nvPicPr>
        <p:blipFill>
          <a:blip r:embed="rId4"/>
          <a:srcRect/>
          <a:stretch>
            <a:fillRect/>
          </a:stretch>
        </p:blipFill>
        <p:spPr bwMode="auto">
          <a:xfrm>
            <a:off x="6588125" y="2276475"/>
            <a:ext cx="2082800" cy="3097213"/>
          </a:xfrm>
          <a:prstGeom prst="rect">
            <a:avLst/>
          </a:prstGeom>
          <a:noFill/>
          <a:ln w="9525">
            <a:noFill/>
            <a:miter lim="800000"/>
            <a:headEnd/>
            <a:tailEnd/>
          </a:ln>
        </p:spPr>
      </p:pic>
    </p:spTree>
    <p:extLst>
      <p:ext uri="{BB962C8B-B14F-4D97-AF65-F5344CB8AC3E}">
        <p14:creationId xmlns:p14="http://schemas.microsoft.com/office/powerpoint/2010/main" val="112076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a:xfrm>
            <a:off x="612775" y="228600"/>
            <a:ext cx="8153400" cy="990600"/>
          </a:xfrm>
        </p:spPr>
        <p:txBody>
          <a:bodyPr/>
          <a:lstStyle/>
          <a:p>
            <a:r>
              <a:rPr lang="en-GB">
                <a:solidFill>
                  <a:srgbClr val="C00000"/>
                </a:solidFill>
              </a:rPr>
              <a:t>Conflictregistratie</a:t>
            </a:r>
            <a:endParaRPr lang="nl-NL">
              <a:solidFill>
                <a:srgbClr val="C00000"/>
              </a:solidFill>
            </a:endParaRPr>
          </a:p>
        </p:txBody>
      </p:sp>
      <p:pic>
        <p:nvPicPr>
          <p:cNvPr id="59395" name="Picture 2" descr="respgcfr_2"/>
          <p:cNvPicPr>
            <a:picLocks noGrp="1" noChangeAspect="1" noChangeArrowheads="1"/>
          </p:cNvPicPr>
          <p:nvPr>
            <p:ph sz="quarter" idx="1"/>
          </p:nvPr>
        </p:nvPicPr>
        <p:blipFill>
          <a:blip r:embed="rId2"/>
          <a:srcRect r="2844"/>
          <a:stretch>
            <a:fillRect/>
          </a:stretch>
        </p:blipFill>
        <p:spPr>
          <a:xfrm>
            <a:off x="539750" y="1722438"/>
            <a:ext cx="7942263" cy="2211387"/>
          </a:xfrm>
          <a:noFill/>
        </p:spPr>
      </p:pic>
      <p:sp>
        <p:nvSpPr>
          <p:cNvPr id="7" name="Text Box 11"/>
          <p:cNvSpPr txBox="1">
            <a:spLocks noChangeArrowheads="1"/>
          </p:cNvSpPr>
          <p:nvPr/>
        </p:nvSpPr>
        <p:spPr bwMode="auto">
          <a:xfrm>
            <a:off x="539750" y="4581525"/>
            <a:ext cx="8064500" cy="2012950"/>
          </a:xfrm>
          <a:prstGeom prst="rect">
            <a:avLst/>
          </a:prstGeom>
          <a:noFill/>
          <a:ln w="9525">
            <a:noFill/>
            <a:miter lim="800000"/>
            <a:headEnd/>
            <a:tailEnd/>
          </a:ln>
        </p:spPr>
        <p:txBody>
          <a:bodyPr>
            <a:spAutoFit/>
          </a:bodyPr>
          <a:lstStyle/>
          <a:p>
            <a:pPr>
              <a:lnSpc>
                <a:spcPct val="130000"/>
              </a:lnSpc>
              <a:defRPr/>
            </a:pPr>
            <a:r>
              <a:rPr lang="nl-NL" sz="2400">
                <a:latin typeface="+mn-lt"/>
              </a:rPr>
              <a:t>Bij een conflictregistratietaak blijken rokers en pathologische gokkers hun ACC niet te (kunnen) activeren hetgeen wijst op een verminderde capaciteit om de behoeftebevrediging uit te stellen</a:t>
            </a:r>
          </a:p>
        </p:txBody>
      </p:sp>
      <p:sp>
        <p:nvSpPr>
          <p:cNvPr id="8" name="Tekstvak 7"/>
          <p:cNvSpPr txBox="1"/>
          <p:nvPr/>
        </p:nvSpPr>
        <p:spPr>
          <a:xfrm>
            <a:off x="7092280" y="6381328"/>
            <a:ext cx="1692275" cy="246063"/>
          </a:xfrm>
          <a:prstGeom prst="rect">
            <a:avLst/>
          </a:prstGeom>
          <a:noFill/>
        </p:spPr>
        <p:txBody>
          <a:bodyPr wrap="none">
            <a:spAutoFit/>
          </a:bodyPr>
          <a:lstStyle/>
          <a:p>
            <a:pPr>
              <a:defRPr/>
            </a:pPr>
            <a:r>
              <a:rPr lang="nl-NL" sz="1000" i="1" dirty="0">
                <a:latin typeface="+mn-lt"/>
              </a:rPr>
              <a:t>Bron: </a:t>
            </a:r>
            <a:r>
              <a:rPr lang="en-GB" sz="1000" i="1" dirty="0">
                <a:latin typeface="+mn-lt"/>
              </a:rPr>
              <a:t>De </a:t>
            </a:r>
            <a:r>
              <a:rPr lang="en-GB" sz="1000" i="1" dirty="0" err="1">
                <a:latin typeface="+mn-lt"/>
              </a:rPr>
              <a:t>Ruiter</a:t>
            </a:r>
            <a:r>
              <a:rPr lang="en-GB" sz="1000" i="1" dirty="0">
                <a:latin typeface="+mn-lt"/>
              </a:rPr>
              <a:t> et al. 2012</a:t>
            </a:r>
            <a:endParaRPr lang="nl-NL" sz="1000" i="1" dirty="0">
              <a:latin typeface="+mn-lt"/>
            </a:endParaRPr>
          </a:p>
        </p:txBody>
      </p:sp>
      <p:sp>
        <p:nvSpPr>
          <p:cNvPr id="9" name="Text Box 8"/>
          <p:cNvSpPr txBox="1">
            <a:spLocks noChangeArrowheads="1"/>
          </p:cNvSpPr>
          <p:nvPr/>
        </p:nvSpPr>
        <p:spPr bwMode="auto">
          <a:xfrm>
            <a:off x="538163" y="3644900"/>
            <a:ext cx="7994650" cy="641350"/>
          </a:xfrm>
          <a:prstGeom prst="rect">
            <a:avLst/>
          </a:prstGeom>
          <a:noFill/>
          <a:ln w="9525">
            <a:noFill/>
            <a:miter lim="800000"/>
            <a:headEnd/>
            <a:tailEnd/>
          </a:ln>
        </p:spPr>
        <p:txBody>
          <a:bodyPr wrap="none">
            <a:spAutoFit/>
          </a:bodyPr>
          <a:lstStyle/>
          <a:p>
            <a:pPr>
              <a:defRPr/>
            </a:pPr>
            <a:endParaRPr lang="nl-NL">
              <a:latin typeface="+mn-lt"/>
            </a:endParaRPr>
          </a:p>
          <a:p>
            <a:pPr>
              <a:defRPr/>
            </a:pPr>
            <a:r>
              <a:rPr lang="nl-NL">
                <a:latin typeface="+mn-lt"/>
              </a:rPr>
              <a:t>Controles                           Rokers                               Pathologische gokkers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Group 2"/>
          <p:cNvGraphicFramePr>
            <a:graphicFrameLocks noGrp="1"/>
          </p:cNvGraphicFramePr>
          <p:nvPr>
            <p:ph type="tbl" idx="1"/>
          </p:nvPr>
        </p:nvGraphicFramePr>
        <p:xfrm>
          <a:off x="590550" y="1905000"/>
          <a:ext cx="8229600" cy="3124201"/>
        </p:xfrm>
        <a:graphic>
          <a:graphicData uri="http://schemas.openxmlformats.org/drawingml/2006/table">
            <a:tbl>
              <a:tblPr/>
              <a:tblGrid>
                <a:gridCol w="221615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160588">
                  <a:extLst>
                    <a:ext uri="{9D8B030D-6E8A-4147-A177-3AD203B41FA5}">
                      <a16:colId xmlns:a16="http://schemas.microsoft.com/office/drawing/2014/main" val="20002"/>
                    </a:ext>
                  </a:extLst>
                </a:gridCol>
                <a:gridCol w="1795462">
                  <a:extLst>
                    <a:ext uri="{9D8B030D-6E8A-4147-A177-3AD203B41FA5}">
                      <a16:colId xmlns:a16="http://schemas.microsoft.com/office/drawing/2014/main" val="20003"/>
                    </a:ext>
                  </a:extLst>
                </a:gridCol>
              </a:tblGrid>
              <a:tr h="8112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nl-NL" sz="1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a:ln>
                            <a:noFill/>
                          </a:ln>
                          <a:solidFill>
                            <a:srgbClr val="C00000"/>
                          </a:solidFill>
                          <a:effectLst/>
                          <a:latin typeface="Calibri" pitchFamily="34" charset="0"/>
                        </a:rPr>
                        <a:t>Genetische</a:t>
                      </a:r>
                      <a:r>
                        <a:rPr kumimoji="0" lang="en-US" sz="1800" b="1" i="0" u="none" strike="noStrike" cap="none" normalizeH="0" baseline="0" dirty="0">
                          <a:ln>
                            <a:noFill/>
                          </a:ln>
                          <a:solidFill>
                            <a:srgbClr val="C00000"/>
                          </a:solidFill>
                          <a:effectLst/>
                          <a:latin typeface="Calibri" pitchFamily="34" charset="0"/>
                        </a:rPr>
                        <a:t> </a:t>
                      </a:r>
                      <a:r>
                        <a:rPr kumimoji="0" lang="en-US" sz="1800" b="1" i="0" u="none" strike="noStrike" cap="none" normalizeH="0" baseline="0" dirty="0" err="1">
                          <a:ln>
                            <a:noFill/>
                          </a:ln>
                          <a:solidFill>
                            <a:srgbClr val="C00000"/>
                          </a:solidFill>
                          <a:effectLst/>
                          <a:latin typeface="Calibri" pitchFamily="34" charset="0"/>
                        </a:rPr>
                        <a:t>Factoren</a:t>
                      </a:r>
                      <a:endParaRPr kumimoji="0" lang="en-US" sz="1800" b="1" i="0" u="none" strike="noStrike" cap="none" normalizeH="0" baseline="0" dirty="0">
                        <a:ln>
                          <a:noFill/>
                        </a:ln>
                        <a:solidFill>
                          <a:srgbClr val="C00000"/>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a:ln>
                            <a:noFill/>
                          </a:ln>
                          <a:solidFill>
                            <a:srgbClr val="C00000"/>
                          </a:solidFill>
                          <a:effectLst/>
                          <a:latin typeface="Calibri" pitchFamily="34" charset="0"/>
                        </a:rPr>
                        <a:t>Gedeelde</a:t>
                      </a:r>
                      <a:endParaRPr kumimoji="0" lang="en-US" sz="1800" b="1" i="0" u="none" strike="noStrike" cap="none" normalizeH="0" baseline="0" dirty="0">
                        <a:ln>
                          <a:noFill/>
                        </a:ln>
                        <a:solidFill>
                          <a:srgbClr val="C00000"/>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a:ln>
                            <a:noFill/>
                          </a:ln>
                          <a:solidFill>
                            <a:srgbClr val="C00000"/>
                          </a:solidFill>
                          <a:effectLst/>
                          <a:latin typeface="Calibri" pitchFamily="34" charset="0"/>
                        </a:rPr>
                        <a:t>Omgeving</a:t>
                      </a:r>
                      <a:endParaRPr kumimoji="0" lang="nl-NL" sz="1800" b="1" i="0" u="none" strike="noStrike" cap="none" normalizeH="0" baseline="0" dirty="0">
                        <a:ln>
                          <a:noFill/>
                        </a:ln>
                        <a:solidFill>
                          <a:srgbClr val="C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a:ln>
                            <a:noFill/>
                          </a:ln>
                          <a:solidFill>
                            <a:srgbClr val="C00000"/>
                          </a:solidFill>
                          <a:effectLst/>
                          <a:latin typeface="Calibri" pitchFamily="34" charset="0"/>
                        </a:rPr>
                        <a:t>Unieke</a:t>
                      </a:r>
                      <a:endParaRPr kumimoji="0" lang="en-US" sz="1800" b="1" i="0" u="none" strike="noStrike" cap="none" normalizeH="0" baseline="0" dirty="0">
                        <a:ln>
                          <a:noFill/>
                        </a:ln>
                        <a:solidFill>
                          <a:srgbClr val="C00000"/>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a:ln>
                            <a:noFill/>
                          </a:ln>
                          <a:solidFill>
                            <a:srgbClr val="C00000"/>
                          </a:solidFill>
                          <a:effectLst/>
                          <a:latin typeface="Calibri" pitchFamily="34" charset="0"/>
                        </a:rPr>
                        <a:t>Omgeving</a:t>
                      </a:r>
                      <a:endParaRPr kumimoji="0" lang="en-US" sz="1800" b="1" i="0" u="none" strike="noStrike" cap="none" normalizeH="0" baseline="0" dirty="0">
                        <a:ln>
                          <a:noFill/>
                        </a:ln>
                        <a:solidFill>
                          <a:srgbClr val="C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42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a:ln>
                            <a:noFill/>
                          </a:ln>
                          <a:solidFill>
                            <a:srgbClr val="C00000"/>
                          </a:solidFill>
                          <a:effectLst/>
                          <a:latin typeface="Calibri" pitchFamily="34" charset="0"/>
                        </a:rPr>
                        <a:t>Experimenteren</a:t>
                      </a:r>
                      <a:endParaRPr kumimoji="0" lang="nl-NL" sz="1800" b="1" i="0" u="none" strike="noStrike" cap="none" normalizeH="0" baseline="0" dirty="0">
                        <a:ln>
                          <a:noFill/>
                        </a:ln>
                        <a:solidFill>
                          <a:srgbClr val="C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a:ln>
                            <a:noFill/>
                          </a:ln>
                          <a:solidFill>
                            <a:schemeClr val="tx2"/>
                          </a:solidFill>
                          <a:effectLst/>
                          <a:latin typeface="Calibri" pitchFamily="34" charset="0"/>
                        </a:rPr>
                        <a:t>40%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00">
                            <a:alpha val="30000"/>
                          </a:srgbClr>
                        </a:gs>
                        <a:gs pos="100000">
                          <a:srgbClr val="FF0000">
                            <a:gamma/>
                            <a:tint val="82353"/>
                            <a:invGamma/>
                            <a:alpha val="28999"/>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Calibri" pitchFamily="34" charset="0"/>
                        </a:rPr>
                        <a:t>55%</a:t>
                      </a:r>
                      <a:endParaRPr kumimoji="0" lang="nl-NL" sz="1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6600">
                            <a:alpha val="27000"/>
                          </a:srgbClr>
                        </a:gs>
                        <a:gs pos="100000">
                          <a:srgbClr val="006600">
                            <a:gamma/>
                            <a:tint val="95294"/>
                            <a:invGamma/>
                            <a:alpha val="25000"/>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Calibri" pitchFamily="34" charset="0"/>
                        </a:rPr>
                        <a:t>5%</a:t>
                      </a:r>
                      <a:endParaRPr kumimoji="0" lang="nl-NL" sz="1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00FF">
                            <a:alpha val="27000"/>
                          </a:srgbClr>
                        </a:gs>
                        <a:gs pos="100000">
                          <a:srgbClr val="9900FF">
                            <a:gamma/>
                            <a:tint val="98431"/>
                            <a:invGamma/>
                            <a:alpha val="27000"/>
                          </a:srgbClr>
                        </a:gs>
                      </a:gsLst>
                      <a:lin ang="5400000" scaled="1"/>
                    </a:gradFill>
                  </a:tcPr>
                </a:tc>
                <a:extLst>
                  <a:ext uri="{0D108BD9-81ED-4DB2-BD59-A6C34878D82A}">
                    <a16:rowId xmlns:a16="http://schemas.microsoft.com/office/drawing/2014/main" val="10001"/>
                  </a:ext>
                </a:extLst>
              </a:tr>
              <a:tr h="7175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err="1">
                          <a:ln>
                            <a:noFill/>
                          </a:ln>
                          <a:solidFill>
                            <a:srgbClr val="C00000"/>
                          </a:solidFill>
                          <a:effectLst/>
                          <a:latin typeface="Calibri" pitchFamily="34" charset="0"/>
                        </a:rPr>
                        <a:t>Aantal</a:t>
                      </a:r>
                      <a:r>
                        <a:rPr kumimoji="0" lang="en-US" sz="1800" b="1" i="0" u="none" strike="noStrike" cap="none" normalizeH="0" baseline="0" dirty="0">
                          <a:ln>
                            <a:noFill/>
                          </a:ln>
                          <a:solidFill>
                            <a:srgbClr val="C00000"/>
                          </a:solidFill>
                          <a:effectLst/>
                          <a:latin typeface="Calibri" pitchFamily="34" charset="0"/>
                        </a:rPr>
                        <a:t> </a:t>
                      </a:r>
                      <a:r>
                        <a:rPr kumimoji="0" lang="en-US" sz="1800" b="1" i="0" u="none" strike="noStrike" cap="none" normalizeH="0" baseline="0" dirty="0" err="1">
                          <a:ln>
                            <a:noFill/>
                          </a:ln>
                          <a:solidFill>
                            <a:srgbClr val="C00000"/>
                          </a:solidFill>
                          <a:effectLst/>
                          <a:latin typeface="Calibri" pitchFamily="34" charset="0"/>
                        </a:rPr>
                        <a:t>Sigaretten</a:t>
                      </a:r>
                      <a:endParaRPr kumimoji="0" lang="nl-NL" sz="1800" b="1" i="0" u="none" strike="noStrike" cap="none" normalizeH="0" baseline="0" dirty="0">
                        <a:ln>
                          <a:noFill/>
                        </a:ln>
                        <a:solidFill>
                          <a:srgbClr val="C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a:ln>
                            <a:noFill/>
                          </a:ln>
                          <a:solidFill>
                            <a:schemeClr val="tx2"/>
                          </a:solidFill>
                          <a:effectLst/>
                          <a:latin typeface="Calibri" pitchFamily="34" charset="0"/>
                        </a:rPr>
                        <a:t>50%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0000">
                            <a:alpha val="30000"/>
                          </a:srgbClr>
                        </a:gs>
                        <a:gs pos="100000">
                          <a:srgbClr val="FF0000">
                            <a:gamma/>
                            <a:tint val="82353"/>
                            <a:invGamma/>
                            <a:alpha val="28999"/>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Calibri" pitchFamily="34" charset="0"/>
                        </a:rPr>
                        <a:t>30%</a:t>
                      </a:r>
                      <a:endParaRPr kumimoji="0" lang="nl-NL" sz="1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6600">
                            <a:alpha val="27000"/>
                          </a:srgbClr>
                        </a:gs>
                        <a:gs pos="100000">
                          <a:srgbClr val="006600">
                            <a:gamma/>
                            <a:tint val="95294"/>
                            <a:invGamma/>
                            <a:alpha val="25000"/>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Calibri" pitchFamily="34" charset="0"/>
                        </a:rPr>
                        <a:t>20%</a:t>
                      </a:r>
                      <a:endParaRPr kumimoji="0" lang="nl-NL" sz="1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00FF">
                            <a:alpha val="27000"/>
                          </a:srgbClr>
                        </a:gs>
                        <a:gs pos="100000">
                          <a:srgbClr val="9900FF">
                            <a:gamma/>
                            <a:tint val="98431"/>
                            <a:invGamma/>
                            <a:alpha val="27000"/>
                          </a:srgbClr>
                        </a:gs>
                      </a:gsLst>
                      <a:lin ang="5400000" scaled="1"/>
                    </a:gradFill>
                  </a:tcPr>
                </a:tc>
                <a:extLst>
                  <a:ext uri="{0D108BD9-81ED-4DB2-BD59-A6C34878D82A}">
                    <a16:rowId xmlns:a16="http://schemas.microsoft.com/office/drawing/2014/main" val="10002"/>
                  </a:ext>
                </a:extLst>
              </a:tr>
              <a:tr h="8112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dirty="0">
                          <a:ln>
                            <a:noFill/>
                          </a:ln>
                          <a:solidFill>
                            <a:srgbClr val="C00000"/>
                          </a:solidFill>
                          <a:effectLst/>
                          <a:latin typeface="Calibri" pitchFamily="34" charset="0"/>
                        </a:rPr>
                        <a:t>Nicotine Afhankelijkheid</a:t>
                      </a:r>
                      <a:endParaRPr kumimoji="0" lang="nl-NL" sz="1800" b="1" i="0" u="none" strike="noStrike" cap="none" normalizeH="0" baseline="0" dirty="0">
                        <a:ln>
                          <a:noFill/>
                        </a:ln>
                        <a:solidFill>
                          <a:srgbClr val="C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a:ln>
                            <a:noFill/>
                          </a:ln>
                          <a:solidFill>
                            <a:schemeClr val="tx2"/>
                          </a:solidFill>
                          <a:effectLst/>
                          <a:latin typeface="Calibri" pitchFamily="34" charset="0"/>
                        </a:rPr>
                        <a:t>75%</a:t>
                      </a:r>
                      <a:endParaRPr kumimoji="0" lang="nl-NL" sz="1800" b="1" i="0" u="none" strike="noStrike" cap="none" normalizeH="0" baseline="0">
                        <a:ln>
                          <a:noFill/>
                        </a:ln>
                        <a:solidFill>
                          <a:schemeClr val="tx2"/>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0000">
                            <a:alpha val="30000"/>
                          </a:srgbClr>
                        </a:gs>
                        <a:gs pos="100000">
                          <a:srgbClr val="FF0000">
                            <a:gamma/>
                            <a:tint val="82353"/>
                            <a:invGamma/>
                            <a:alpha val="28999"/>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Calibri" pitchFamily="34" charset="0"/>
                        </a:rPr>
                        <a:t>0%</a:t>
                      </a:r>
                      <a:endParaRPr kumimoji="0" lang="nl-NL" sz="1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006600">
                            <a:alpha val="27000"/>
                          </a:srgbClr>
                        </a:gs>
                        <a:gs pos="100000">
                          <a:srgbClr val="006600">
                            <a:gamma/>
                            <a:tint val="95294"/>
                            <a:invGamma/>
                            <a:alpha val="25000"/>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itchFamily="34" charset="0"/>
                        </a:rPr>
                        <a:t>25%</a:t>
                      </a:r>
                      <a:endParaRPr kumimoji="0" lang="nl-NL" sz="1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00FF">
                            <a:alpha val="27000"/>
                          </a:srgbClr>
                        </a:gs>
                        <a:gs pos="100000">
                          <a:srgbClr val="9900FF">
                            <a:gamma/>
                            <a:tint val="98431"/>
                            <a:invGamma/>
                            <a:alpha val="27000"/>
                          </a:srgbClr>
                        </a:gs>
                      </a:gsLst>
                      <a:lin ang="5400000" scaled="1"/>
                    </a:gradFill>
                  </a:tcPr>
                </a:tc>
                <a:extLst>
                  <a:ext uri="{0D108BD9-81ED-4DB2-BD59-A6C34878D82A}">
                    <a16:rowId xmlns:a16="http://schemas.microsoft.com/office/drawing/2014/main" val="10003"/>
                  </a:ext>
                </a:extLst>
              </a:tr>
            </a:tbl>
          </a:graphicData>
        </a:graphic>
      </p:graphicFrame>
      <p:sp>
        <p:nvSpPr>
          <p:cNvPr id="55325" name="Rectangle 29"/>
          <p:cNvSpPr>
            <a:spLocks noChangeArrowheads="1"/>
          </p:cNvSpPr>
          <p:nvPr/>
        </p:nvSpPr>
        <p:spPr bwMode="auto">
          <a:xfrm>
            <a:off x="511175" y="333375"/>
            <a:ext cx="8382000" cy="1066800"/>
          </a:xfrm>
          <a:prstGeom prst="rect">
            <a:avLst/>
          </a:prstGeom>
          <a:noFill/>
          <a:ln w="9525">
            <a:noFill/>
            <a:miter lim="800000"/>
            <a:headEnd/>
            <a:tailEnd/>
          </a:ln>
        </p:spPr>
        <p:txBody>
          <a:bodyPr wrap="none" anchor="ctr"/>
          <a:lstStyle/>
          <a:p>
            <a:pPr algn="ctr"/>
            <a:endParaRPr lang="nl-NL"/>
          </a:p>
        </p:txBody>
      </p:sp>
      <p:sp>
        <p:nvSpPr>
          <p:cNvPr id="55326" name="Text Box 33"/>
          <p:cNvSpPr txBox="1">
            <a:spLocks noChangeArrowheads="1"/>
          </p:cNvSpPr>
          <p:nvPr/>
        </p:nvSpPr>
        <p:spPr bwMode="auto">
          <a:xfrm>
            <a:off x="590550" y="5321300"/>
            <a:ext cx="8229600" cy="915988"/>
          </a:xfrm>
          <a:prstGeom prst="rect">
            <a:avLst/>
          </a:prstGeom>
          <a:solidFill>
            <a:schemeClr val="bg2"/>
          </a:solidFill>
          <a:ln w="9525">
            <a:noFill/>
            <a:miter lim="800000"/>
            <a:headEnd/>
            <a:tailEnd/>
          </a:ln>
        </p:spPr>
        <p:txBody>
          <a:bodyPr>
            <a:spAutoFit/>
          </a:bodyPr>
          <a:lstStyle/>
          <a:p>
            <a:r>
              <a:rPr lang="nl-NL">
                <a:solidFill>
                  <a:srgbClr val="C00000"/>
                </a:solidFill>
              </a:rPr>
              <a:t>Variatie in experimenteren met (legale) drugs wordt vooral verklaard door gedeelde omgevingsfactoren, terwijl variatie in verslaving aan (legale) drugs vooral wordt bepaald door genetische en unieke omgevingsfactoren</a:t>
            </a:r>
          </a:p>
        </p:txBody>
      </p:sp>
      <p:sp>
        <p:nvSpPr>
          <p:cNvPr id="55327" name="Text Box 34"/>
          <p:cNvSpPr txBox="1">
            <a:spLocks noChangeArrowheads="1"/>
          </p:cNvSpPr>
          <p:nvPr/>
        </p:nvSpPr>
        <p:spPr bwMode="auto">
          <a:xfrm>
            <a:off x="7473950" y="6402388"/>
            <a:ext cx="1096775" cy="246221"/>
          </a:xfrm>
          <a:prstGeom prst="rect">
            <a:avLst/>
          </a:prstGeom>
          <a:noFill/>
          <a:ln w="9525">
            <a:noFill/>
            <a:miter lim="800000"/>
            <a:headEnd/>
            <a:tailEnd/>
          </a:ln>
        </p:spPr>
        <p:txBody>
          <a:bodyPr wrap="none">
            <a:spAutoFit/>
          </a:bodyPr>
          <a:lstStyle/>
          <a:p>
            <a:r>
              <a:rPr lang="en-US" sz="1000" i="1" dirty="0" err="1">
                <a:latin typeface="+mn-lt"/>
              </a:rPr>
              <a:t>Vink</a:t>
            </a:r>
            <a:r>
              <a:rPr lang="en-US" sz="1000" i="1" dirty="0">
                <a:latin typeface="+mn-lt"/>
              </a:rPr>
              <a:t> et al., 2005</a:t>
            </a:r>
            <a:endParaRPr lang="nl-NL" sz="1000" i="1" dirty="0">
              <a:latin typeface="+mn-lt"/>
            </a:endParaRPr>
          </a:p>
        </p:txBody>
      </p:sp>
      <p:sp>
        <p:nvSpPr>
          <p:cNvPr id="22560" name="Text Box 35"/>
          <p:cNvSpPr txBox="1">
            <a:spLocks noChangeArrowheads="1"/>
          </p:cNvSpPr>
          <p:nvPr/>
        </p:nvSpPr>
        <p:spPr bwMode="auto">
          <a:xfrm>
            <a:off x="179388" y="404813"/>
            <a:ext cx="8909050" cy="584200"/>
          </a:xfrm>
          <a:prstGeom prst="rect">
            <a:avLst/>
          </a:prstGeom>
          <a:noFill/>
          <a:ln w="9525">
            <a:noFill/>
            <a:miter lim="800000"/>
            <a:headEnd/>
            <a:tailEnd/>
          </a:ln>
        </p:spPr>
        <p:txBody>
          <a:bodyPr wrap="none">
            <a:spAutoFit/>
          </a:bodyPr>
          <a:lstStyle/>
          <a:p>
            <a:pPr>
              <a:defRPr/>
            </a:pPr>
            <a:r>
              <a:rPr lang="nl-NL" sz="3200" dirty="0">
                <a:solidFill>
                  <a:srgbClr val="C00000"/>
                </a:solidFill>
                <a:latin typeface="+mj-lt"/>
              </a:rPr>
              <a:t>Erfelijkheid van roken en nicotineafhankelijkheid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74A19-D0A1-6648-811D-C6C40C132A41}"/>
              </a:ext>
            </a:extLst>
          </p:cNvPr>
          <p:cNvSpPr>
            <a:spLocks noGrp="1"/>
          </p:cNvSpPr>
          <p:nvPr>
            <p:ph type="title"/>
          </p:nvPr>
        </p:nvSpPr>
        <p:spPr>
          <a:xfrm>
            <a:off x="539552" y="49560"/>
            <a:ext cx="8153400" cy="1219200"/>
          </a:xfrm>
        </p:spPr>
        <p:txBody>
          <a:bodyPr/>
          <a:lstStyle/>
          <a:p>
            <a:r>
              <a:rPr lang="nl-NL" sz="3200" dirty="0">
                <a:solidFill>
                  <a:srgbClr val="C00000"/>
                </a:solidFill>
              </a:rPr>
              <a:t>Wat gebeurt er met nicotinereceptoren door het roken van sigaretten</a:t>
            </a:r>
          </a:p>
        </p:txBody>
      </p:sp>
      <p:sp>
        <p:nvSpPr>
          <p:cNvPr id="3" name="Tijdelijke aanduiding voor inhoud 2">
            <a:extLst>
              <a:ext uri="{FF2B5EF4-FFF2-40B4-BE49-F238E27FC236}">
                <a16:creationId xmlns:a16="http://schemas.microsoft.com/office/drawing/2014/main" id="{69223585-4069-124D-97E1-E1F4CDC0A578}"/>
              </a:ext>
            </a:extLst>
          </p:cNvPr>
          <p:cNvSpPr>
            <a:spLocks noGrp="1"/>
          </p:cNvSpPr>
          <p:nvPr>
            <p:ph sz="quarter" idx="1"/>
          </p:nvPr>
        </p:nvSpPr>
        <p:spPr>
          <a:xfrm>
            <a:off x="235024" y="1628800"/>
            <a:ext cx="8729464" cy="5400600"/>
          </a:xfrm>
        </p:spPr>
        <p:txBody>
          <a:bodyPr/>
          <a:lstStyle/>
          <a:p>
            <a:pPr>
              <a:lnSpc>
                <a:spcPct val="150000"/>
              </a:lnSpc>
            </a:pPr>
            <a:r>
              <a:rPr lang="nl-NL" sz="2400" dirty="0"/>
              <a:t>Nicotinereceptoren (α4β2 </a:t>
            </a:r>
            <a:r>
              <a:rPr lang="nl-NL" sz="2400" dirty="0" err="1"/>
              <a:t>nAChR</a:t>
            </a:r>
            <a:r>
              <a:rPr lang="nl-NL" sz="2400" dirty="0"/>
              <a:t>) desensitiseren,</a:t>
            </a:r>
            <a:br>
              <a:rPr lang="nl-NL" sz="2400" dirty="0"/>
            </a:br>
            <a:r>
              <a:rPr lang="nl-NL" sz="2400" dirty="0"/>
              <a:t>afhankelijk van het subtype receptor</a:t>
            </a:r>
          </a:p>
          <a:p>
            <a:pPr>
              <a:lnSpc>
                <a:spcPct val="150000"/>
              </a:lnSpc>
            </a:pPr>
            <a:r>
              <a:rPr lang="nl-NL" sz="2400" dirty="0"/>
              <a:t>Hoeveelheid nicotine receptoren vergroot </a:t>
            </a:r>
            <a:br>
              <a:rPr lang="nl-NL" sz="2400" dirty="0"/>
            </a:br>
            <a:r>
              <a:rPr lang="nl-NL" sz="2400" dirty="0"/>
              <a:t>na nicotine blootstelling tijdens puberteit</a:t>
            </a:r>
          </a:p>
          <a:p>
            <a:pPr>
              <a:lnSpc>
                <a:spcPct val="150000"/>
              </a:lnSpc>
            </a:pPr>
            <a:r>
              <a:rPr lang="en-US" sz="2400" dirty="0"/>
              <a:t>Hersencellen van rokers reageren sterker op nicotine</a:t>
            </a:r>
          </a:p>
          <a:p>
            <a:pPr>
              <a:lnSpc>
                <a:spcPct val="150000"/>
              </a:lnSpc>
            </a:pPr>
            <a:endParaRPr lang="en-US" sz="2400" dirty="0"/>
          </a:p>
          <a:p>
            <a:pPr>
              <a:lnSpc>
                <a:spcPct val="150000"/>
              </a:lnSpc>
            </a:pPr>
            <a:r>
              <a:rPr lang="en-US" sz="2400" dirty="0"/>
              <a:t>Niveau van mGluR5 receptoren is lager in hersenen van rokers </a:t>
            </a:r>
            <a:br>
              <a:rPr lang="en-US" sz="2400" dirty="0"/>
            </a:br>
            <a:r>
              <a:rPr lang="en-US" sz="2400" dirty="0"/>
              <a:t>(vermindering cognitief vermogen)</a:t>
            </a:r>
            <a:endParaRPr lang="nl-NL" sz="2400" dirty="0"/>
          </a:p>
        </p:txBody>
      </p:sp>
    </p:spTree>
    <p:extLst>
      <p:ext uri="{BB962C8B-B14F-4D97-AF65-F5344CB8AC3E}">
        <p14:creationId xmlns:p14="http://schemas.microsoft.com/office/powerpoint/2010/main" val="46726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2"/>
          <p:cNvSpPr>
            <a:spLocks noGrp="1"/>
          </p:cNvSpPr>
          <p:nvPr>
            <p:ph type="title"/>
          </p:nvPr>
        </p:nvSpPr>
        <p:spPr>
          <a:xfrm>
            <a:off x="612775" y="228600"/>
            <a:ext cx="8153400" cy="990600"/>
          </a:xfrm>
        </p:spPr>
        <p:txBody>
          <a:bodyPr/>
          <a:lstStyle/>
          <a:p>
            <a:r>
              <a:rPr lang="nl-NL" sz="3600">
                <a:solidFill>
                  <a:srgbClr val="C00000"/>
                </a:solidFill>
              </a:rPr>
              <a:t>Hoeveel chemische stoffen zitten in tabaksrook?</a:t>
            </a:r>
          </a:p>
        </p:txBody>
      </p:sp>
      <p:sp>
        <p:nvSpPr>
          <p:cNvPr id="4" name="Tijdelijke aanduiding voor inhoud 3"/>
          <p:cNvSpPr>
            <a:spLocks noGrp="1"/>
          </p:cNvSpPr>
          <p:nvPr>
            <p:ph idx="1"/>
          </p:nvPr>
        </p:nvSpPr>
        <p:spPr>
          <a:xfrm>
            <a:off x="323850" y="2287588"/>
            <a:ext cx="8712646" cy="4525962"/>
          </a:xfrm>
        </p:spPr>
        <p:txBody>
          <a:bodyPr/>
          <a:lstStyle/>
          <a:p>
            <a:r>
              <a:rPr lang="nl-NL" dirty="0"/>
              <a:t>50</a:t>
            </a:r>
          </a:p>
          <a:p>
            <a:r>
              <a:rPr lang="nl-NL" dirty="0"/>
              <a:t>100</a:t>
            </a:r>
          </a:p>
          <a:p>
            <a:r>
              <a:rPr lang="nl-NL" dirty="0"/>
              <a:t>2500</a:t>
            </a:r>
          </a:p>
          <a:p>
            <a:r>
              <a:rPr lang="nl-NL" dirty="0"/>
              <a:t>4000</a:t>
            </a:r>
          </a:p>
          <a:p>
            <a:endParaRPr lang="nl-NL" dirty="0"/>
          </a:p>
          <a:p>
            <a:r>
              <a:rPr lang="nl-NL" dirty="0"/>
              <a:t>Antwoord: 4000</a:t>
            </a:r>
          </a:p>
          <a:p>
            <a:pPr marL="0" indent="0">
              <a:buNone/>
            </a:pPr>
            <a:r>
              <a:rPr lang="nl-NL" dirty="0"/>
              <a:t>Minstens 60 toevoegingen waaronder luchtwegverwijders, hoestdempers, ammoniak en smaakstoffen.</a:t>
            </a:r>
          </a:p>
        </p:txBody>
      </p:sp>
    </p:spTree>
    <p:extLst>
      <p:ext uri="{BB962C8B-B14F-4D97-AF65-F5344CB8AC3E}">
        <p14:creationId xmlns:p14="http://schemas.microsoft.com/office/powerpoint/2010/main" val="16555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Tijdelijke aanduiding voor inhoud 3" descr="samenstellingrooksig490.gif"/>
          <p:cNvPicPr>
            <a:picLocks noGrp="1" noChangeAspect="1"/>
          </p:cNvPicPr>
          <p:nvPr>
            <p:ph idx="1"/>
          </p:nvPr>
        </p:nvPicPr>
        <p:blipFill>
          <a:blip r:embed="rId2"/>
          <a:srcRect/>
          <a:stretch>
            <a:fillRect/>
          </a:stretch>
        </p:blipFill>
        <p:spPr>
          <a:xfrm>
            <a:off x="792163" y="1074738"/>
            <a:ext cx="7524750" cy="5067300"/>
          </a:xfrm>
        </p:spPr>
      </p:pic>
    </p:spTree>
    <p:extLst>
      <p:ext uri="{BB962C8B-B14F-4D97-AF65-F5344CB8AC3E}">
        <p14:creationId xmlns:p14="http://schemas.microsoft.com/office/powerpoint/2010/main" val="86815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6387" name="Titel 1"/>
          <p:cNvSpPr>
            <a:spLocks noGrp="1"/>
          </p:cNvSpPr>
          <p:nvPr>
            <p:ph type="title"/>
          </p:nvPr>
        </p:nvSpPr>
        <p:spPr>
          <a:xfrm>
            <a:off x="612775" y="228600"/>
            <a:ext cx="8153400" cy="990600"/>
          </a:xfrm>
        </p:spPr>
        <p:txBody>
          <a:bodyPr/>
          <a:lstStyle/>
          <a:p>
            <a:r>
              <a:rPr lang="nl-NL" sz="3200">
                <a:solidFill>
                  <a:srgbClr val="C00000"/>
                </a:solidFill>
                <a:latin typeface="Tw Cen MT" charset="0"/>
                <a:ea typeface="MS PGothic" charset="0"/>
              </a:rPr>
              <a:t>Disclosures spreker</a:t>
            </a:r>
          </a:p>
        </p:txBody>
      </p:sp>
      <p:sp>
        <p:nvSpPr>
          <p:cNvPr id="16388" name="Tijdelijke aanduiding voor inhoud 2"/>
          <p:cNvSpPr>
            <a:spLocks noGrp="1"/>
          </p:cNvSpPr>
          <p:nvPr>
            <p:ph sz="quarter" idx="1"/>
          </p:nvPr>
        </p:nvSpPr>
        <p:spPr>
          <a:xfrm>
            <a:off x="215900" y="1600200"/>
            <a:ext cx="8677275" cy="4852988"/>
          </a:xfrm>
        </p:spPr>
        <p:txBody>
          <a:bodyPr/>
          <a:lstStyle/>
          <a:p>
            <a:pPr>
              <a:lnSpc>
                <a:spcPct val="150000"/>
              </a:lnSpc>
            </a:pPr>
            <a:r>
              <a:rPr lang="nl-NL" sz="2800">
                <a:latin typeface="Tw Cen MT" charset="0"/>
                <a:ea typeface="MS PGothic" charset="0"/>
              </a:rPr>
              <a:t>Sponsoring of onderzoeksgeld: n.v.t.</a:t>
            </a:r>
          </a:p>
          <a:p>
            <a:r>
              <a:rPr lang="nl-NL" sz="2800">
                <a:latin typeface="Tw Cen MT" charset="0"/>
                <a:ea typeface="MS PGothic" charset="0"/>
              </a:rPr>
              <a:t>Honorarium of andere financiële vergoeding:</a:t>
            </a:r>
          </a:p>
          <a:p>
            <a:pPr lvl="1"/>
            <a:r>
              <a:rPr lang="nl-NL" sz="2400">
                <a:latin typeface="Tw Cen MT" charset="0"/>
                <a:ea typeface="MS PGothic" charset="0"/>
              </a:rPr>
              <a:t>Nascholingen via PPiP (nascholingsinstituut van Pfizer), Janssen, Astra/Zeneca </a:t>
            </a:r>
          </a:p>
          <a:p>
            <a:pPr lvl="1"/>
            <a:r>
              <a:rPr lang="nl-NL" sz="2400">
                <a:latin typeface="Tw Cen MT" charset="0"/>
                <a:ea typeface="MS PGothic" charset="0"/>
              </a:rPr>
              <a:t>Lid van kernteam MIRO innovation in smoking cessation een zorgverbeteringsprogramma door deskundigen in het zorgveld gericht op succesvolle aanpak van tabaksverslaving</a:t>
            </a:r>
          </a:p>
          <a:p>
            <a:pPr>
              <a:lnSpc>
                <a:spcPct val="150000"/>
              </a:lnSpc>
            </a:pPr>
            <a:r>
              <a:rPr lang="nl-NL" sz="2800">
                <a:latin typeface="Tw Cen MT" charset="0"/>
                <a:ea typeface="MS PGothic" charset="0"/>
              </a:rPr>
              <a:t>Aandeelhouder: n.v.t.</a:t>
            </a:r>
          </a:p>
          <a:p>
            <a:pPr>
              <a:lnSpc>
                <a:spcPct val="150000"/>
              </a:lnSpc>
            </a:pPr>
            <a:r>
              <a:rPr lang="nl-NL" sz="2800">
                <a:latin typeface="Tw Cen MT" charset="0"/>
                <a:ea typeface="MS PGothic" charset="0"/>
              </a:rPr>
              <a:t>Andere relatie: n.v.t.</a:t>
            </a:r>
            <a:br>
              <a:rPr lang="nl-NL" sz="2800">
                <a:latin typeface="Tw Cen MT" charset="0"/>
                <a:ea typeface="MS PGothic" charset="0"/>
              </a:rPr>
            </a:br>
            <a:endParaRPr lang="nl-NL" sz="2800">
              <a:latin typeface="Tw Cen MT" charset="0"/>
              <a:ea typeface="MS PGothic" charset="0"/>
            </a:endParaRPr>
          </a:p>
        </p:txBody>
      </p:sp>
    </p:spTree>
    <p:extLst>
      <p:ext uri="{BB962C8B-B14F-4D97-AF65-F5344CB8AC3E}">
        <p14:creationId xmlns:p14="http://schemas.microsoft.com/office/powerpoint/2010/main" val="17056264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0420" name="Rectangle 2"/>
          <p:cNvSpPr>
            <a:spLocks noGrp="1" noChangeArrowheads="1"/>
          </p:cNvSpPr>
          <p:nvPr>
            <p:ph type="title"/>
          </p:nvPr>
        </p:nvSpPr>
        <p:spPr>
          <a:xfrm>
            <a:off x="539750" y="333375"/>
            <a:ext cx="7286625" cy="1143000"/>
          </a:xfrm>
        </p:spPr>
        <p:txBody>
          <a:bodyPr/>
          <a:lstStyle/>
          <a:p>
            <a:r>
              <a:rPr lang="nl-NL" sz="3600">
                <a:solidFill>
                  <a:srgbClr val="C00000"/>
                </a:solidFill>
              </a:rPr>
              <a:t>Nicotine en andere verslavingen</a:t>
            </a:r>
            <a:br>
              <a:rPr lang="nl-NL" sz="3200">
                <a:solidFill>
                  <a:srgbClr val="C00000"/>
                </a:solidFill>
              </a:rPr>
            </a:br>
            <a:r>
              <a:rPr lang="nl-NL" sz="2800"/>
              <a:t>triggeren en versterken elkaar </a:t>
            </a:r>
            <a:br>
              <a:rPr lang="nl-NL" sz="3200">
                <a:solidFill>
                  <a:srgbClr val="C00000"/>
                </a:solidFill>
              </a:rPr>
            </a:br>
            <a:endParaRPr lang="nl-NL" sz="3200">
              <a:solidFill>
                <a:srgbClr val="C00000"/>
              </a:solidFill>
            </a:endParaRPr>
          </a:p>
        </p:txBody>
      </p:sp>
      <p:sp>
        <p:nvSpPr>
          <p:cNvPr id="60421" name="Rectangle 3"/>
          <p:cNvSpPr>
            <a:spLocks noGrp="1" noChangeArrowheads="1"/>
          </p:cNvSpPr>
          <p:nvPr>
            <p:ph type="body" idx="1"/>
          </p:nvPr>
        </p:nvSpPr>
        <p:spPr>
          <a:xfrm>
            <a:off x="250825" y="1557338"/>
            <a:ext cx="8569325" cy="4608512"/>
          </a:xfrm>
        </p:spPr>
        <p:txBody>
          <a:bodyPr/>
          <a:lstStyle/>
          <a:p>
            <a:pPr eaLnBrk="1" hangingPunct="1">
              <a:lnSpc>
                <a:spcPct val="90000"/>
              </a:lnSpc>
            </a:pPr>
            <a:r>
              <a:rPr lang="nl-NL" sz="2400" dirty="0"/>
              <a:t>30 % van de zware rokers heeft </a:t>
            </a:r>
            <a:r>
              <a:rPr lang="nl-NL" sz="2400" dirty="0">
                <a:solidFill>
                  <a:schemeClr val="tx2"/>
                </a:solidFill>
              </a:rPr>
              <a:t>een</a:t>
            </a:r>
            <a:r>
              <a:rPr lang="nl-NL" sz="2400" dirty="0"/>
              <a:t> a</a:t>
            </a:r>
            <a:r>
              <a:rPr lang="nl-NL" sz="2400" dirty="0">
                <a:solidFill>
                  <a:schemeClr val="tx2"/>
                </a:solidFill>
              </a:rPr>
              <a:t>lcoholprobleem</a:t>
            </a:r>
            <a:r>
              <a:rPr lang="nl-NL" sz="2400" dirty="0"/>
              <a:t> </a:t>
            </a:r>
          </a:p>
          <a:p>
            <a:pPr eaLnBrk="1" hangingPunct="1">
              <a:lnSpc>
                <a:spcPct val="90000"/>
              </a:lnSpc>
              <a:buFont typeface="Wingdings" pitchFamily="2" charset="2"/>
              <a:buNone/>
            </a:pPr>
            <a:r>
              <a:rPr lang="nl-NL" sz="2400" dirty="0"/>
              <a:t>	nu of in het verleden</a:t>
            </a:r>
          </a:p>
          <a:p>
            <a:pPr eaLnBrk="1" hangingPunct="1">
              <a:lnSpc>
                <a:spcPct val="90000"/>
              </a:lnSpc>
              <a:buFont typeface="Wingdings" pitchFamily="2" charset="2"/>
              <a:buNone/>
            </a:pPr>
            <a:endParaRPr lang="nl-NL" sz="2400" dirty="0"/>
          </a:p>
          <a:p>
            <a:pPr eaLnBrk="1" hangingPunct="1">
              <a:lnSpc>
                <a:spcPct val="90000"/>
              </a:lnSpc>
            </a:pPr>
            <a:r>
              <a:rPr lang="nl-NL" sz="2400" dirty="0"/>
              <a:t>80% van de alcoholisten rookt </a:t>
            </a:r>
          </a:p>
          <a:p>
            <a:pPr eaLnBrk="1" hangingPunct="1">
              <a:lnSpc>
                <a:spcPct val="90000"/>
              </a:lnSpc>
            </a:pPr>
            <a:endParaRPr lang="nl-NL" sz="2400" dirty="0"/>
          </a:p>
          <a:p>
            <a:pPr eaLnBrk="1" hangingPunct="1">
              <a:lnSpc>
                <a:spcPct val="90000"/>
              </a:lnSpc>
            </a:pPr>
            <a:r>
              <a:rPr lang="nl-NL" sz="2400" dirty="0"/>
              <a:t>98% van drugsverslaafden en methadongebruikers rookt </a:t>
            </a:r>
            <a:endParaRPr lang="nl-NL" sz="2400" dirty="0">
              <a:solidFill>
                <a:schemeClr val="tx2"/>
              </a:solidFill>
            </a:endParaRPr>
          </a:p>
          <a:p>
            <a:pPr eaLnBrk="1" hangingPunct="1">
              <a:lnSpc>
                <a:spcPct val="90000"/>
              </a:lnSpc>
              <a:buFont typeface="Wingdings" pitchFamily="2" charset="2"/>
              <a:buNone/>
            </a:pPr>
            <a:endParaRPr lang="nl-NL" sz="2400" dirty="0">
              <a:solidFill>
                <a:schemeClr val="tx2"/>
              </a:solidFill>
            </a:endParaRPr>
          </a:p>
          <a:p>
            <a:pPr eaLnBrk="1" hangingPunct="1">
              <a:lnSpc>
                <a:spcPct val="150000"/>
              </a:lnSpc>
            </a:pPr>
            <a:r>
              <a:rPr lang="nl-NL" sz="2400" dirty="0">
                <a:solidFill>
                  <a:schemeClr val="tx2"/>
                </a:solidFill>
              </a:rPr>
              <a:t>andere verslavingen bemoeilijken </a:t>
            </a:r>
            <a:r>
              <a:rPr lang="nl-NL" sz="2400" dirty="0" err="1">
                <a:solidFill>
                  <a:schemeClr val="tx2"/>
                </a:solidFill>
              </a:rPr>
              <a:t>s-m-r</a:t>
            </a:r>
            <a:r>
              <a:rPr lang="nl-NL" sz="2400" dirty="0">
                <a:solidFill>
                  <a:schemeClr val="tx2"/>
                </a:solidFill>
              </a:rPr>
              <a:t> en andersom maar </a:t>
            </a:r>
            <a:r>
              <a:rPr lang="nl-NL" sz="2400" dirty="0" err="1">
                <a:solidFill>
                  <a:schemeClr val="tx2"/>
                </a:solidFill>
              </a:rPr>
              <a:t>s-m-r</a:t>
            </a:r>
            <a:r>
              <a:rPr lang="nl-NL" sz="2400" dirty="0">
                <a:solidFill>
                  <a:schemeClr val="tx2"/>
                </a:solidFill>
              </a:rPr>
              <a:t> beïnvloedt de kans van slagen bij andere verslavingen positief! *</a:t>
            </a:r>
          </a:p>
        </p:txBody>
      </p:sp>
      <p:sp>
        <p:nvSpPr>
          <p:cNvPr id="60422" name="Tekstvak 4"/>
          <p:cNvSpPr txBox="1">
            <a:spLocks noChangeArrowheads="1"/>
          </p:cNvSpPr>
          <p:nvPr/>
        </p:nvSpPr>
        <p:spPr bwMode="auto">
          <a:xfrm>
            <a:off x="2339975" y="6092825"/>
            <a:ext cx="184150" cy="369888"/>
          </a:xfrm>
          <a:prstGeom prst="rect">
            <a:avLst/>
          </a:prstGeom>
          <a:noFill/>
          <a:ln w="9525">
            <a:noFill/>
            <a:miter lim="800000"/>
            <a:headEnd/>
            <a:tailEnd/>
          </a:ln>
        </p:spPr>
        <p:txBody>
          <a:bodyPr wrap="none">
            <a:spAutoFit/>
          </a:bodyPr>
          <a:lstStyle/>
          <a:p>
            <a:endParaRPr lang="nl-NL"/>
          </a:p>
        </p:txBody>
      </p:sp>
      <p:sp>
        <p:nvSpPr>
          <p:cNvPr id="60423" name="Tekstvak 5"/>
          <p:cNvSpPr txBox="1">
            <a:spLocks noChangeArrowheads="1"/>
          </p:cNvSpPr>
          <p:nvPr/>
        </p:nvSpPr>
        <p:spPr bwMode="auto">
          <a:xfrm>
            <a:off x="611188" y="6341258"/>
            <a:ext cx="8532812" cy="400110"/>
          </a:xfrm>
          <a:prstGeom prst="rect">
            <a:avLst/>
          </a:prstGeom>
          <a:noFill/>
          <a:ln w="9525">
            <a:noFill/>
            <a:miter lim="800000"/>
            <a:headEnd/>
            <a:tailEnd/>
          </a:ln>
        </p:spPr>
        <p:txBody>
          <a:bodyPr wrap="square">
            <a:spAutoFit/>
          </a:bodyPr>
          <a:lstStyle/>
          <a:p>
            <a:r>
              <a:rPr lang="nl-NL" sz="1000" i="1" dirty="0">
                <a:latin typeface="+mn-lt"/>
              </a:rPr>
              <a:t>* De Wildt WAJM, </a:t>
            </a:r>
            <a:r>
              <a:rPr lang="nl-NL" sz="1000" i="1" dirty="0" err="1">
                <a:latin typeface="+mn-lt"/>
              </a:rPr>
              <a:t>Tromp-Beelen</a:t>
            </a:r>
            <a:r>
              <a:rPr lang="nl-NL" sz="1000" i="1" dirty="0">
                <a:latin typeface="+mn-lt"/>
              </a:rPr>
              <a:t> PG. Misverstanden en mythes, Stoppen met roken tijdens een behandeling voor alcohol of drugsafhankelijkheid moet afgeraden worden. </a:t>
            </a:r>
            <a:r>
              <a:rPr lang="nl-NL" sz="1000" i="1" dirty="0" err="1">
                <a:latin typeface="+mn-lt"/>
              </a:rPr>
              <a:t>Directieve</a:t>
            </a:r>
            <a:r>
              <a:rPr lang="nl-NL" sz="1000" i="1" dirty="0">
                <a:latin typeface="+mn-lt"/>
              </a:rPr>
              <a:t> therapie 2008;28(4):282-6.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1444" name="Rectangle 2"/>
          <p:cNvSpPr>
            <a:spLocks noGrp="1" noChangeArrowheads="1"/>
          </p:cNvSpPr>
          <p:nvPr>
            <p:ph type="title"/>
          </p:nvPr>
        </p:nvSpPr>
        <p:spPr>
          <a:xfrm>
            <a:off x="539750" y="115888"/>
            <a:ext cx="7667625" cy="1143000"/>
          </a:xfrm>
        </p:spPr>
        <p:txBody>
          <a:bodyPr/>
          <a:lstStyle/>
          <a:p>
            <a:r>
              <a:rPr lang="nl-NL" sz="3200">
                <a:solidFill>
                  <a:srgbClr val="C00000"/>
                </a:solidFill>
              </a:rPr>
              <a:t>Roken en psychiatrische comorbiditeit</a:t>
            </a:r>
          </a:p>
        </p:txBody>
      </p:sp>
      <p:sp>
        <p:nvSpPr>
          <p:cNvPr id="61445" name="Rectangle 3"/>
          <p:cNvSpPr>
            <a:spLocks noGrp="1" noChangeArrowheads="1"/>
          </p:cNvSpPr>
          <p:nvPr>
            <p:ph type="body" idx="1"/>
          </p:nvPr>
        </p:nvSpPr>
        <p:spPr>
          <a:xfrm>
            <a:off x="180975" y="1412329"/>
            <a:ext cx="8783513" cy="4752975"/>
          </a:xfrm>
        </p:spPr>
        <p:txBody>
          <a:bodyPr/>
          <a:lstStyle/>
          <a:p>
            <a:r>
              <a:rPr lang="nl-NL" sz="2400" dirty="0"/>
              <a:t>Bij populatie met psychiatrische aandoeningen min. 2x verhoogde kans op nicotineafhankelijkheid m.n. bij:</a:t>
            </a:r>
          </a:p>
          <a:p>
            <a:pPr lvl="1"/>
            <a:r>
              <a:rPr lang="nl-NL" sz="2400" dirty="0">
                <a:solidFill>
                  <a:schemeClr val="tx2"/>
                </a:solidFill>
              </a:rPr>
              <a:t>depressies</a:t>
            </a:r>
          </a:p>
          <a:p>
            <a:pPr lvl="1"/>
            <a:r>
              <a:rPr lang="nl-NL" sz="2400" dirty="0">
                <a:solidFill>
                  <a:schemeClr val="tx2"/>
                </a:solidFill>
              </a:rPr>
              <a:t>angststoornissen</a:t>
            </a:r>
          </a:p>
          <a:p>
            <a:pPr lvl="1"/>
            <a:r>
              <a:rPr lang="nl-NL" sz="2400" dirty="0">
                <a:solidFill>
                  <a:schemeClr val="tx2"/>
                </a:solidFill>
              </a:rPr>
              <a:t>bipolaire stoornis</a:t>
            </a:r>
          </a:p>
          <a:p>
            <a:pPr lvl="1"/>
            <a:r>
              <a:rPr lang="nl-NL" sz="2400" dirty="0">
                <a:solidFill>
                  <a:schemeClr val="tx2"/>
                </a:solidFill>
              </a:rPr>
              <a:t>schizofrenie</a:t>
            </a:r>
          </a:p>
          <a:p>
            <a:pPr lvl="1">
              <a:buFont typeface="Wingdings" pitchFamily="2" charset="2"/>
              <a:buNone/>
            </a:pPr>
            <a:endParaRPr lang="nl-NL" sz="2400" dirty="0">
              <a:solidFill>
                <a:schemeClr val="tx2"/>
              </a:solidFill>
            </a:endParaRPr>
          </a:p>
          <a:p>
            <a:r>
              <a:rPr lang="nl-NL" sz="2400" dirty="0"/>
              <a:t>Veronderstelling dat dit komt door:</a:t>
            </a:r>
          </a:p>
          <a:p>
            <a:pPr lvl="1"/>
            <a:r>
              <a:rPr lang="nl-NL" sz="2400" dirty="0">
                <a:solidFill>
                  <a:schemeClr val="tx2"/>
                </a:solidFill>
              </a:rPr>
              <a:t>gemeenschappelijke genetische en omgevingsfactoren</a:t>
            </a:r>
          </a:p>
          <a:p>
            <a:pPr lvl="1"/>
            <a:r>
              <a:rPr lang="nl-NL" sz="2400" dirty="0">
                <a:solidFill>
                  <a:schemeClr val="tx2"/>
                </a:solidFill>
              </a:rPr>
              <a:t>roken en kwetsbaarheid voor o.a. psychoses, bipolaire stoornis</a:t>
            </a:r>
          </a:p>
          <a:p>
            <a:pPr lvl="1"/>
            <a:r>
              <a:rPr lang="nl-NL" sz="2400" dirty="0">
                <a:solidFill>
                  <a:schemeClr val="tx2"/>
                </a:solidFill>
              </a:rPr>
              <a:t>beïnvloeding wederzijds op neuroreceptor niveau (dopaminerg en </a:t>
            </a:r>
            <a:r>
              <a:rPr lang="nl-NL" sz="2400" dirty="0" err="1">
                <a:solidFill>
                  <a:schemeClr val="tx2"/>
                </a:solidFill>
              </a:rPr>
              <a:t>serotonerg</a:t>
            </a:r>
            <a:r>
              <a:rPr lang="nl-NL" sz="2400" dirty="0">
                <a:solidFill>
                  <a:schemeClr val="tx2"/>
                </a:solidFill>
              </a:rPr>
              <a:t>)</a:t>
            </a:r>
          </a:p>
          <a:p>
            <a:pPr lvl="1">
              <a:buFont typeface="Wingdings" pitchFamily="2" charset="2"/>
              <a:buNone/>
            </a:pPr>
            <a:endParaRPr lang="nl-NL" sz="2400" dirty="0">
              <a:solidFill>
                <a:schemeClr val="tx2"/>
              </a:solidFill>
            </a:endParaRPr>
          </a:p>
          <a:p>
            <a:pPr lvl="1">
              <a:buFontTx/>
              <a:buNone/>
            </a:pPr>
            <a:endParaRPr lang="nl-NL" sz="2400" dirty="0"/>
          </a:p>
          <a:p>
            <a:pPr lvl="1">
              <a:buFontTx/>
              <a:buNone/>
            </a:pPr>
            <a:endParaRPr lang="nl-NL" sz="2400" dirty="0"/>
          </a:p>
        </p:txBody>
      </p:sp>
      <p:sp>
        <p:nvSpPr>
          <p:cNvPr id="6" name="Tekstvak 5"/>
          <p:cNvSpPr txBox="1"/>
          <p:nvPr/>
        </p:nvSpPr>
        <p:spPr>
          <a:xfrm>
            <a:off x="2987824" y="6259378"/>
            <a:ext cx="6048226" cy="553998"/>
          </a:xfrm>
          <a:prstGeom prst="rect">
            <a:avLst/>
          </a:prstGeom>
          <a:noFill/>
        </p:spPr>
        <p:txBody>
          <a:bodyPr wrap="square">
            <a:spAutoFit/>
          </a:bodyPr>
          <a:lstStyle/>
          <a:p>
            <a:pPr>
              <a:defRPr/>
            </a:pPr>
            <a:r>
              <a:rPr lang="nl-NL" sz="1000" i="1" dirty="0">
                <a:latin typeface="+mn-lt"/>
              </a:rPr>
              <a:t>Bron: </a:t>
            </a:r>
            <a:r>
              <a:rPr lang="nl-NL" sz="1000" i="1" dirty="0" err="1">
                <a:latin typeface="+mn-lt"/>
              </a:rPr>
              <a:t>Tromp-Beelen</a:t>
            </a:r>
            <a:r>
              <a:rPr lang="nl-NL" sz="1000" i="1" dirty="0">
                <a:latin typeface="+mn-lt"/>
              </a:rPr>
              <a:t> PG, </a:t>
            </a:r>
            <a:r>
              <a:rPr lang="nl-NL" sz="1000" i="1" dirty="0" err="1">
                <a:latin typeface="+mn-lt"/>
              </a:rPr>
              <a:t>Weijers-Everhard</a:t>
            </a:r>
            <a:r>
              <a:rPr lang="nl-NL" sz="1000" i="1" dirty="0">
                <a:latin typeface="+mn-lt"/>
              </a:rPr>
              <a:t> JP. Verslaving. Hoofdstuk 15,265-81 in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 Tabaksgebruik, gevolgen en bestrijding. Utrecht: Lemma; 2005. ISBN 90 5931 146 9.</a:t>
            </a:r>
          </a:p>
          <a:p>
            <a:pPr>
              <a:defRPr/>
            </a:pPr>
            <a:r>
              <a:rPr lang="nl-NL" sz="1000" i="1" dirty="0" err="1">
                <a:latin typeface="+mn-lt"/>
              </a:rPr>
              <a:t>Jentien</a:t>
            </a:r>
            <a:r>
              <a:rPr lang="nl-NL" sz="1000" i="1" dirty="0">
                <a:latin typeface="+mn-lt"/>
              </a:rPr>
              <a:t> Vermeulen, Amsterdam, proefschrift 2019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2468" name="Rectangle 2"/>
          <p:cNvSpPr>
            <a:spLocks noGrp="1" noChangeArrowheads="1"/>
          </p:cNvSpPr>
          <p:nvPr>
            <p:ph type="title"/>
          </p:nvPr>
        </p:nvSpPr>
        <p:spPr>
          <a:xfrm>
            <a:off x="539750" y="115888"/>
            <a:ext cx="8604250" cy="1143000"/>
          </a:xfrm>
        </p:spPr>
        <p:txBody>
          <a:bodyPr/>
          <a:lstStyle/>
          <a:p>
            <a:r>
              <a:rPr lang="nl-NL" sz="3600">
                <a:solidFill>
                  <a:srgbClr val="C00000"/>
                </a:solidFill>
              </a:rPr>
              <a:t>Roken en psychiatrische comorbiditeit</a:t>
            </a:r>
          </a:p>
        </p:txBody>
      </p:sp>
      <p:sp>
        <p:nvSpPr>
          <p:cNvPr id="62469" name="Rectangle 3"/>
          <p:cNvSpPr>
            <a:spLocks noGrp="1" noChangeArrowheads="1"/>
          </p:cNvSpPr>
          <p:nvPr>
            <p:ph type="body" idx="1"/>
          </p:nvPr>
        </p:nvSpPr>
        <p:spPr>
          <a:xfrm>
            <a:off x="179388" y="1773238"/>
            <a:ext cx="8893175" cy="4895850"/>
          </a:xfrm>
        </p:spPr>
        <p:txBody>
          <a:bodyPr/>
          <a:lstStyle/>
          <a:p>
            <a:pPr>
              <a:lnSpc>
                <a:spcPct val="150000"/>
              </a:lnSpc>
            </a:pPr>
            <a:r>
              <a:rPr lang="nl-NL" sz="2400"/>
              <a:t>vaker jonge leeftijd waarop begin roken: 75% begint &lt; 16 jaar</a:t>
            </a:r>
          </a:p>
          <a:p>
            <a:pPr>
              <a:lnSpc>
                <a:spcPct val="150000"/>
              </a:lnSpc>
            </a:pPr>
            <a:r>
              <a:rPr lang="nl-NL" sz="2400"/>
              <a:t>ernstiger mate nicotineafhankelijkheid (&gt; 20 sig. p.d.)</a:t>
            </a:r>
          </a:p>
          <a:p>
            <a:pPr>
              <a:lnSpc>
                <a:spcPct val="150000"/>
              </a:lnSpc>
            </a:pPr>
            <a:r>
              <a:rPr lang="nl-NL" sz="2400"/>
              <a:t>moeilijker stoppen</a:t>
            </a:r>
          </a:p>
          <a:p>
            <a:pPr>
              <a:lnSpc>
                <a:spcPct val="150000"/>
              </a:lnSpc>
            </a:pPr>
            <a:r>
              <a:rPr lang="nl-NL" sz="2400"/>
              <a:t>meer en heftiger ontwenningsverschijnselen</a:t>
            </a:r>
          </a:p>
          <a:p>
            <a:pPr>
              <a:lnSpc>
                <a:spcPct val="150000"/>
              </a:lnSpc>
            </a:pPr>
            <a:r>
              <a:rPr lang="nl-NL" sz="2400"/>
              <a:t>minder succesvolle stoppogingen</a:t>
            </a:r>
          </a:p>
          <a:p>
            <a:pPr>
              <a:lnSpc>
                <a:spcPct val="150000"/>
              </a:lnSpc>
            </a:pPr>
            <a:r>
              <a:rPr lang="nl-NL" sz="2400"/>
              <a:t>naast farmacotherapie is niet-farmacologische begeleiding van toegevoegde waarde</a:t>
            </a:r>
          </a:p>
          <a:p>
            <a:pPr lvl="1">
              <a:lnSpc>
                <a:spcPct val="80000"/>
              </a:lnSpc>
              <a:buFontTx/>
              <a:buNone/>
            </a:pPr>
            <a:endParaRPr lang="nl-NL"/>
          </a:p>
          <a:p>
            <a:pPr lvl="1">
              <a:lnSpc>
                <a:spcPct val="80000"/>
              </a:lnSpc>
              <a:buFontTx/>
              <a:buNone/>
            </a:pPr>
            <a:endParaRPr lang="nl-N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3492" name="Rectangle 2"/>
          <p:cNvSpPr>
            <a:spLocks noGrp="1" noChangeArrowheads="1"/>
          </p:cNvSpPr>
          <p:nvPr>
            <p:ph type="title"/>
          </p:nvPr>
        </p:nvSpPr>
        <p:spPr>
          <a:xfrm>
            <a:off x="468313" y="115888"/>
            <a:ext cx="5327650" cy="1143000"/>
          </a:xfrm>
        </p:spPr>
        <p:txBody>
          <a:bodyPr/>
          <a:lstStyle/>
          <a:p>
            <a:r>
              <a:rPr lang="nl-NL" sz="3600">
                <a:solidFill>
                  <a:srgbClr val="C00000"/>
                </a:solidFill>
              </a:rPr>
              <a:t>Roken en depressie</a:t>
            </a:r>
          </a:p>
        </p:txBody>
      </p:sp>
      <p:sp>
        <p:nvSpPr>
          <p:cNvPr id="63493" name="Rectangle 3"/>
          <p:cNvSpPr>
            <a:spLocks noGrp="1" noChangeArrowheads="1"/>
          </p:cNvSpPr>
          <p:nvPr>
            <p:ph type="body" idx="1"/>
          </p:nvPr>
        </p:nvSpPr>
        <p:spPr>
          <a:xfrm>
            <a:off x="179388" y="1341438"/>
            <a:ext cx="8686800" cy="4967287"/>
          </a:xfrm>
        </p:spPr>
        <p:txBody>
          <a:bodyPr/>
          <a:lstStyle/>
          <a:p>
            <a:pPr>
              <a:lnSpc>
                <a:spcPct val="150000"/>
              </a:lnSpc>
            </a:pPr>
            <a:r>
              <a:rPr lang="nl-NL" sz="2400"/>
              <a:t>tabaksrook werkt antidepressief (o.a. MAO-remmers)</a:t>
            </a:r>
          </a:p>
          <a:p>
            <a:pPr>
              <a:lnSpc>
                <a:spcPct val="150000"/>
              </a:lnSpc>
            </a:pPr>
            <a:r>
              <a:rPr lang="nl-NL" sz="2400"/>
              <a:t>depressie verhoogt de kans op roken</a:t>
            </a:r>
          </a:p>
          <a:p>
            <a:pPr>
              <a:lnSpc>
                <a:spcPct val="150000"/>
              </a:lnSpc>
            </a:pPr>
            <a:r>
              <a:rPr lang="nl-NL" sz="2400"/>
              <a:t>roken kan de depressie verergeren</a:t>
            </a:r>
          </a:p>
          <a:p>
            <a:pPr>
              <a:lnSpc>
                <a:spcPct val="150000"/>
              </a:lnSpc>
            </a:pPr>
            <a:r>
              <a:rPr lang="nl-NL" sz="2400"/>
              <a:t>s-m-r kan depressieve klachten geven</a:t>
            </a:r>
          </a:p>
          <a:p>
            <a:pPr>
              <a:lnSpc>
                <a:spcPct val="150000"/>
              </a:lnSpc>
            </a:pPr>
            <a:r>
              <a:rPr lang="nl-NL" sz="2400"/>
              <a:t>roken verlaagt plasmaspiegel van antidepressiva:</a:t>
            </a:r>
          </a:p>
          <a:p>
            <a:pPr lvl="1"/>
            <a:r>
              <a:rPr lang="nl-NL" sz="2400"/>
              <a:t>tricyclische antidepressiva (TCA’s)</a:t>
            </a:r>
          </a:p>
          <a:p>
            <a:pPr lvl="1"/>
            <a:r>
              <a:rPr lang="nl-NL" sz="2400"/>
              <a:t>selectieve serotonine-heropnameremmers (SSRI’s)</a:t>
            </a:r>
          </a:p>
          <a:p>
            <a:pPr lvl="1">
              <a:buFont typeface="Wingdings" pitchFamily="2" charset="2"/>
              <a:buNone/>
            </a:pPr>
            <a:endParaRPr lang="nl-NL" sz="2400"/>
          </a:p>
          <a:p>
            <a:r>
              <a:rPr lang="nl-NL" sz="2400"/>
              <a:t>geen dosisaanpassing nodig bij SMR</a:t>
            </a:r>
          </a:p>
        </p:txBody>
      </p:sp>
      <p:sp>
        <p:nvSpPr>
          <p:cNvPr id="58374" name="Tekstvak 4"/>
          <p:cNvSpPr txBox="1">
            <a:spLocks noChangeArrowheads="1"/>
          </p:cNvSpPr>
          <p:nvPr/>
        </p:nvSpPr>
        <p:spPr bwMode="auto">
          <a:xfrm>
            <a:off x="539750" y="6453188"/>
            <a:ext cx="8496300" cy="400050"/>
          </a:xfrm>
          <a:prstGeom prst="rect">
            <a:avLst/>
          </a:prstGeom>
          <a:noFill/>
          <a:ln w="9525">
            <a:noFill/>
            <a:miter lim="800000"/>
            <a:headEnd/>
            <a:tailEnd/>
          </a:ln>
        </p:spPr>
        <p:txBody>
          <a:bodyPr>
            <a:spAutoFit/>
          </a:bodyPr>
          <a:lstStyle/>
          <a:p>
            <a:pPr>
              <a:defRPr/>
            </a:pPr>
            <a:r>
              <a:rPr lang="nl-NL" sz="1000" i="1" dirty="0">
                <a:latin typeface="+mn-lt"/>
              </a:rPr>
              <a:t>Bron: </a:t>
            </a:r>
            <a:r>
              <a:rPr lang="nl-NL" sz="1000" i="1" dirty="0" err="1">
                <a:latin typeface="+mn-lt"/>
              </a:rPr>
              <a:t>Tromp-Beelen</a:t>
            </a:r>
            <a:r>
              <a:rPr lang="nl-NL" sz="1000" i="1" dirty="0">
                <a:latin typeface="+mn-lt"/>
              </a:rPr>
              <a:t> PG, </a:t>
            </a:r>
            <a:r>
              <a:rPr lang="nl-NL" sz="1000" i="1" dirty="0" err="1">
                <a:latin typeface="+mn-lt"/>
              </a:rPr>
              <a:t>Weijers-Everhard</a:t>
            </a:r>
            <a:r>
              <a:rPr lang="nl-NL" sz="1000" i="1" dirty="0">
                <a:latin typeface="+mn-lt"/>
              </a:rPr>
              <a:t> JP. Verslaving. Hoofdstuk 15,265-81 in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a:t>
            </a:r>
          </a:p>
          <a:p>
            <a:pPr>
              <a:defRPr/>
            </a:pPr>
            <a:r>
              <a:rPr lang="nl-NL" sz="1000" i="1" dirty="0">
                <a:latin typeface="+mn-lt"/>
              </a:rPr>
              <a:t>Tabaksgebruik, gevolgen en bestrijding. Utrecht: Lemma; 2005. ISBN 90 5931 146 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4516" name="Titel 3"/>
          <p:cNvSpPr>
            <a:spLocks noGrp="1"/>
          </p:cNvSpPr>
          <p:nvPr>
            <p:ph type="title"/>
          </p:nvPr>
        </p:nvSpPr>
        <p:spPr>
          <a:xfrm>
            <a:off x="457200" y="115888"/>
            <a:ext cx="8229600" cy="1143000"/>
          </a:xfrm>
        </p:spPr>
        <p:txBody>
          <a:bodyPr/>
          <a:lstStyle/>
          <a:p>
            <a:r>
              <a:rPr lang="nl-NL" sz="3600">
                <a:solidFill>
                  <a:srgbClr val="C00000"/>
                </a:solidFill>
              </a:rPr>
              <a:t>Invloed van stoppen met roken op depressie, angst en stress  </a:t>
            </a:r>
          </a:p>
        </p:txBody>
      </p:sp>
      <p:sp>
        <p:nvSpPr>
          <p:cNvPr id="64517" name="Tijdelijke aanduiding voor inhoud 4"/>
          <p:cNvSpPr>
            <a:spLocks noGrp="1"/>
          </p:cNvSpPr>
          <p:nvPr>
            <p:ph idx="1"/>
          </p:nvPr>
        </p:nvSpPr>
        <p:spPr>
          <a:xfrm>
            <a:off x="250825" y="1800225"/>
            <a:ext cx="8893175" cy="5516563"/>
          </a:xfrm>
        </p:spPr>
        <p:txBody>
          <a:bodyPr/>
          <a:lstStyle/>
          <a:p>
            <a:r>
              <a:rPr lang="nl-NL" sz="2400" u="sng"/>
              <a:t>Resultaten:</a:t>
            </a:r>
            <a:r>
              <a:rPr lang="nl-NL" sz="2400"/>
              <a:t> </a:t>
            </a:r>
            <a:br>
              <a:rPr lang="nl-NL" sz="2400"/>
            </a:br>
            <a:r>
              <a:rPr lang="nl-NL" sz="2400">
                <a:solidFill>
                  <a:srgbClr val="C00000"/>
                </a:solidFill>
              </a:rPr>
              <a:t>Angst, depressie, of een combinatie hiervan, en stress nemen af </a:t>
            </a:r>
            <a:r>
              <a:rPr lang="nl-NL" sz="2400"/>
              <a:t>vanaf het moment van stoppen met roken en follow-up in vergelijking met continue rokers </a:t>
            </a:r>
            <a:br>
              <a:rPr lang="nl-NL" sz="2400"/>
            </a:br>
            <a:endParaRPr lang="nl-NL" sz="2400"/>
          </a:p>
          <a:p>
            <a:r>
              <a:rPr lang="nl-NL" sz="2400" u="sng"/>
              <a:t>Conclusies:</a:t>
            </a:r>
            <a:r>
              <a:rPr lang="nl-NL" sz="2400"/>
              <a:t> </a:t>
            </a:r>
            <a:br>
              <a:rPr lang="nl-NL" sz="2400"/>
            </a:br>
            <a:r>
              <a:rPr lang="nl-NL" sz="2400"/>
              <a:t>Stoppen met roken geeft </a:t>
            </a:r>
            <a:r>
              <a:rPr lang="nl-NL" sz="2400">
                <a:solidFill>
                  <a:srgbClr val="C00000"/>
                </a:solidFill>
              </a:rPr>
              <a:t>verminderde depressie, angst en stress en verbeterde kwaliteit van leven, ook bij patiënten met psychiatrische stoornissen. </a:t>
            </a:r>
            <a:br>
              <a:rPr lang="nl-NL" sz="2400">
                <a:solidFill>
                  <a:srgbClr val="FFC000"/>
                </a:solidFill>
              </a:rPr>
            </a:br>
            <a:r>
              <a:rPr lang="nl-NL" sz="2400"/>
              <a:t>Dit effect is vergelijkbaar of zelfs effectiever dan antidepressiva.</a:t>
            </a:r>
          </a:p>
          <a:p>
            <a:pPr>
              <a:buFont typeface="Wingdings" pitchFamily="2" charset="2"/>
              <a:buNone/>
            </a:pPr>
            <a:endParaRPr lang="nl-NL" sz="2400"/>
          </a:p>
        </p:txBody>
      </p:sp>
      <p:sp>
        <p:nvSpPr>
          <p:cNvPr id="59398" name="Tekstvak 5"/>
          <p:cNvSpPr txBox="1">
            <a:spLocks noChangeArrowheads="1"/>
          </p:cNvSpPr>
          <p:nvPr/>
        </p:nvSpPr>
        <p:spPr bwMode="auto">
          <a:xfrm>
            <a:off x="574675" y="6340475"/>
            <a:ext cx="7381875" cy="401638"/>
          </a:xfrm>
          <a:prstGeom prst="rect">
            <a:avLst/>
          </a:prstGeom>
          <a:noFill/>
          <a:ln w="9525">
            <a:noFill/>
            <a:miter lim="800000"/>
            <a:headEnd/>
            <a:tailEnd/>
          </a:ln>
        </p:spPr>
        <p:txBody>
          <a:bodyPr>
            <a:spAutoFit/>
          </a:bodyPr>
          <a:lstStyle/>
          <a:p>
            <a:pPr>
              <a:defRPr/>
            </a:pPr>
            <a:r>
              <a:rPr lang="en-US" sz="1000" i="1" dirty="0" err="1">
                <a:latin typeface="+mn-lt"/>
              </a:rPr>
              <a:t>Bron</a:t>
            </a:r>
            <a:r>
              <a:rPr lang="en-US" sz="1000" i="1" dirty="0">
                <a:latin typeface="+mn-lt"/>
              </a:rPr>
              <a:t>: Change in mental health after smoking cessation: systematic review and meta-analysis</a:t>
            </a:r>
            <a:br>
              <a:rPr lang="en-US" sz="1000" i="1" dirty="0">
                <a:latin typeface="+mn-lt"/>
              </a:rPr>
            </a:br>
            <a:r>
              <a:rPr lang="en-US" sz="1000" i="1" dirty="0">
                <a:latin typeface="+mn-lt"/>
              </a:rPr>
              <a:t>BMJ   2014; 348 </a:t>
            </a:r>
            <a:r>
              <a:rPr lang="en-US" sz="1000" i="1" dirty="0" err="1">
                <a:latin typeface="+mn-lt"/>
              </a:rPr>
              <a:t>doi</a:t>
            </a:r>
            <a:r>
              <a:rPr lang="en-US" sz="1000" i="1" dirty="0">
                <a:latin typeface="+mn-lt"/>
              </a:rPr>
              <a:t>: </a:t>
            </a:r>
            <a:r>
              <a:rPr lang="en-US" sz="1000" i="1" dirty="0">
                <a:latin typeface="+mn-lt"/>
                <a:hlinkClick r:id="rId3"/>
              </a:rPr>
              <a:t>http://dx.doi.org/10.1136/bmj.g1151</a:t>
            </a:r>
            <a:r>
              <a:rPr lang="en-US" sz="1000" i="1" dirty="0">
                <a:latin typeface="+mn-lt"/>
              </a:rPr>
              <a:t> (Published 13 February 2014)  Cite this as: BMJ 2014;348:g1151</a:t>
            </a:r>
            <a:endParaRPr lang="nl-NL" sz="1000" i="1"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5540" name="Rectangle 2"/>
          <p:cNvSpPr>
            <a:spLocks noGrp="1" noChangeArrowheads="1"/>
          </p:cNvSpPr>
          <p:nvPr>
            <p:ph type="title"/>
          </p:nvPr>
        </p:nvSpPr>
        <p:spPr>
          <a:xfrm>
            <a:off x="539750" y="142875"/>
            <a:ext cx="8229600" cy="1143000"/>
          </a:xfrm>
        </p:spPr>
        <p:txBody>
          <a:bodyPr/>
          <a:lstStyle/>
          <a:p>
            <a:r>
              <a:rPr lang="nl-NL" sz="3600">
                <a:solidFill>
                  <a:srgbClr val="C00000"/>
                </a:solidFill>
              </a:rPr>
              <a:t>Roken en schizofrenie</a:t>
            </a:r>
          </a:p>
        </p:txBody>
      </p:sp>
      <p:sp>
        <p:nvSpPr>
          <p:cNvPr id="65541" name="Rectangle 3"/>
          <p:cNvSpPr>
            <a:spLocks noGrp="1" noChangeArrowheads="1"/>
          </p:cNvSpPr>
          <p:nvPr>
            <p:ph type="body" idx="1"/>
          </p:nvPr>
        </p:nvSpPr>
        <p:spPr>
          <a:xfrm>
            <a:off x="250825" y="1484313"/>
            <a:ext cx="8461375" cy="4525962"/>
          </a:xfrm>
        </p:spPr>
        <p:txBody>
          <a:bodyPr/>
          <a:lstStyle/>
          <a:p>
            <a:r>
              <a:rPr lang="nl-NL" sz="2800">
                <a:solidFill>
                  <a:schemeClr val="tx2"/>
                </a:solidFill>
              </a:rPr>
              <a:t>75% rookt en &gt; 20 sigaretten p.d.</a:t>
            </a:r>
          </a:p>
          <a:p>
            <a:r>
              <a:rPr lang="nl-NL" sz="2800">
                <a:solidFill>
                  <a:schemeClr val="tx2"/>
                </a:solidFill>
              </a:rPr>
              <a:t>antipsychotica</a:t>
            </a:r>
            <a:r>
              <a:rPr lang="nl-NL" sz="2800"/>
              <a:t> </a:t>
            </a:r>
            <a:r>
              <a:rPr lang="nl-NL" sz="2800">
                <a:solidFill>
                  <a:schemeClr val="tx2"/>
                </a:solidFill>
              </a:rPr>
              <a:t>verhogen</a:t>
            </a:r>
            <a:r>
              <a:rPr lang="nl-NL" sz="2800"/>
              <a:t> de </a:t>
            </a:r>
            <a:r>
              <a:rPr lang="nl-NL" sz="2800">
                <a:solidFill>
                  <a:schemeClr val="tx2"/>
                </a:solidFill>
              </a:rPr>
              <a:t>tabaksconsumptie</a:t>
            </a:r>
            <a:r>
              <a:rPr lang="nl-NL" sz="2800"/>
              <a:t> om bijwerkingen te verlichten</a:t>
            </a:r>
          </a:p>
          <a:p>
            <a:pPr>
              <a:buFont typeface="Wingdings" pitchFamily="2" charset="2"/>
              <a:buNone/>
            </a:pPr>
            <a:endParaRPr lang="nl-NL" sz="2800"/>
          </a:p>
          <a:p>
            <a:r>
              <a:rPr lang="nl-NL" sz="2800"/>
              <a:t>roken versnelt afbraak van  met name </a:t>
            </a:r>
            <a:br>
              <a:rPr lang="nl-NL" sz="2800"/>
            </a:br>
            <a:r>
              <a:rPr lang="nl-NL" sz="2800"/>
              <a:t>haloperidol, olanzapine en clozapine</a:t>
            </a:r>
          </a:p>
          <a:p>
            <a:pPr>
              <a:buFont typeface="Wingdings" pitchFamily="2" charset="2"/>
              <a:buNone/>
            </a:pPr>
            <a:br>
              <a:rPr lang="nl-NL" sz="2800"/>
            </a:br>
            <a:r>
              <a:rPr lang="nl-NL" sz="2400" b="1">
                <a:solidFill>
                  <a:srgbClr val="C00000"/>
                </a:solidFill>
              </a:rPr>
              <a:t>Let op! </a:t>
            </a:r>
            <a:br>
              <a:rPr lang="nl-NL" sz="2400" b="1">
                <a:solidFill>
                  <a:srgbClr val="C00000"/>
                </a:solidFill>
              </a:rPr>
            </a:br>
            <a:r>
              <a:rPr lang="nl-NL" sz="2400" b="1">
                <a:solidFill>
                  <a:srgbClr val="C00000"/>
                </a:solidFill>
              </a:rPr>
              <a:t>Bij SMR kan aanpassing (verlaging) van dosering nodig zijn (spiegel bepaling!)</a:t>
            </a:r>
          </a:p>
        </p:txBody>
      </p:sp>
      <p:sp>
        <p:nvSpPr>
          <p:cNvPr id="60422" name="Tekstvak 4"/>
          <p:cNvSpPr txBox="1">
            <a:spLocks noChangeArrowheads="1"/>
          </p:cNvSpPr>
          <p:nvPr/>
        </p:nvSpPr>
        <p:spPr bwMode="auto">
          <a:xfrm>
            <a:off x="576262" y="6495147"/>
            <a:ext cx="7812161" cy="246221"/>
          </a:xfrm>
          <a:prstGeom prst="rect">
            <a:avLst/>
          </a:prstGeom>
          <a:noFill/>
          <a:ln w="9525">
            <a:noFill/>
            <a:miter lim="800000"/>
            <a:headEnd/>
            <a:tailEnd/>
          </a:ln>
        </p:spPr>
        <p:txBody>
          <a:bodyPr wrap="square">
            <a:spAutoFit/>
          </a:bodyPr>
          <a:lstStyle/>
          <a:p>
            <a:pPr>
              <a:defRPr/>
            </a:pPr>
            <a:r>
              <a:rPr lang="nl-NL" sz="1000" i="1" dirty="0">
                <a:latin typeface="+mn-lt"/>
              </a:rPr>
              <a:t>Bron: </a:t>
            </a:r>
            <a:r>
              <a:rPr lang="nl-NL" sz="1000" i="1" dirty="0" err="1">
                <a:latin typeface="+mn-lt"/>
              </a:rPr>
              <a:t>Tromp-Beelen</a:t>
            </a:r>
            <a:r>
              <a:rPr lang="nl-NL" sz="1000" i="1" dirty="0">
                <a:latin typeface="+mn-lt"/>
              </a:rPr>
              <a:t> PG, </a:t>
            </a:r>
            <a:r>
              <a:rPr lang="nl-NL" sz="1000" i="1" dirty="0" err="1">
                <a:latin typeface="+mn-lt"/>
              </a:rPr>
              <a:t>Weijers-Everhard</a:t>
            </a:r>
            <a:r>
              <a:rPr lang="nl-NL" sz="1000" i="1" dirty="0">
                <a:latin typeface="+mn-lt"/>
              </a:rPr>
              <a:t> JP. Nicotineverslaving. </a:t>
            </a:r>
            <a:r>
              <a:rPr lang="nl-NL" sz="1000" i="1" dirty="0" err="1">
                <a:latin typeface="+mn-lt"/>
              </a:rPr>
              <a:t>Pharmaceutisch</a:t>
            </a:r>
            <a:r>
              <a:rPr lang="nl-NL" sz="1000" i="1" dirty="0">
                <a:latin typeface="+mn-lt"/>
              </a:rPr>
              <a:t> Weekblad, 2001;136(40):1503-7.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7588" name="Rectangle 2"/>
          <p:cNvSpPr>
            <a:spLocks noGrp="1" noChangeArrowheads="1"/>
          </p:cNvSpPr>
          <p:nvPr>
            <p:ph type="title"/>
          </p:nvPr>
        </p:nvSpPr>
        <p:spPr>
          <a:xfrm>
            <a:off x="540568" y="115888"/>
            <a:ext cx="9144000" cy="1143000"/>
          </a:xfrm>
        </p:spPr>
        <p:txBody>
          <a:bodyPr/>
          <a:lstStyle/>
          <a:p>
            <a:pPr eaLnBrk="1" hangingPunct="1"/>
            <a:r>
              <a:rPr lang="nl-NL" sz="3200" dirty="0">
                <a:solidFill>
                  <a:srgbClr val="C00000"/>
                </a:solidFill>
              </a:rPr>
              <a:t>Verslavingsrisico’s met betrekking tot het middel</a:t>
            </a:r>
          </a:p>
        </p:txBody>
      </p:sp>
      <p:sp>
        <p:nvSpPr>
          <p:cNvPr id="67589" name="Rectangle 3"/>
          <p:cNvSpPr>
            <a:spLocks noGrp="1" noChangeArrowheads="1"/>
          </p:cNvSpPr>
          <p:nvPr>
            <p:ph type="body" idx="1"/>
          </p:nvPr>
        </p:nvSpPr>
        <p:spPr>
          <a:xfrm>
            <a:off x="214313" y="1556792"/>
            <a:ext cx="8572500" cy="4786313"/>
          </a:xfrm>
        </p:spPr>
        <p:txBody>
          <a:bodyPr/>
          <a:lstStyle/>
          <a:p>
            <a:pPr eaLnBrk="1" hangingPunct="1"/>
            <a:r>
              <a:rPr lang="nl-NL" sz="2800" dirty="0"/>
              <a:t>verkrijgbaarheid</a:t>
            </a:r>
          </a:p>
          <a:p>
            <a:pPr eaLnBrk="1" hangingPunct="1"/>
            <a:r>
              <a:rPr lang="nl-NL" sz="2800" dirty="0"/>
              <a:t>kosten</a:t>
            </a:r>
          </a:p>
          <a:p>
            <a:pPr eaLnBrk="1" hangingPunct="1">
              <a:buFont typeface="Wingdings" pitchFamily="2" charset="2"/>
              <a:buNone/>
            </a:pPr>
            <a:endParaRPr lang="nl-NL" sz="2800" dirty="0"/>
          </a:p>
          <a:p>
            <a:pPr eaLnBrk="1" hangingPunct="1"/>
            <a:r>
              <a:rPr lang="nl-NL" sz="2800" dirty="0"/>
              <a:t>snelheid van intrede effect en duur van aanhouden effect</a:t>
            </a:r>
          </a:p>
          <a:p>
            <a:pPr eaLnBrk="1" hangingPunct="1"/>
            <a:r>
              <a:rPr lang="nl-NL" sz="2800" dirty="0"/>
              <a:t>werkingsmechanisme</a:t>
            </a:r>
          </a:p>
          <a:p>
            <a:pPr eaLnBrk="1" hangingPunct="1"/>
            <a:r>
              <a:rPr lang="nl-NL" sz="2800" dirty="0"/>
              <a:t>sterk /zwak werkzaam</a:t>
            </a:r>
          </a:p>
          <a:p>
            <a:pPr eaLnBrk="1" hangingPunct="1"/>
            <a:r>
              <a:rPr lang="nl-NL" sz="2800" dirty="0"/>
              <a:t>doseringsfrequentie</a:t>
            </a:r>
          </a:p>
          <a:p>
            <a:pPr eaLnBrk="1" hangingPunct="1"/>
            <a:r>
              <a:rPr lang="nl-NL" sz="2800" dirty="0"/>
              <a:t>wijze gebruik (kauwen, slikken, spuiten, inhaleren)</a:t>
            </a:r>
          </a:p>
          <a:p>
            <a:pPr eaLnBrk="1" hangingPunct="1">
              <a:buFont typeface="Wingdings" pitchFamily="2" charset="2"/>
              <a:buNone/>
            </a:pPr>
            <a:endParaRPr lang="nl-NL" sz="2400" dirty="0"/>
          </a:p>
        </p:txBody>
      </p:sp>
      <p:sp>
        <p:nvSpPr>
          <p:cNvPr id="6" name="Tekstvak 5"/>
          <p:cNvSpPr txBox="1"/>
          <p:nvPr/>
        </p:nvSpPr>
        <p:spPr>
          <a:xfrm>
            <a:off x="544513" y="6494463"/>
            <a:ext cx="6330950" cy="247650"/>
          </a:xfrm>
          <a:prstGeom prst="rect">
            <a:avLst/>
          </a:prstGeom>
          <a:noFill/>
        </p:spPr>
        <p:txBody>
          <a:bodyPr wrap="none">
            <a:spAutoFit/>
          </a:bodyPr>
          <a:lstStyle/>
          <a:p>
            <a:pPr>
              <a:defRPr/>
            </a:pPr>
            <a:r>
              <a:rPr lang="nl-NL" sz="1000" i="1" dirty="0">
                <a:latin typeface="+mn-lt"/>
              </a:rPr>
              <a:t>Bron: Franken I, van den Brink W. Handboek Verslaving. Utrecht. De tijdstroom; 2009. ISBN 978 5898 140 0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3"/>
          <p:cNvSpPr>
            <a:spLocks noGrp="1"/>
          </p:cNvSpPr>
          <p:nvPr>
            <p:ph type="title"/>
          </p:nvPr>
        </p:nvSpPr>
        <p:spPr>
          <a:xfrm>
            <a:off x="539552" y="228600"/>
            <a:ext cx="8153400" cy="990600"/>
          </a:xfrm>
        </p:spPr>
        <p:txBody>
          <a:bodyPr/>
          <a:lstStyle/>
          <a:p>
            <a:r>
              <a:rPr lang="nl-NL" sz="3600" dirty="0">
                <a:solidFill>
                  <a:srgbClr val="C00000"/>
                </a:solidFill>
              </a:rPr>
              <a:t>Wat werkt sneller: </a:t>
            </a:r>
            <a:br>
              <a:rPr lang="nl-NL" sz="3600" dirty="0">
                <a:solidFill>
                  <a:srgbClr val="C00000"/>
                </a:solidFill>
              </a:rPr>
            </a:br>
            <a:r>
              <a:rPr lang="nl-NL" sz="3600" dirty="0">
                <a:solidFill>
                  <a:srgbClr val="C00000"/>
                </a:solidFill>
              </a:rPr>
              <a:t>inhaleren, snuiven of injecteren?</a:t>
            </a:r>
          </a:p>
        </p:txBody>
      </p:sp>
      <p:sp>
        <p:nvSpPr>
          <p:cNvPr id="67587" name="Tijdelijke aanduiding voor inhoud 6"/>
          <p:cNvSpPr>
            <a:spLocks noGrp="1"/>
          </p:cNvSpPr>
          <p:nvPr>
            <p:ph idx="1"/>
          </p:nvPr>
        </p:nvSpPr>
        <p:spPr>
          <a:xfrm>
            <a:off x="251520" y="1927225"/>
            <a:ext cx="8229600" cy="4525963"/>
          </a:xfrm>
        </p:spPr>
        <p:txBody>
          <a:bodyPr/>
          <a:lstStyle/>
          <a:p>
            <a:r>
              <a:rPr lang="nl-NL" dirty="0"/>
              <a:t>Inhaleren</a:t>
            </a:r>
          </a:p>
          <a:p>
            <a:r>
              <a:rPr lang="nl-NL" dirty="0"/>
              <a:t>Snuiven</a:t>
            </a:r>
          </a:p>
          <a:p>
            <a:r>
              <a:rPr lang="nl-NL" dirty="0"/>
              <a:t>Injecteren </a:t>
            </a:r>
          </a:p>
          <a:p>
            <a:endParaRPr lang="nl-NL" dirty="0"/>
          </a:p>
          <a:p>
            <a:endParaRPr lang="nl-NL" dirty="0"/>
          </a:p>
          <a:p>
            <a:r>
              <a:rPr lang="nl-NL" dirty="0"/>
              <a:t>Antwoord:</a:t>
            </a:r>
            <a:br>
              <a:rPr lang="nl-NL" dirty="0"/>
            </a:br>
            <a:r>
              <a:rPr lang="nl-NL" dirty="0"/>
              <a:t>Inhaleren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anim calcmode="lin" valueType="num">
                                      <p:cBhvr additive="base">
                                        <p:cTn id="11"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75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anim calcmode="lin" valueType="num">
                                      <p:cBhvr additive="base">
                                        <p:cTn id="15"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anim calcmode="lin" valueType="num">
                                      <p:cBhvr additive="base">
                                        <p:cTn id="21"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69636" name="Picture 2"/>
          <p:cNvPicPr>
            <a:picLocks noChangeAspect="1" noChangeArrowheads="1"/>
          </p:cNvPicPr>
          <p:nvPr/>
        </p:nvPicPr>
        <p:blipFill>
          <a:blip r:embed="rId3"/>
          <a:srcRect/>
          <a:stretch>
            <a:fillRect/>
          </a:stretch>
        </p:blipFill>
        <p:spPr bwMode="auto">
          <a:xfrm>
            <a:off x="0" y="27384"/>
            <a:ext cx="9144000" cy="6858000"/>
          </a:xfrm>
          <a:prstGeom prst="rect">
            <a:avLst/>
          </a:prstGeom>
          <a:noFill/>
          <a:ln w="9525">
            <a:noFill/>
            <a:miter lim="800000"/>
            <a:headEnd/>
            <a:tailEnd/>
          </a:ln>
        </p:spPr>
      </p:pic>
      <p:sp>
        <p:nvSpPr>
          <p:cNvPr id="69637" name="Text Box 3"/>
          <p:cNvSpPr txBox="1">
            <a:spLocks noChangeArrowheads="1"/>
          </p:cNvSpPr>
          <p:nvPr/>
        </p:nvSpPr>
        <p:spPr bwMode="auto">
          <a:xfrm>
            <a:off x="376238" y="246063"/>
            <a:ext cx="1292225" cy="519112"/>
          </a:xfrm>
          <a:prstGeom prst="rect">
            <a:avLst/>
          </a:prstGeom>
          <a:solidFill>
            <a:schemeClr val="bg1"/>
          </a:solidFill>
          <a:ln w="9525">
            <a:noFill/>
            <a:miter lim="800000"/>
            <a:headEnd/>
            <a:tailEnd/>
          </a:ln>
        </p:spPr>
        <p:txBody>
          <a:bodyPr wrap="none">
            <a:spAutoFit/>
          </a:bodyPr>
          <a:lstStyle/>
          <a:p>
            <a:r>
              <a:rPr lang="nl-NL" sz="2800">
                <a:latin typeface="Garamond" pitchFamily="18" charset="0"/>
              </a:rPr>
              <a:t>Cocaïne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70660" name="Picture 2"/>
          <p:cNvPicPr>
            <a:picLocks noChangeAspect="1" noChangeArrowheads="1"/>
          </p:cNvPicPr>
          <p:nvPr/>
        </p:nvPicPr>
        <p:blipFill>
          <a:blip r:embed="rId2"/>
          <a:srcRect l="27679" t="11438" r="1447" b="5876"/>
          <a:stretch>
            <a:fillRect/>
          </a:stretch>
        </p:blipFill>
        <p:spPr bwMode="auto">
          <a:xfrm>
            <a:off x="914400" y="215434"/>
            <a:ext cx="7330007" cy="641417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28600"/>
            <a:ext cx="8153400" cy="990600"/>
          </a:xfrm>
        </p:spPr>
        <p:txBody>
          <a:bodyPr/>
          <a:lstStyle/>
          <a:p>
            <a:r>
              <a:rPr lang="nl-NL" sz="3600" dirty="0">
                <a:solidFill>
                  <a:srgbClr val="B40404"/>
                </a:solidFill>
              </a:rPr>
              <a:t>Bronnen </a:t>
            </a:r>
            <a:r>
              <a:rPr lang="nl-NL" sz="3600" dirty="0" err="1">
                <a:solidFill>
                  <a:srgbClr val="B40404"/>
                </a:solidFill>
              </a:rPr>
              <a:t>cq</a:t>
            </a:r>
            <a:r>
              <a:rPr lang="nl-NL" sz="3600" dirty="0">
                <a:solidFill>
                  <a:srgbClr val="B40404"/>
                </a:solidFill>
              </a:rPr>
              <a:t> referenties</a:t>
            </a:r>
          </a:p>
        </p:txBody>
      </p:sp>
      <p:sp>
        <p:nvSpPr>
          <p:cNvPr id="3" name="Tijdelijke aanduiding voor inhoud 2"/>
          <p:cNvSpPr>
            <a:spLocks noGrp="1"/>
          </p:cNvSpPr>
          <p:nvPr>
            <p:ph sz="quarter" idx="1"/>
          </p:nvPr>
        </p:nvSpPr>
        <p:spPr>
          <a:xfrm>
            <a:off x="179512" y="1600200"/>
            <a:ext cx="8892480" cy="5257800"/>
          </a:xfrm>
        </p:spPr>
        <p:txBody>
          <a:bodyPr/>
          <a:lstStyle/>
          <a:p>
            <a:r>
              <a:rPr lang="nl-NL" sz="2400" dirty="0"/>
              <a:t>Richtlijn Behandeling van tabaksverslaving en stoppen met roken ondersteuning. 2016, </a:t>
            </a:r>
            <a:r>
              <a:rPr lang="nl-NL" sz="2400" dirty="0" err="1"/>
              <a:t>Trimbos</a:t>
            </a:r>
            <a:r>
              <a:rPr lang="nl-NL" sz="2400" dirty="0"/>
              <a:t> Instituut, Utrecht</a:t>
            </a:r>
          </a:p>
          <a:p>
            <a:pPr lvl="0"/>
            <a:r>
              <a:rPr lang="nl-NL" sz="2400" dirty="0"/>
              <a:t>Graaf </a:t>
            </a:r>
            <a:r>
              <a:rPr lang="nl-NL" sz="2400" dirty="0" err="1"/>
              <a:t>vd</a:t>
            </a:r>
            <a:r>
              <a:rPr lang="nl-NL" sz="2400" dirty="0"/>
              <a:t> RC, Slingerland J, Helmus M, Tromp-Beelen PG. Richtlijn Detoxificatie psychoactieve middelen, hoofdstuk Tabak 224-55. St Resultaten Scoren. Utrecht: Perspectief Uitgevers; 2017. ISBN 978 94 92121 233</a:t>
            </a:r>
            <a:endParaRPr lang="nl-NL" sz="2400" i="1" dirty="0"/>
          </a:p>
          <a:p>
            <a:pPr lvl="0"/>
            <a:r>
              <a:rPr lang="nl-NL" sz="2400" dirty="0"/>
              <a:t>Tromp-Beelen PG, Graaf </a:t>
            </a:r>
            <a:r>
              <a:rPr lang="nl-NL" sz="2400" dirty="0" err="1"/>
              <a:t>vd</a:t>
            </a:r>
            <a:r>
              <a:rPr lang="nl-NL" sz="2400" dirty="0"/>
              <a:t> RC, Croes EA. Tabak. Hoofdstuk 7,97-124 Brink </a:t>
            </a:r>
            <a:r>
              <a:rPr lang="nl-NL" sz="2400" dirty="0" err="1"/>
              <a:t>vd</a:t>
            </a:r>
            <a:r>
              <a:rPr lang="nl-NL" sz="2400" dirty="0"/>
              <a:t>, Dom G, Dumont GJH, Neven A, </a:t>
            </a:r>
            <a:r>
              <a:rPr lang="nl-NL" sz="2400" dirty="0" err="1"/>
              <a:t>Schellekens</a:t>
            </a:r>
            <a:r>
              <a:rPr lang="nl-NL" sz="2400" dirty="0"/>
              <a:t> Farmacotherapie bij verslaving. Houten: </a:t>
            </a:r>
            <a:r>
              <a:rPr lang="nl-NL" sz="2400" dirty="0" err="1"/>
              <a:t>Prelum</a:t>
            </a:r>
            <a:r>
              <a:rPr lang="nl-NL" sz="2400" dirty="0"/>
              <a:t>; 2019 ISBN 978 90 8562 160 7.</a:t>
            </a:r>
          </a:p>
          <a:p>
            <a:pPr lvl="0"/>
            <a:r>
              <a:rPr lang="nl-NL" sz="2400" dirty="0"/>
              <a:t>Helmus M, Franken M, Koster J. Werkinstructie Tabaksverslavingsbehandeling, medisch inhoudelijk. 2018, Jellinek, Amsterdam</a:t>
            </a:r>
          </a:p>
          <a:p>
            <a:pPr lvl="0"/>
            <a:endParaRPr lang="nl-NL" sz="2400" dirty="0"/>
          </a:p>
          <a:p>
            <a:endParaRPr lang="nl-NL" sz="2400" i="1" dirty="0"/>
          </a:p>
          <a:p>
            <a:endParaRPr lang="nl-NL" sz="2400" dirty="0"/>
          </a:p>
        </p:txBody>
      </p:sp>
    </p:spTree>
    <p:extLst>
      <p:ext uri="{BB962C8B-B14F-4D97-AF65-F5344CB8AC3E}">
        <p14:creationId xmlns:p14="http://schemas.microsoft.com/office/powerpoint/2010/main" val="3618334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73732" name="Rectangle 2"/>
          <p:cNvSpPr>
            <a:spLocks noGrp="1" noChangeArrowheads="1"/>
          </p:cNvSpPr>
          <p:nvPr>
            <p:ph type="title"/>
          </p:nvPr>
        </p:nvSpPr>
        <p:spPr>
          <a:xfrm>
            <a:off x="468313" y="115888"/>
            <a:ext cx="8064500" cy="1143000"/>
          </a:xfrm>
        </p:spPr>
        <p:txBody>
          <a:bodyPr/>
          <a:lstStyle/>
          <a:p>
            <a:pPr eaLnBrk="1" hangingPunct="1"/>
            <a:r>
              <a:rPr lang="nl-NL" sz="3200">
                <a:solidFill>
                  <a:srgbClr val="C00000"/>
                </a:solidFill>
              </a:rPr>
              <a:t>Farmacokinetische eigenschappen nicotine</a:t>
            </a:r>
          </a:p>
        </p:txBody>
      </p:sp>
      <p:sp>
        <p:nvSpPr>
          <p:cNvPr id="73733" name="Rectangle 3"/>
          <p:cNvSpPr>
            <a:spLocks noGrp="1" noChangeArrowheads="1"/>
          </p:cNvSpPr>
          <p:nvPr>
            <p:ph type="body" idx="1"/>
          </p:nvPr>
        </p:nvSpPr>
        <p:spPr>
          <a:xfrm>
            <a:off x="180975" y="1341438"/>
            <a:ext cx="9144000" cy="4724400"/>
          </a:xfrm>
        </p:spPr>
        <p:txBody>
          <a:bodyPr/>
          <a:lstStyle/>
          <a:p>
            <a:pPr eaLnBrk="1" hangingPunct="1">
              <a:lnSpc>
                <a:spcPct val="150000"/>
              </a:lnSpc>
            </a:pPr>
            <a:r>
              <a:rPr lang="nl-NL" sz="2600" dirty="0"/>
              <a:t>nicotine geeft geen duidelijke </a:t>
            </a:r>
            <a:r>
              <a:rPr lang="nl-NL" sz="2600" dirty="0">
                <a:solidFill>
                  <a:schemeClr val="tx2"/>
                </a:solidFill>
              </a:rPr>
              <a:t>intoxicatie </a:t>
            </a:r>
            <a:br>
              <a:rPr lang="nl-NL" sz="2600" dirty="0">
                <a:solidFill>
                  <a:schemeClr val="tx2"/>
                </a:solidFill>
              </a:rPr>
            </a:br>
            <a:r>
              <a:rPr lang="nl-NL" sz="2600" dirty="0"/>
              <a:t>(i.t.t. drugs en alcohol)</a:t>
            </a:r>
          </a:p>
          <a:p>
            <a:pPr eaLnBrk="1" hangingPunct="1">
              <a:lnSpc>
                <a:spcPct val="150000"/>
              </a:lnSpc>
            </a:pPr>
            <a:r>
              <a:rPr lang="nl-NL" sz="2600" dirty="0">
                <a:solidFill>
                  <a:schemeClr val="tx2"/>
                </a:solidFill>
              </a:rPr>
              <a:t>zeer potent</a:t>
            </a:r>
            <a:r>
              <a:rPr lang="nl-NL" sz="2600" dirty="0"/>
              <a:t> verslavend middel</a:t>
            </a:r>
          </a:p>
          <a:p>
            <a:pPr eaLnBrk="1" hangingPunct="1">
              <a:lnSpc>
                <a:spcPct val="150000"/>
              </a:lnSpc>
            </a:pPr>
            <a:r>
              <a:rPr lang="nl-NL" sz="2600" dirty="0"/>
              <a:t>werkt </a:t>
            </a:r>
            <a:r>
              <a:rPr lang="nl-NL" sz="2600" dirty="0">
                <a:solidFill>
                  <a:schemeClr val="tx2"/>
                </a:solidFill>
              </a:rPr>
              <a:t>zeer snel</a:t>
            </a:r>
            <a:r>
              <a:rPr lang="nl-NL" sz="2600" dirty="0"/>
              <a:t>, bereikt na 7 seconden de hersenen</a:t>
            </a:r>
          </a:p>
          <a:p>
            <a:pPr eaLnBrk="1" hangingPunct="1">
              <a:lnSpc>
                <a:spcPct val="150000"/>
              </a:lnSpc>
            </a:pPr>
            <a:r>
              <a:rPr lang="nl-NL" sz="2600" dirty="0"/>
              <a:t>werkt </a:t>
            </a:r>
            <a:r>
              <a:rPr lang="nl-NL" sz="2600" dirty="0">
                <a:solidFill>
                  <a:schemeClr val="tx2"/>
                </a:solidFill>
              </a:rPr>
              <a:t>kort </a:t>
            </a:r>
            <a:r>
              <a:rPr lang="nl-NL" sz="2600" dirty="0"/>
              <a:t>(afhankelijk </a:t>
            </a:r>
            <a:r>
              <a:rPr lang="nl-NL" sz="2600" dirty="0">
                <a:solidFill>
                  <a:schemeClr val="tx2"/>
                </a:solidFill>
              </a:rPr>
              <a:t>genetische factoren!</a:t>
            </a:r>
            <a:r>
              <a:rPr lang="nl-NL" sz="2600" dirty="0"/>
              <a:t>)</a:t>
            </a:r>
          </a:p>
          <a:p>
            <a:pPr eaLnBrk="1" hangingPunct="1"/>
            <a:r>
              <a:rPr lang="nl-NL" sz="2600" dirty="0"/>
              <a:t>resultaat: </a:t>
            </a:r>
            <a:r>
              <a:rPr lang="nl-NL" sz="2600" dirty="0">
                <a:solidFill>
                  <a:schemeClr val="tx2"/>
                </a:solidFill>
              </a:rPr>
              <a:t>vaak doseren</a:t>
            </a:r>
            <a:r>
              <a:rPr lang="nl-NL" sz="2600" dirty="0"/>
              <a:t>, 20 sigaretten per dag en 10 inhalaties per sigaret: minimaal 200 doses p.d.</a:t>
            </a:r>
          </a:p>
          <a:p>
            <a:pPr eaLnBrk="1" hangingPunct="1">
              <a:buFont typeface="Wingdings" pitchFamily="2" charset="2"/>
              <a:buNone/>
            </a:pPr>
            <a:br>
              <a:rPr lang="nl-NL" sz="2600" dirty="0"/>
            </a:br>
            <a:r>
              <a:rPr lang="nl-NL" sz="2600" dirty="0"/>
              <a:t>(let op: </a:t>
            </a:r>
            <a:r>
              <a:rPr lang="nl-NL" sz="2600" dirty="0">
                <a:solidFill>
                  <a:schemeClr val="tx2"/>
                </a:solidFill>
              </a:rPr>
              <a:t>‘</a:t>
            </a:r>
            <a:r>
              <a:rPr lang="nl-NL" sz="2600" dirty="0" err="1">
                <a:solidFill>
                  <a:schemeClr val="tx2"/>
                </a:solidFill>
              </a:rPr>
              <a:t>light</a:t>
            </a:r>
            <a:r>
              <a:rPr lang="nl-NL" sz="2600" dirty="0">
                <a:solidFill>
                  <a:schemeClr val="tx2"/>
                </a:solidFill>
              </a:rPr>
              <a:t>’</a:t>
            </a:r>
            <a:r>
              <a:rPr lang="nl-NL" sz="2600" dirty="0"/>
              <a:t>, </a:t>
            </a:r>
            <a:r>
              <a:rPr lang="nl-NL" sz="2600" dirty="0">
                <a:solidFill>
                  <a:schemeClr val="tx2"/>
                </a:solidFill>
              </a:rPr>
              <a:t>‘mild’</a:t>
            </a:r>
            <a:r>
              <a:rPr lang="nl-NL" sz="2600" dirty="0"/>
              <a:t> en </a:t>
            </a:r>
            <a:r>
              <a:rPr lang="nl-NL" sz="2600" dirty="0">
                <a:solidFill>
                  <a:schemeClr val="tx2"/>
                </a:solidFill>
              </a:rPr>
              <a:t>filter</a:t>
            </a:r>
            <a:r>
              <a:rPr lang="nl-NL" sz="2600" dirty="0"/>
              <a:t>sigaretten)</a:t>
            </a:r>
          </a:p>
        </p:txBody>
      </p:sp>
      <p:sp>
        <p:nvSpPr>
          <p:cNvPr id="7" name="Tekstvak 6"/>
          <p:cNvSpPr txBox="1"/>
          <p:nvPr/>
        </p:nvSpPr>
        <p:spPr>
          <a:xfrm>
            <a:off x="539749" y="6485334"/>
            <a:ext cx="8640763" cy="400050"/>
          </a:xfrm>
          <a:prstGeom prst="rect">
            <a:avLst/>
          </a:prstGeom>
          <a:noFill/>
        </p:spPr>
        <p:txBody>
          <a:bodyPr>
            <a:spAutoFit/>
          </a:bodyPr>
          <a:lstStyle/>
          <a:p>
            <a:pPr>
              <a:defRPr/>
            </a:pPr>
            <a:r>
              <a:rPr lang="nl-NL" sz="1000" i="1" dirty="0">
                <a:latin typeface="+mn-lt"/>
              </a:rPr>
              <a:t>Bron: </a:t>
            </a:r>
            <a:r>
              <a:rPr lang="nl-NL" sz="1000" i="1" dirty="0" err="1">
                <a:latin typeface="+mn-lt"/>
              </a:rPr>
              <a:t>Tromp-Beelen</a:t>
            </a:r>
            <a:r>
              <a:rPr lang="nl-NL" sz="1000" i="1" dirty="0">
                <a:latin typeface="+mn-lt"/>
              </a:rPr>
              <a:t> PG, </a:t>
            </a:r>
            <a:r>
              <a:rPr lang="nl-NL" sz="1000" i="1" dirty="0" err="1">
                <a:latin typeface="+mn-lt"/>
              </a:rPr>
              <a:t>Weijers-Everhard</a:t>
            </a:r>
            <a:r>
              <a:rPr lang="nl-NL" sz="1000" i="1" dirty="0">
                <a:latin typeface="+mn-lt"/>
              </a:rPr>
              <a:t> JP. Verslaving. Hoofdstuk 15,265-81 in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a:t>
            </a:r>
          </a:p>
          <a:p>
            <a:pPr>
              <a:defRPr/>
            </a:pPr>
            <a:r>
              <a:rPr lang="nl-NL" sz="1000" i="1" dirty="0">
                <a:latin typeface="+mn-lt"/>
              </a:rPr>
              <a:t>Tabaksgebruik, gevolgen en bestrijding. Utrecht: Lemma; 2005. ISBN 90 5931 146 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aphicFrame>
        <p:nvGraphicFramePr>
          <p:cNvPr id="1026" name="Object 2"/>
          <p:cNvGraphicFramePr>
            <a:graphicFrameLocks noChangeAspect="1"/>
          </p:cNvGraphicFramePr>
          <p:nvPr/>
        </p:nvGraphicFramePr>
        <p:xfrm>
          <a:off x="250825" y="1143000"/>
          <a:ext cx="7488238" cy="5238750"/>
        </p:xfrm>
        <a:graphic>
          <a:graphicData uri="http://schemas.openxmlformats.org/presentationml/2006/ole">
            <mc:AlternateContent xmlns:mc="http://schemas.openxmlformats.org/markup-compatibility/2006">
              <mc:Choice xmlns:v="urn:schemas-microsoft-com:vml" Requires="v">
                <p:oleObj spid="_x0000_s1192" name="Document" r:id="rId4" imgW="4201668" imgH="3073908" progId="Word.Document.8">
                  <p:embed/>
                </p:oleObj>
              </mc:Choice>
              <mc:Fallback>
                <p:oleObj name="Document" r:id="rId4" imgW="4201668" imgH="3073908" progId="Word.Document.8">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143000"/>
                        <a:ext cx="7488238" cy="523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9" name="Text Box 3"/>
          <p:cNvSpPr txBox="1">
            <a:spLocks noChangeArrowheads="1"/>
          </p:cNvSpPr>
          <p:nvPr/>
        </p:nvSpPr>
        <p:spPr bwMode="auto">
          <a:xfrm>
            <a:off x="304800" y="6213475"/>
            <a:ext cx="8839200" cy="366713"/>
          </a:xfrm>
          <a:prstGeom prst="rect">
            <a:avLst/>
          </a:prstGeom>
          <a:noFill/>
          <a:ln w="9525">
            <a:noFill/>
            <a:miter lim="800000"/>
            <a:headEnd/>
            <a:tailEnd/>
          </a:ln>
        </p:spPr>
        <p:txBody>
          <a:bodyPr>
            <a:spAutoFit/>
          </a:bodyPr>
          <a:lstStyle/>
          <a:p>
            <a:endParaRPr lang="en-GB">
              <a:latin typeface="Times New Roman" pitchFamily="18" charset="0"/>
            </a:endParaRPr>
          </a:p>
        </p:txBody>
      </p:sp>
      <p:sp>
        <p:nvSpPr>
          <p:cNvPr id="1030" name="Text Box 4"/>
          <p:cNvSpPr txBox="1">
            <a:spLocks noChangeArrowheads="1"/>
          </p:cNvSpPr>
          <p:nvPr/>
        </p:nvSpPr>
        <p:spPr bwMode="auto">
          <a:xfrm>
            <a:off x="108520" y="6381328"/>
            <a:ext cx="9144000" cy="400110"/>
          </a:xfrm>
          <a:prstGeom prst="rect">
            <a:avLst/>
          </a:prstGeom>
          <a:noFill/>
          <a:ln w="9525">
            <a:noFill/>
            <a:miter lim="800000"/>
            <a:headEnd/>
            <a:tailEnd/>
          </a:ln>
        </p:spPr>
        <p:txBody>
          <a:bodyPr wrap="square">
            <a:spAutoFit/>
          </a:bodyPr>
          <a:lstStyle/>
          <a:p>
            <a:pPr>
              <a:defRPr/>
            </a:pPr>
            <a:r>
              <a:rPr lang="nl-NL" sz="1000" i="1" dirty="0">
                <a:latin typeface="+mn-lt"/>
              </a:rPr>
              <a:t>Bron:  A. </a:t>
            </a:r>
            <a:r>
              <a:rPr lang="nl-NL" sz="1000" i="1" dirty="0" err="1">
                <a:latin typeface="+mn-lt"/>
              </a:rPr>
              <a:t>Goldstein</a:t>
            </a:r>
            <a:r>
              <a:rPr lang="nl-NL" sz="1000" i="1" dirty="0">
                <a:latin typeface="+mn-lt"/>
              </a:rPr>
              <a:t> </a:t>
            </a:r>
            <a:r>
              <a:rPr lang="nl-NL" sz="1000" i="1" dirty="0" err="1">
                <a:latin typeface="+mn-lt"/>
              </a:rPr>
              <a:t>Addiction</a:t>
            </a:r>
            <a:r>
              <a:rPr lang="nl-NL" sz="1000" i="1" dirty="0">
                <a:latin typeface="+mn-lt"/>
              </a:rPr>
              <a:t>. De nicotine  spiegel in het bloed na het roken van één sigaret per uur. De bloedmonsters werden iedere 15 minuten genomen. (Nicotinespiegel gegeven in </a:t>
            </a:r>
            <a:r>
              <a:rPr lang="nl-NL" sz="1000" i="1" dirty="0" err="1">
                <a:latin typeface="+mn-lt"/>
              </a:rPr>
              <a:t>ng</a:t>
            </a:r>
            <a:r>
              <a:rPr lang="nl-NL" sz="1000" i="1" dirty="0">
                <a:latin typeface="+mn-lt"/>
              </a:rPr>
              <a:t>/ml bloed).</a:t>
            </a:r>
          </a:p>
        </p:txBody>
      </p:sp>
      <p:sp>
        <p:nvSpPr>
          <p:cNvPr id="1031" name="Text Box 5"/>
          <p:cNvSpPr txBox="1">
            <a:spLocks noChangeArrowheads="1"/>
          </p:cNvSpPr>
          <p:nvPr/>
        </p:nvSpPr>
        <p:spPr bwMode="auto">
          <a:xfrm>
            <a:off x="468313" y="0"/>
            <a:ext cx="8496300" cy="1323975"/>
          </a:xfrm>
          <a:prstGeom prst="rect">
            <a:avLst/>
          </a:prstGeom>
          <a:noFill/>
          <a:ln w="9525">
            <a:noFill/>
            <a:miter lim="800000"/>
            <a:headEnd/>
            <a:tailEnd/>
          </a:ln>
        </p:spPr>
        <p:txBody>
          <a:bodyPr>
            <a:spAutoFit/>
          </a:bodyPr>
          <a:lstStyle/>
          <a:p>
            <a:pPr>
              <a:defRPr/>
            </a:pPr>
            <a:r>
              <a:rPr lang="nl-NL" sz="2800" dirty="0">
                <a:solidFill>
                  <a:srgbClr val="C00000"/>
                </a:solidFill>
                <a:latin typeface="+mn-lt"/>
              </a:rPr>
              <a:t>Let op: </a:t>
            </a:r>
            <a:br>
              <a:rPr lang="nl-NL" sz="2800" dirty="0">
                <a:solidFill>
                  <a:srgbClr val="C00000"/>
                </a:solidFill>
                <a:latin typeface="+mn-lt"/>
              </a:rPr>
            </a:br>
            <a:r>
              <a:rPr lang="nl-NL" sz="2800" dirty="0">
                <a:solidFill>
                  <a:srgbClr val="C00000"/>
                </a:solidFill>
                <a:latin typeface="+mn-lt"/>
              </a:rPr>
              <a:t>genetische verschillen in metabolisme van nicotine </a:t>
            </a:r>
            <a:r>
              <a:rPr lang="nl-NL" sz="2400" dirty="0">
                <a:solidFill>
                  <a:srgbClr val="C00000"/>
                </a:solidFill>
                <a:latin typeface="+mn-lt"/>
              </a:rPr>
              <a:t>(CYP2A6)</a:t>
            </a:r>
            <a:endParaRPr lang="nl-NL" sz="2400" b="1" dirty="0">
              <a:solidFill>
                <a:srgbClr val="C00000"/>
              </a:solidFill>
              <a:latin typeface="+mn-lt"/>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75780" name="Rectangle 2"/>
          <p:cNvSpPr>
            <a:spLocks noGrp="1" noChangeArrowheads="1"/>
          </p:cNvSpPr>
          <p:nvPr>
            <p:ph type="title"/>
          </p:nvPr>
        </p:nvSpPr>
        <p:spPr>
          <a:xfrm>
            <a:off x="503238" y="115888"/>
            <a:ext cx="8101012" cy="1143000"/>
          </a:xfrm>
        </p:spPr>
        <p:txBody>
          <a:bodyPr/>
          <a:lstStyle/>
          <a:p>
            <a:pPr eaLnBrk="1" hangingPunct="1"/>
            <a:r>
              <a:rPr lang="nl-NL" sz="3600">
                <a:solidFill>
                  <a:srgbClr val="C00000"/>
                </a:solidFill>
              </a:rPr>
              <a:t>Farmacodynamische eigenschappen nicotine</a:t>
            </a:r>
          </a:p>
        </p:txBody>
      </p:sp>
      <p:sp>
        <p:nvSpPr>
          <p:cNvPr id="75781" name="Rectangle 3"/>
          <p:cNvSpPr>
            <a:spLocks noGrp="1" noChangeArrowheads="1"/>
          </p:cNvSpPr>
          <p:nvPr>
            <p:ph type="body" idx="1"/>
          </p:nvPr>
        </p:nvSpPr>
        <p:spPr>
          <a:xfrm>
            <a:off x="250825" y="1906588"/>
            <a:ext cx="7772400" cy="4114800"/>
          </a:xfrm>
        </p:spPr>
        <p:txBody>
          <a:bodyPr/>
          <a:lstStyle/>
          <a:p>
            <a:pPr eaLnBrk="1" hangingPunct="1"/>
            <a:r>
              <a:rPr lang="nl-NL"/>
              <a:t>stimulering</a:t>
            </a:r>
          </a:p>
          <a:p>
            <a:pPr eaLnBrk="1" hangingPunct="1"/>
            <a:r>
              <a:rPr lang="nl-NL"/>
              <a:t>ontspanning</a:t>
            </a:r>
          </a:p>
          <a:p>
            <a:pPr eaLnBrk="1" hangingPunct="1"/>
            <a:r>
              <a:rPr lang="nl-NL"/>
              <a:t>concentratie ↑</a:t>
            </a:r>
          </a:p>
          <a:p>
            <a:pPr eaLnBrk="1" hangingPunct="1"/>
            <a:r>
              <a:rPr lang="nl-NL"/>
              <a:t>prestatie ↑</a:t>
            </a:r>
          </a:p>
          <a:p>
            <a:pPr eaLnBrk="1" hangingPunct="1"/>
            <a:r>
              <a:rPr lang="nl-NL"/>
              <a:t>stemming ↑</a:t>
            </a:r>
          </a:p>
          <a:p>
            <a:pPr eaLnBrk="1" hangingPunct="1"/>
            <a:r>
              <a:rPr lang="nl-NL"/>
              <a:t>angst ↓</a:t>
            </a:r>
          </a:p>
          <a:p>
            <a:pPr eaLnBrk="1" hangingPunct="1"/>
            <a:r>
              <a:rPr lang="nl-NL"/>
              <a:t>eetlust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541338" y="142875"/>
            <a:ext cx="9144000" cy="1143000"/>
          </a:xfrm>
        </p:spPr>
        <p:txBody>
          <a:bodyPr/>
          <a:lstStyle/>
          <a:p>
            <a:r>
              <a:rPr lang="nl-NL" sz="3200">
                <a:solidFill>
                  <a:srgbClr val="C00000"/>
                </a:solidFill>
              </a:rPr>
              <a:t>Nicotine werking op het centraal zenuwstelsel</a:t>
            </a:r>
          </a:p>
        </p:txBody>
      </p:sp>
      <p:grpSp>
        <p:nvGrpSpPr>
          <p:cNvPr id="76803" name="Group 34"/>
          <p:cNvGrpSpPr>
            <a:grpSpLocks/>
          </p:cNvGrpSpPr>
          <p:nvPr/>
        </p:nvGrpSpPr>
        <p:grpSpPr bwMode="auto">
          <a:xfrm>
            <a:off x="509588" y="1773238"/>
            <a:ext cx="8455025" cy="4656137"/>
            <a:chOff x="509564" y="1918888"/>
            <a:chExt cx="8454924" cy="4656537"/>
          </a:xfrm>
        </p:grpSpPr>
        <p:sp>
          <p:nvSpPr>
            <p:cNvPr id="76804" name="Rectangle 4"/>
            <p:cNvSpPr>
              <a:spLocks noChangeArrowheads="1"/>
            </p:cNvSpPr>
            <p:nvPr/>
          </p:nvSpPr>
          <p:spPr bwMode="auto">
            <a:xfrm>
              <a:off x="529208" y="1918888"/>
              <a:ext cx="8435280" cy="4581525"/>
            </a:xfrm>
            <a:prstGeom prst="rect">
              <a:avLst/>
            </a:prstGeom>
            <a:solidFill>
              <a:srgbClr val="FFFFFF"/>
            </a:solidFill>
            <a:ln w="9525">
              <a:solidFill>
                <a:schemeClr val="tx1"/>
              </a:solidFill>
              <a:miter lim="800000"/>
              <a:headEnd/>
              <a:tailEnd/>
            </a:ln>
          </p:spPr>
          <p:txBody>
            <a:bodyPr wrap="none" anchor="ctr"/>
            <a:lstStyle/>
            <a:p>
              <a:pPr algn="ctr"/>
              <a:endParaRPr lang="en-GB" sz="2400">
                <a:latin typeface="Times New Roman" pitchFamily="18" charset="0"/>
              </a:endParaRPr>
            </a:p>
          </p:txBody>
        </p:sp>
        <p:sp>
          <p:nvSpPr>
            <p:cNvPr id="76805" name="Line 5"/>
            <p:cNvSpPr>
              <a:spLocks noChangeShapeType="1"/>
            </p:cNvSpPr>
            <p:nvPr/>
          </p:nvSpPr>
          <p:spPr bwMode="auto">
            <a:xfrm flipV="1">
              <a:off x="1905000" y="3352800"/>
              <a:ext cx="914400" cy="838200"/>
            </a:xfrm>
            <a:prstGeom prst="line">
              <a:avLst/>
            </a:prstGeom>
            <a:noFill/>
            <a:ln w="38100">
              <a:solidFill>
                <a:schemeClr val="tx1"/>
              </a:solidFill>
              <a:round/>
              <a:headEnd/>
              <a:tailEnd type="triangle" w="med" len="med"/>
            </a:ln>
          </p:spPr>
          <p:txBody>
            <a:bodyPr/>
            <a:lstStyle/>
            <a:p>
              <a:endParaRPr lang="nl-NL"/>
            </a:p>
          </p:txBody>
        </p:sp>
        <p:sp>
          <p:nvSpPr>
            <p:cNvPr id="76806" name="Line 6"/>
            <p:cNvSpPr>
              <a:spLocks noChangeShapeType="1"/>
            </p:cNvSpPr>
            <p:nvPr/>
          </p:nvSpPr>
          <p:spPr bwMode="auto">
            <a:xfrm flipV="1">
              <a:off x="1905000" y="3886200"/>
              <a:ext cx="914400" cy="304800"/>
            </a:xfrm>
            <a:prstGeom prst="line">
              <a:avLst/>
            </a:prstGeom>
            <a:noFill/>
            <a:ln w="38100">
              <a:solidFill>
                <a:schemeClr val="tx1"/>
              </a:solidFill>
              <a:round/>
              <a:headEnd/>
              <a:tailEnd type="triangle" w="med" len="med"/>
            </a:ln>
          </p:spPr>
          <p:txBody>
            <a:bodyPr/>
            <a:lstStyle/>
            <a:p>
              <a:endParaRPr lang="nl-NL"/>
            </a:p>
          </p:txBody>
        </p:sp>
        <p:sp>
          <p:nvSpPr>
            <p:cNvPr id="76807" name="Line 7"/>
            <p:cNvSpPr>
              <a:spLocks noChangeShapeType="1"/>
            </p:cNvSpPr>
            <p:nvPr/>
          </p:nvSpPr>
          <p:spPr bwMode="auto">
            <a:xfrm>
              <a:off x="1905000" y="4191000"/>
              <a:ext cx="914400" cy="228600"/>
            </a:xfrm>
            <a:prstGeom prst="line">
              <a:avLst/>
            </a:prstGeom>
            <a:noFill/>
            <a:ln w="38100">
              <a:solidFill>
                <a:schemeClr val="tx1"/>
              </a:solidFill>
              <a:round/>
              <a:headEnd/>
              <a:tailEnd type="triangle" w="med" len="med"/>
            </a:ln>
          </p:spPr>
          <p:txBody>
            <a:bodyPr/>
            <a:lstStyle/>
            <a:p>
              <a:endParaRPr lang="nl-NL"/>
            </a:p>
          </p:txBody>
        </p:sp>
        <p:sp>
          <p:nvSpPr>
            <p:cNvPr id="76808" name="Line 8"/>
            <p:cNvSpPr>
              <a:spLocks noChangeShapeType="1"/>
            </p:cNvSpPr>
            <p:nvPr/>
          </p:nvSpPr>
          <p:spPr bwMode="auto">
            <a:xfrm>
              <a:off x="1905000" y="4191000"/>
              <a:ext cx="990600" cy="838200"/>
            </a:xfrm>
            <a:prstGeom prst="line">
              <a:avLst/>
            </a:prstGeom>
            <a:noFill/>
            <a:ln w="38100">
              <a:solidFill>
                <a:schemeClr val="tx1"/>
              </a:solidFill>
              <a:round/>
              <a:headEnd/>
              <a:tailEnd type="triangle" w="med" len="med"/>
            </a:ln>
          </p:spPr>
          <p:txBody>
            <a:bodyPr/>
            <a:lstStyle/>
            <a:p>
              <a:endParaRPr lang="nl-NL"/>
            </a:p>
          </p:txBody>
        </p:sp>
        <p:sp>
          <p:nvSpPr>
            <p:cNvPr id="76809" name="Line 9"/>
            <p:cNvSpPr>
              <a:spLocks noChangeShapeType="1"/>
            </p:cNvSpPr>
            <p:nvPr/>
          </p:nvSpPr>
          <p:spPr bwMode="auto">
            <a:xfrm>
              <a:off x="1905000" y="4191000"/>
              <a:ext cx="990600" cy="1447800"/>
            </a:xfrm>
            <a:prstGeom prst="line">
              <a:avLst/>
            </a:prstGeom>
            <a:noFill/>
            <a:ln w="38100">
              <a:solidFill>
                <a:schemeClr val="tx1"/>
              </a:solidFill>
              <a:round/>
              <a:headEnd/>
              <a:tailEnd type="triangle" w="med" len="med"/>
            </a:ln>
          </p:spPr>
          <p:txBody>
            <a:bodyPr/>
            <a:lstStyle/>
            <a:p>
              <a:endParaRPr lang="nl-NL"/>
            </a:p>
          </p:txBody>
        </p:sp>
        <p:sp>
          <p:nvSpPr>
            <p:cNvPr id="76810" name="Line 10"/>
            <p:cNvSpPr>
              <a:spLocks noChangeShapeType="1"/>
            </p:cNvSpPr>
            <p:nvPr/>
          </p:nvSpPr>
          <p:spPr bwMode="auto">
            <a:xfrm flipV="1">
              <a:off x="1905000" y="2819400"/>
              <a:ext cx="914400" cy="1371600"/>
            </a:xfrm>
            <a:prstGeom prst="line">
              <a:avLst/>
            </a:prstGeom>
            <a:noFill/>
            <a:ln w="38100">
              <a:solidFill>
                <a:schemeClr val="tx1"/>
              </a:solidFill>
              <a:round/>
              <a:headEnd/>
              <a:tailEnd type="triangle" w="med" len="med"/>
            </a:ln>
          </p:spPr>
          <p:txBody>
            <a:bodyPr/>
            <a:lstStyle/>
            <a:p>
              <a:endParaRPr lang="nl-NL"/>
            </a:p>
          </p:txBody>
        </p:sp>
        <p:sp>
          <p:nvSpPr>
            <p:cNvPr id="76811" name="Text Box 11"/>
            <p:cNvSpPr txBox="1">
              <a:spLocks noChangeArrowheads="1"/>
            </p:cNvSpPr>
            <p:nvPr/>
          </p:nvSpPr>
          <p:spPr bwMode="auto">
            <a:xfrm>
              <a:off x="509564" y="3962399"/>
              <a:ext cx="1398140" cy="400108"/>
            </a:xfrm>
            <a:prstGeom prst="rect">
              <a:avLst/>
            </a:prstGeom>
            <a:noFill/>
            <a:ln w="9525">
              <a:noFill/>
              <a:miter lim="800000"/>
              <a:headEnd/>
              <a:tailEnd/>
            </a:ln>
          </p:spPr>
          <p:txBody>
            <a:bodyPr wrap="none">
              <a:spAutoFit/>
            </a:bodyPr>
            <a:lstStyle/>
            <a:p>
              <a:r>
                <a:rPr lang="nl-NL" sz="2000">
                  <a:latin typeface="Times New Roman" pitchFamily="18" charset="0"/>
                </a:rPr>
                <a:t>NICOTINE</a:t>
              </a:r>
            </a:p>
          </p:txBody>
        </p:sp>
        <p:sp>
          <p:nvSpPr>
            <p:cNvPr id="76812" name="Rectangle 12"/>
            <p:cNvSpPr>
              <a:spLocks noChangeArrowheads="1"/>
            </p:cNvSpPr>
            <p:nvPr/>
          </p:nvSpPr>
          <p:spPr bwMode="auto">
            <a:xfrm>
              <a:off x="2895600" y="2514600"/>
              <a:ext cx="1246239" cy="338552"/>
            </a:xfrm>
            <a:prstGeom prst="rect">
              <a:avLst/>
            </a:prstGeom>
            <a:noFill/>
            <a:ln w="9525">
              <a:noFill/>
              <a:miter lim="800000"/>
              <a:headEnd/>
              <a:tailEnd/>
            </a:ln>
          </p:spPr>
          <p:txBody>
            <a:bodyPr wrap="none">
              <a:spAutoFit/>
            </a:bodyPr>
            <a:lstStyle/>
            <a:p>
              <a:r>
                <a:rPr lang="nl-NL" sz="1600">
                  <a:latin typeface="Times New Roman" pitchFamily="18" charset="0"/>
                </a:rPr>
                <a:t>DOPAMINE</a:t>
              </a:r>
            </a:p>
          </p:txBody>
        </p:sp>
        <p:sp>
          <p:nvSpPr>
            <p:cNvPr id="76813" name="Text Box 13"/>
            <p:cNvSpPr txBox="1">
              <a:spLocks noChangeArrowheads="1"/>
            </p:cNvSpPr>
            <p:nvPr/>
          </p:nvSpPr>
          <p:spPr bwMode="auto">
            <a:xfrm>
              <a:off x="2895600" y="3124200"/>
              <a:ext cx="1933543" cy="338552"/>
            </a:xfrm>
            <a:prstGeom prst="rect">
              <a:avLst/>
            </a:prstGeom>
            <a:noFill/>
            <a:ln w="9525">
              <a:noFill/>
              <a:miter lim="800000"/>
              <a:headEnd/>
              <a:tailEnd/>
            </a:ln>
          </p:spPr>
          <p:txBody>
            <a:bodyPr wrap="none">
              <a:spAutoFit/>
            </a:bodyPr>
            <a:lstStyle/>
            <a:p>
              <a:r>
                <a:rPr lang="nl-NL" sz="1600">
                  <a:latin typeface="Times New Roman" pitchFamily="18" charset="0"/>
                </a:rPr>
                <a:t>NORADRENALINE</a:t>
              </a:r>
            </a:p>
          </p:txBody>
        </p:sp>
        <p:sp>
          <p:nvSpPr>
            <p:cNvPr id="76814" name="Text Box 14"/>
            <p:cNvSpPr txBox="1">
              <a:spLocks noChangeArrowheads="1"/>
            </p:cNvSpPr>
            <p:nvPr/>
          </p:nvSpPr>
          <p:spPr bwMode="auto">
            <a:xfrm>
              <a:off x="2895600" y="3733800"/>
              <a:ext cx="1905000" cy="338552"/>
            </a:xfrm>
            <a:prstGeom prst="rect">
              <a:avLst/>
            </a:prstGeom>
            <a:noFill/>
            <a:ln w="9525">
              <a:noFill/>
              <a:miter lim="800000"/>
              <a:headEnd/>
              <a:tailEnd/>
            </a:ln>
          </p:spPr>
          <p:txBody>
            <a:bodyPr>
              <a:spAutoFit/>
            </a:bodyPr>
            <a:lstStyle/>
            <a:p>
              <a:pPr>
                <a:spcBef>
                  <a:spcPct val="50000"/>
                </a:spcBef>
              </a:pPr>
              <a:r>
                <a:rPr lang="nl-NL" sz="1600">
                  <a:latin typeface="Times New Roman" pitchFamily="18" charset="0"/>
                </a:rPr>
                <a:t>ACETYLCHOLINE</a:t>
              </a:r>
            </a:p>
          </p:txBody>
        </p:sp>
        <p:sp>
          <p:nvSpPr>
            <p:cNvPr id="76815" name="Text Box 15"/>
            <p:cNvSpPr txBox="1">
              <a:spLocks noChangeArrowheads="1"/>
            </p:cNvSpPr>
            <p:nvPr/>
          </p:nvSpPr>
          <p:spPr bwMode="auto">
            <a:xfrm>
              <a:off x="2916238" y="4292600"/>
              <a:ext cx="1658596" cy="338552"/>
            </a:xfrm>
            <a:prstGeom prst="rect">
              <a:avLst/>
            </a:prstGeom>
            <a:noFill/>
            <a:ln w="9525">
              <a:noFill/>
              <a:miter lim="800000"/>
              <a:headEnd/>
              <a:tailEnd/>
            </a:ln>
          </p:spPr>
          <p:txBody>
            <a:bodyPr wrap="none">
              <a:spAutoFit/>
            </a:bodyPr>
            <a:lstStyle/>
            <a:p>
              <a:r>
                <a:rPr lang="nl-NL" sz="1600">
                  <a:latin typeface="Times New Roman" pitchFamily="18" charset="0"/>
                </a:rPr>
                <a:t>VASOPRESSINE</a:t>
              </a:r>
            </a:p>
          </p:txBody>
        </p:sp>
        <p:sp>
          <p:nvSpPr>
            <p:cNvPr id="76816" name="Text Box 16"/>
            <p:cNvSpPr txBox="1">
              <a:spLocks noChangeArrowheads="1"/>
            </p:cNvSpPr>
            <p:nvPr/>
          </p:nvSpPr>
          <p:spPr bwMode="auto">
            <a:xfrm>
              <a:off x="2971800" y="4876800"/>
              <a:ext cx="1464953" cy="338552"/>
            </a:xfrm>
            <a:prstGeom prst="rect">
              <a:avLst/>
            </a:prstGeom>
            <a:noFill/>
            <a:ln w="9525">
              <a:noFill/>
              <a:miter lim="800000"/>
              <a:headEnd/>
              <a:tailEnd/>
            </a:ln>
          </p:spPr>
          <p:txBody>
            <a:bodyPr wrap="none">
              <a:spAutoFit/>
            </a:bodyPr>
            <a:lstStyle/>
            <a:p>
              <a:r>
                <a:rPr lang="nl-NL" sz="1600">
                  <a:latin typeface="Times New Roman" pitchFamily="18" charset="0"/>
                </a:rPr>
                <a:t>SEROTONINE</a:t>
              </a:r>
            </a:p>
          </p:txBody>
        </p:sp>
        <p:sp>
          <p:nvSpPr>
            <p:cNvPr id="76817" name="Text Box 17"/>
            <p:cNvSpPr txBox="1">
              <a:spLocks noChangeArrowheads="1"/>
            </p:cNvSpPr>
            <p:nvPr/>
          </p:nvSpPr>
          <p:spPr bwMode="auto">
            <a:xfrm>
              <a:off x="2971800" y="5486400"/>
              <a:ext cx="1951038" cy="338552"/>
            </a:xfrm>
            <a:prstGeom prst="rect">
              <a:avLst/>
            </a:prstGeom>
            <a:noFill/>
            <a:ln w="9525">
              <a:noFill/>
              <a:miter lim="800000"/>
              <a:headEnd/>
              <a:tailEnd/>
            </a:ln>
          </p:spPr>
          <p:txBody>
            <a:bodyPr>
              <a:spAutoFit/>
            </a:bodyPr>
            <a:lstStyle/>
            <a:p>
              <a:r>
                <a:rPr lang="nl-NL" sz="1600">
                  <a:latin typeface="Times New Roman" pitchFamily="18" charset="0"/>
                </a:rPr>
                <a:t>BETA-ENDORPHIN</a:t>
              </a:r>
            </a:p>
          </p:txBody>
        </p:sp>
        <p:sp>
          <p:nvSpPr>
            <p:cNvPr id="76818" name="Line 18"/>
            <p:cNvSpPr>
              <a:spLocks noChangeShapeType="1"/>
            </p:cNvSpPr>
            <p:nvPr/>
          </p:nvSpPr>
          <p:spPr bwMode="auto">
            <a:xfrm>
              <a:off x="4343400" y="2743200"/>
              <a:ext cx="838200" cy="0"/>
            </a:xfrm>
            <a:prstGeom prst="line">
              <a:avLst/>
            </a:prstGeom>
            <a:noFill/>
            <a:ln w="38100">
              <a:solidFill>
                <a:schemeClr val="tx1"/>
              </a:solidFill>
              <a:round/>
              <a:headEnd/>
              <a:tailEnd type="triangle" w="med" len="med"/>
            </a:ln>
          </p:spPr>
          <p:txBody>
            <a:bodyPr/>
            <a:lstStyle/>
            <a:p>
              <a:endParaRPr lang="nl-NL"/>
            </a:p>
          </p:txBody>
        </p:sp>
        <p:sp>
          <p:nvSpPr>
            <p:cNvPr id="76819" name="Line 19"/>
            <p:cNvSpPr>
              <a:spLocks noChangeShapeType="1"/>
            </p:cNvSpPr>
            <p:nvPr/>
          </p:nvSpPr>
          <p:spPr bwMode="auto">
            <a:xfrm flipV="1">
              <a:off x="4859338" y="3276600"/>
              <a:ext cx="322262" cy="7938"/>
            </a:xfrm>
            <a:prstGeom prst="line">
              <a:avLst/>
            </a:prstGeom>
            <a:noFill/>
            <a:ln w="38100">
              <a:solidFill>
                <a:schemeClr val="tx1"/>
              </a:solidFill>
              <a:round/>
              <a:headEnd/>
              <a:tailEnd type="triangle" w="med" len="med"/>
            </a:ln>
          </p:spPr>
          <p:txBody>
            <a:bodyPr/>
            <a:lstStyle/>
            <a:p>
              <a:endParaRPr lang="nl-NL"/>
            </a:p>
          </p:txBody>
        </p:sp>
        <p:sp>
          <p:nvSpPr>
            <p:cNvPr id="76820" name="Line 20"/>
            <p:cNvSpPr>
              <a:spLocks noChangeShapeType="1"/>
            </p:cNvSpPr>
            <p:nvPr/>
          </p:nvSpPr>
          <p:spPr bwMode="auto">
            <a:xfrm>
              <a:off x="4724400" y="3886200"/>
              <a:ext cx="457200" cy="0"/>
            </a:xfrm>
            <a:prstGeom prst="line">
              <a:avLst/>
            </a:prstGeom>
            <a:noFill/>
            <a:ln w="38100">
              <a:solidFill>
                <a:schemeClr val="tx1"/>
              </a:solidFill>
              <a:round/>
              <a:headEnd/>
              <a:tailEnd type="triangle" w="med" len="med"/>
            </a:ln>
          </p:spPr>
          <p:txBody>
            <a:bodyPr/>
            <a:lstStyle/>
            <a:p>
              <a:endParaRPr lang="nl-NL"/>
            </a:p>
          </p:txBody>
        </p:sp>
        <p:sp>
          <p:nvSpPr>
            <p:cNvPr id="76821" name="Line 21"/>
            <p:cNvSpPr>
              <a:spLocks noChangeShapeType="1"/>
            </p:cNvSpPr>
            <p:nvPr/>
          </p:nvSpPr>
          <p:spPr bwMode="auto">
            <a:xfrm>
              <a:off x="4648200" y="4495800"/>
              <a:ext cx="533400" cy="0"/>
            </a:xfrm>
            <a:prstGeom prst="line">
              <a:avLst/>
            </a:prstGeom>
            <a:noFill/>
            <a:ln w="38100">
              <a:solidFill>
                <a:schemeClr val="tx1"/>
              </a:solidFill>
              <a:round/>
              <a:headEnd/>
              <a:tailEnd type="triangle" w="med" len="med"/>
            </a:ln>
          </p:spPr>
          <p:txBody>
            <a:bodyPr/>
            <a:lstStyle/>
            <a:p>
              <a:endParaRPr lang="nl-NL"/>
            </a:p>
          </p:txBody>
        </p:sp>
        <p:sp>
          <p:nvSpPr>
            <p:cNvPr id="76822" name="Line 22"/>
            <p:cNvSpPr>
              <a:spLocks noChangeShapeType="1"/>
            </p:cNvSpPr>
            <p:nvPr/>
          </p:nvSpPr>
          <p:spPr bwMode="auto">
            <a:xfrm>
              <a:off x="4419600" y="5029200"/>
              <a:ext cx="762000" cy="0"/>
            </a:xfrm>
            <a:prstGeom prst="line">
              <a:avLst/>
            </a:prstGeom>
            <a:noFill/>
            <a:ln w="38100">
              <a:solidFill>
                <a:schemeClr val="tx1"/>
              </a:solidFill>
              <a:round/>
              <a:headEnd/>
              <a:tailEnd type="triangle" w="med" len="med"/>
            </a:ln>
          </p:spPr>
          <p:txBody>
            <a:bodyPr/>
            <a:lstStyle/>
            <a:p>
              <a:endParaRPr lang="nl-NL"/>
            </a:p>
          </p:txBody>
        </p:sp>
        <p:sp>
          <p:nvSpPr>
            <p:cNvPr id="76823" name="Line 23"/>
            <p:cNvSpPr>
              <a:spLocks noChangeShapeType="1"/>
            </p:cNvSpPr>
            <p:nvPr/>
          </p:nvSpPr>
          <p:spPr bwMode="auto">
            <a:xfrm flipV="1">
              <a:off x="4859338" y="5661025"/>
              <a:ext cx="360362" cy="0"/>
            </a:xfrm>
            <a:prstGeom prst="line">
              <a:avLst/>
            </a:prstGeom>
            <a:noFill/>
            <a:ln w="38100">
              <a:solidFill>
                <a:schemeClr val="tx1"/>
              </a:solidFill>
              <a:round/>
              <a:headEnd/>
              <a:tailEnd type="triangle" w="med" len="med"/>
            </a:ln>
          </p:spPr>
          <p:txBody>
            <a:bodyPr/>
            <a:lstStyle/>
            <a:p>
              <a:endParaRPr lang="nl-NL"/>
            </a:p>
          </p:txBody>
        </p:sp>
        <p:sp>
          <p:nvSpPr>
            <p:cNvPr id="76824" name="Text Box 24"/>
            <p:cNvSpPr txBox="1">
              <a:spLocks noChangeArrowheads="1"/>
            </p:cNvSpPr>
            <p:nvPr/>
          </p:nvSpPr>
          <p:spPr bwMode="auto">
            <a:xfrm>
              <a:off x="5227638" y="2514600"/>
              <a:ext cx="2475358" cy="338552"/>
            </a:xfrm>
            <a:prstGeom prst="rect">
              <a:avLst/>
            </a:prstGeom>
            <a:noFill/>
            <a:ln w="9525">
              <a:noFill/>
              <a:miter lim="800000"/>
              <a:headEnd/>
              <a:tailEnd/>
            </a:ln>
          </p:spPr>
          <p:txBody>
            <a:bodyPr wrap="none">
              <a:spAutoFit/>
            </a:bodyPr>
            <a:lstStyle/>
            <a:p>
              <a:r>
                <a:rPr lang="nl-NL" sz="1600">
                  <a:latin typeface="Times New Roman" pitchFamily="18" charset="0"/>
                </a:rPr>
                <a:t>genot, onderdrukken eetlust</a:t>
              </a:r>
            </a:p>
          </p:txBody>
        </p:sp>
        <p:sp>
          <p:nvSpPr>
            <p:cNvPr id="76825" name="Text Box 25"/>
            <p:cNvSpPr txBox="1">
              <a:spLocks noChangeArrowheads="1"/>
            </p:cNvSpPr>
            <p:nvPr/>
          </p:nvSpPr>
          <p:spPr bwMode="auto">
            <a:xfrm>
              <a:off x="5243513" y="3141663"/>
              <a:ext cx="3505200" cy="346075"/>
            </a:xfrm>
            <a:prstGeom prst="rect">
              <a:avLst/>
            </a:prstGeom>
            <a:noFill/>
            <a:ln w="9525">
              <a:noFill/>
              <a:miter lim="800000"/>
              <a:headEnd/>
              <a:tailEnd/>
            </a:ln>
          </p:spPr>
          <p:txBody>
            <a:bodyPr>
              <a:spAutoFit/>
            </a:bodyPr>
            <a:lstStyle/>
            <a:p>
              <a:r>
                <a:rPr lang="nl-NL" sz="1600">
                  <a:latin typeface="Times New Roman" pitchFamily="18" charset="0"/>
                </a:rPr>
                <a:t>waakzaamheid, onderdrukken eetlust</a:t>
              </a:r>
            </a:p>
          </p:txBody>
        </p:sp>
        <p:sp>
          <p:nvSpPr>
            <p:cNvPr id="76826" name="Text Box 26"/>
            <p:cNvSpPr txBox="1">
              <a:spLocks noChangeArrowheads="1"/>
            </p:cNvSpPr>
            <p:nvPr/>
          </p:nvSpPr>
          <p:spPr bwMode="auto">
            <a:xfrm>
              <a:off x="5195888" y="3733800"/>
              <a:ext cx="3344185" cy="338552"/>
            </a:xfrm>
            <a:prstGeom prst="rect">
              <a:avLst/>
            </a:prstGeom>
            <a:noFill/>
            <a:ln w="9525">
              <a:noFill/>
              <a:miter lim="800000"/>
              <a:headEnd/>
              <a:tailEnd/>
            </a:ln>
          </p:spPr>
          <p:txBody>
            <a:bodyPr wrap="none">
              <a:spAutoFit/>
            </a:bodyPr>
            <a:lstStyle/>
            <a:p>
              <a:r>
                <a:rPr lang="nl-NL" sz="1600">
                  <a:latin typeface="Times New Roman" pitchFamily="18" charset="0"/>
                </a:rPr>
                <a:t>waakzaamheid, verbetering leerproces</a:t>
              </a:r>
            </a:p>
          </p:txBody>
        </p:sp>
        <p:sp>
          <p:nvSpPr>
            <p:cNvPr id="76827" name="Text Box 27"/>
            <p:cNvSpPr txBox="1">
              <a:spLocks noChangeArrowheads="1"/>
            </p:cNvSpPr>
            <p:nvPr/>
          </p:nvSpPr>
          <p:spPr bwMode="auto">
            <a:xfrm>
              <a:off x="5267325" y="4343400"/>
              <a:ext cx="1960793" cy="338552"/>
            </a:xfrm>
            <a:prstGeom prst="rect">
              <a:avLst/>
            </a:prstGeom>
            <a:noFill/>
            <a:ln w="9525">
              <a:noFill/>
              <a:miter lim="800000"/>
              <a:headEnd/>
              <a:tailEnd/>
            </a:ln>
          </p:spPr>
          <p:txBody>
            <a:bodyPr wrap="none">
              <a:spAutoFit/>
            </a:bodyPr>
            <a:lstStyle/>
            <a:p>
              <a:r>
                <a:rPr lang="nl-NL" sz="1600">
                  <a:latin typeface="Times New Roman" pitchFamily="18" charset="0"/>
                </a:rPr>
                <a:t>verbetering geheugen</a:t>
              </a:r>
            </a:p>
          </p:txBody>
        </p:sp>
        <p:sp>
          <p:nvSpPr>
            <p:cNvPr id="76828" name="Text Box 28"/>
            <p:cNvSpPr txBox="1">
              <a:spLocks noChangeArrowheads="1"/>
            </p:cNvSpPr>
            <p:nvPr/>
          </p:nvSpPr>
          <p:spPr bwMode="auto">
            <a:xfrm>
              <a:off x="5245100" y="4876800"/>
              <a:ext cx="3417923" cy="584772"/>
            </a:xfrm>
            <a:prstGeom prst="rect">
              <a:avLst/>
            </a:prstGeom>
            <a:noFill/>
            <a:ln w="9525">
              <a:noFill/>
              <a:miter lim="800000"/>
              <a:headEnd/>
              <a:tailEnd/>
            </a:ln>
          </p:spPr>
          <p:txBody>
            <a:bodyPr wrap="none">
              <a:spAutoFit/>
            </a:bodyPr>
            <a:lstStyle/>
            <a:p>
              <a:r>
                <a:rPr lang="nl-NL" sz="1600">
                  <a:latin typeface="Times New Roman" pitchFamily="18" charset="0"/>
                </a:rPr>
                <a:t>beïnvloeding stemming, onderdrukken </a:t>
              </a:r>
            </a:p>
            <a:p>
              <a:r>
                <a:rPr lang="nl-NL" sz="1600">
                  <a:latin typeface="Times New Roman" pitchFamily="18" charset="0"/>
                </a:rPr>
                <a:t>eetlust</a:t>
              </a:r>
            </a:p>
          </p:txBody>
        </p:sp>
        <p:sp>
          <p:nvSpPr>
            <p:cNvPr id="76829" name="Text Box 29"/>
            <p:cNvSpPr txBox="1">
              <a:spLocks noChangeArrowheads="1"/>
            </p:cNvSpPr>
            <p:nvPr/>
          </p:nvSpPr>
          <p:spPr bwMode="auto">
            <a:xfrm>
              <a:off x="5262563" y="5486400"/>
              <a:ext cx="3270250" cy="338552"/>
            </a:xfrm>
            <a:prstGeom prst="rect">
              <a:avLst/>
            </a:prstGeom>
            <a:noFill/>
            <a:ln w="9525">
              <a:noFill/>
              <a:miter lim="800000"/>
              <a:headEnd/>
              <a:tailEnd/>
            </a:ln>
          </p:spPr>
          <p:txBody>
            <a:bodyPr>
              <a:spAutoFit/>
            </a:bodyPr>
            <a:lstStyle/>
            <a:p>
              <a:r>
                <a:rPr lang="nl-NL" sz="1600">
                  <a:latin typeface="Times New Roman" pitchFamily="18" charset="0"/>
                </a:rPr>
                <a:t>vermindering van angst en spanning</a:t>
              </a:r>
            </a:p>
          </p:txBody>
        </p:sp>
        <p:sp>
          <p:nvSpPr>
            <p:cNvPr id="76830" name="Text Box 30"/>
            <p:cNvSpPr txBox="1">
              <a:spLocks noChangeArrowheads="1"/>
            </p:cNvSpPr>
            <p:nvPr/>
          </p:nvSpPr>
          <p:spPr bwMode="auto">
            <a:xfrm>
              <a:off x="7236296" y="6208713"/>
              <a:ext cx="1390650" cy="366712"/>
            </a:xfrm>
            <a:prstGeom prst="rect">
              <a:avLst/>
            </a:prstGeom>
            <a:noFill/>
            <a:ln w="9525">
              <a:noFill/>
              <a:miter lim="800000"/>
              <a:headEnd/>
              <a:tailEnd/>
            </a:ln>
          </p:spPr>
          <p:txBody>
            <a:bodyPr wrap="none">
              <a:spAutoFit/>
            </a:bodyPr>
            <a:lstStyle/>
            <a:p>
              <a:r>
                <a:rPr lang="nl-NL" i="1">
                  <a:latin typeface="Arial Unicode MS" pitchFamily="34" charset="-128"/>
                </a:rPr>
                <a:t>BENOWITZ</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77828" name="Rectangle 2"/>
          <p:cNvSpPr>
            <a:spLocks noGrp="1" noChangeArrowheads="1"/>
          </p:cNvSpPr>
          <p:nvPr>
            <p:ph type="title"/>
          </p:nvPr>
        </p:nvSpPr>
        <p:spPr>
          <a:xfrm>
            <a:off x="539750" y="115888"/>
            <a:ext cx="9144000" cy="884237"/>
          </a:xfrm>
        </p:spPr>
        <p:txBody>
          <a:bodyPr/>
          <a:lstStyle/>
          <a:p>
            <a:pPr eaLnBrk="1" hangingPunct="1"/>
            <a:r>
              <a:rPr lang="nl-NL" sz="3600">
                <a:solidFill>
                  <a:srgbClr val="C00000"/>
                </a:solidFill>
              </a:rPr>
              <a:t>Nicotine: perifere effecten</a:t>
            </a:r>
          </a:p>
        </p:txBody>
      </p:sp>
      <p:sp>
        <p:nvSpPr>
          <p:cNvPr id="434179" name="Rectangle 3"/>
          <p:cNvSpPr>
            <a:spLocks noGrp="1" noChangeArrowheads="1"/>
          </p:cNvSpPr>
          <p:nvPr>
            <p:ph type="body" idx="1"/>
          </p:nvPr>
        </p:nvSpPr>
        <p:spPr>
          <a:xfrm>
            <a:off x="179388" y="1511300"/>
            <a:ext cx="8461375" cy="5589588"/>
          </a:xfrm>
        </p:spPr>
        <p:txBody>
          <a:bodyPr/>
          <a:lstStyle/>
          <a:p>
            <a:pPr eaLnBrk="1" hangingPunct="1">
              <a:lnSpc>
                <a:spcPct val="90000"/>
              </a:lnSpc>
            </a:pPr>
            <a:r>
              <a:rPr lang="nl-NL" sz="2400">
                <a:solidFill>
                  <a:srgbClr val="C00000"/>
                </a:solidFill>
              </a:rPr>
              <a:t>Stimulatie afgifte adrenaline bijnier:</a:t>
            </a:r>
          </a:p>
          <a:p>
            <a:pPr lvl="1" eaLnBrk="1" hangingPunct="1">
              <a:lnSpc>
                <a:spcPct val="90000"/>
              </a:lnSpc>
            </a:pPr>
            <a:r>
              <a:rPr lang="nl-NL" sz="2400"/>
              <a:t>bloeddruk ↑</a:t>
            </a:r>
          </a:p>
          <a:p>
            <a:pPr lvl="1" eaLnBrk="1" hangingPunct="1">
              <a:lnSpc>
                <a:spcPct val="90000"/>
              </a:lnSpc>
            </a:pPr>
            <a:r>
              <a:rPr lang="nl-NL" sz="2400"/>
              <a:t>perifere vasoconstrictie</a:t>
            </a:r>
          </a:p>
          <a:p>
            <a:pPr lvl="1" eaLnBrk="1" hangingPunct="1">
              <a:lnSpc>
                <a:spcPct val="90000"/>
              </a:lnSpc>
            </a:pPr>
            <a:r>
              <a:rPr lang="nl-NL" sz="2400"/>
              <a:t>hartfrequentie ↑</a:t>
            </a:r>
          </a:p>
          <a:p>
            <a:pPr lvl="1" eaLnBrk="1" hangingPunct="1">
              <a:lnSpc>
                <a:spcPct val="90000"/>
              </a:lnSpc>
            </a:pPr>
            <a:r>
              <a:rPr lang="nl-NL" sz="2400"/>
              <a:t>ademfrequentie ↑</a:t>
            </a:r>
          </a:p>
          <a:p>
            <a:pPr lvl="1" eaLnBrk="1" hangingPunct="1">
              <a:lnSpc>
                <a:spcPct val="90000"/>
              </a:lnSpc>
            </a:pPr>
            <a:r>
              <a:rPr lang="nl-NL" sz="2400"/>
              <a:t>glucosespiegel ↑</a:t>
            </a:r>
          </a:p>
          <a:p>
            <a:pPr eaLnBrk="1" hangingPunct="1">
              <a:lnSpc>
                <a:spcPct val="90000"/>
              </a:lnSpc>
            </a:pPr>
            <a:endParaRPr lang="nl-NL" sz="2800">
              <a:solidFill>
                <a:schemeClr val="tx2"/>
              </a:solidFill>
            </a:endParaRPr>
          </a:p>
          <a:p>
            <a:pPr eaLnBrk="1" hangingPunct="1">
              <a:lnSpc>
                <a:spcPct val="90000"/>
              </a:lnSpc>
            </a:pPr>
            <a:r>
              <a:rPr lang="nl-NL" sz="2400">
                <a:solidFill>
                  <a:srgbClr val="C00000"/>
                </a:solidFill>
              </a:rPr>
              <a:t>Parasympatische stimulatie:</a:t>
            </a:r>
          </a:p>
          <a:p>
            <a:pPr lvl="1" eaLnBrk="1" hangingPunct="1">
              <a:lnSpc>
                <a:spcPct val="90000"/>
              </a:lnSpc>
            </a:pPr>
            <a:r>
              <a:rPr lang="nl-NL" sz="2400"/>
              <a:t>gastro-intestinale systeem </a:t>
            </a:r>
            <a:r>
              <a:rPr lang="nl-NL" sz="2400">
                <a:ea typeface="Arial Unicode MS" pitchFamily="34" charset="-128"/>
                <a:cs typeface="Arial Unicode MS" pitchFamily="34" charset="-128"/>
              </a:rPr>
              <a:t>→ </a:t>
            </a:r>
            <a:r>
              <a:rPr lang="nl-NL" sz="2400"/>
              <a:t>tonus en motiliteit ↑</a:t>
            </a:r>
          </a:p>
          <a:p>
            <a:pPr lvl="1" eaLnBrk="1" hangingPunct="1">
              <a:lnSpc>
                <a:spcPct val="90000"/>
              </a:lnSpc>
            </a:pPr>
            <a:endParaRPr lang="nl-NL" sz="2400"/>
          </a:p>
          <a:p>
            <a:pPr eaLnBrk="1" hangingPunct="1">
              <a:lnSpc>
                <a:spcPct val="90000"/>
              </a:lnSpc>
            </a:pPr>
            <a:r>
              <a:rPr lang="nl-NL" sz="2400">
                <a:solidFill>
                  <a:srgbClr val="C00000"/>
                </a:solidFill>
              </a:rPr>
              <a:t>Passeert de placenta </a:t>
            </a:r>
            <a:r>
              <a:rPr lang="nl-NL" sz="2400">
                <a:solidFill>
                  <a:srgbClr val="C00000"/>
                </a:solidFill>
                <a:ea typeface="Arial Unicode MS" pitchFamily="34" charset="-128"/>
                <a:cs typeface="Arial Unicode MS" pitchFamily="34" charset="-128"/>
              </a:rPr>
              <a:t>→ </a:t>
            </a:r>
            <a:r>
              <a:rPr lang="nl-NL" sz="2400">
                <a:solidFill>
                  <a:srgbClr val="C00000"/>
                </a:solidFill>
              </a:rPr>
              <a:t>ongeboren vrucht</a:t>
            </a:r>
          </a:p>
          <a:p>
            <a:pPr lvl="1" eaLnBrk="1" hangingPunct="1">
              <a:lnSpc>
                <a:spcPct val="90000"/>
              </a:lnSpc>
            </a:pPr>
            <a:r>
              <a:rPr lang="nl-NL" sz="2400"/>
              <a:t>kans op en slechtere longaanleg bij pasgeborenen en astma en COPD bij kinderen ↑</a:t>
            </a:r>
          </a:p>
          <a:p>
            <a:pPr lvl="1" eaLnBrk="1" hangingPunct="1">
              <a:lnSpc>
                <a:spcPct val="90000"/>
              </a:lnSpc>
              <a:buFont typeface="Wingdings" pitchFamily="2" charset="2"/>
              <a:buNone/>
            </a:pPr>
            <a:endParaRPr lang="nl-NL" sz="2400">
              <a:solidFill>
                <a:srgbClr val="FFFF00"/>
              </a:solidFill>
            </a:endParaRPr>
          </a:p>
          <a:p>
            <a:pPr lvl="1" eaLnBrk="1" hangingPunct="1">
              <a:lnSpc>
                <a:spcPct val="90000"/>
              </a:lnSpc>
            </a:pPr>
            <a:endParaRPr lang="nl-NL" sz="24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4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4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41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41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417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41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417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417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41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0" name="Rectangle 2"/>
          <p:cNvSpPr>
            <a:spLocks noGrp="1" noChangeArrowheads="1"/>
          </p:cNvSpPr>
          <p:nvPr>
            <p:ph type="title"/>
          </p:nvPr>
        </p:nvSpPr>
        <p:spPr>
          <a:xfrm>
            <a:off x="539552" y="332656"/>
            <a:ext cx="9144000" cy="1143000"/>
          </a:xfrm>
        </p:spPr>
        <p:txBody>
          <a:bodyPr/>
          <a:lstStyle/>
          <a:p>
            <a:pPr eaLnBrk="1" hangingPunct="1">
              <a:defRPr/>
            </a:pPr>
            <a:r>
              <a:rPr lang="nl-NL" sz="3200" dirty="0">
                <a:solidFill>
                  <a:srgbClr val="C00000"/>
                </a:solidFill>
                <a:effectLst/>
              </a:rPr>
              <a:t>Anamnese specifiek op roken</a:t>
            </a:r>
            <a:r>
              <a:rPr lang="nl-NL" sz="3200" dirty="0">
                <a:solidFill>
                  <a:srgbClr val="C00000"/>
                </a:solidFill>
              </a:rPr>
              <a:t> </a:t>
            </a:r>
            <a:br>
              <a:rPr lang="nl-NL" sz="3200" dirty="0">
                <a:solidFill>
                  <a:srgbClr val="C00000"/>
                </a:solidFill>
              </a:rPr>
            </a:br>
            <a:endParaRPr lang="nl-NL" sz="3200" b="0" dirty="0">
              <a:solidFill>
                <a:srgbClr val="C00000"/>
              </a:solidFill>
            </a:endParaRPr>
          </a:p>
        </p:txBody>
      </p:sp>
      <p:sp>
        <p:nvSpPr>
          <p:cNvPr id="447491" name="Rectangle 3"/>
          <p:cNvSpPr>
            <a:spLocks noGrp="1" noChangeArrowheads="1"/>
          </p:cNvSpPr>
          <p:nvPr>
            <p:ph type="body" idx="1"/>
          </p:nvPr>
        </p:nvSpPr>
        <p:spPr>
          <a:xfrm>
            <a:off x="251520" y="1556792"/>
            <a:ext cx="8820150" cy="5328592"/>
          </a:xfrm>
        </p:spPr>
        <p:txBody>
          <a:bodyPr/>
          <a:lstStyle/>
          <a:p>
            <a:pPr eaLnBrk="1" hangingPunct="1">
              <a:lnSpc>
                <a:spcPct val="150000"/>
              </a:lnSpc>
              <a:spcBef>
                <a:spcPct val="0"/>
              </a:spcBef>
            </a:pPr>
            <a:r>
              <a:rPr lang="nl-NL" sz="2400" dirty="0">
                <a:effectLst/>
              </a:rPr>
              <a:t>Wat rookt U? Sigaretten, sigaren of shag?</a:t>
            </a:r>
          </a:p>
          <a:p>
            <a:pPr eaLnBrk="1" hangingPunct="1">
              <a:lnSpc>
                <a:spcPct val="150000"/>
              </a:lnSpc>
              <a:spcBef>
                <a:spcPct val="0"/>
              </a:spcBef>
            </a:pPr>
            <a:r>
              <a:rPr lang="nl-NL" sz="2400" dirty="0">
                <a:effectLst/>
              </a:rPr>
              <a:t>Overweegt u wel eens te stoppen met roken?</a:t>
            </a:r>
          </a:p>
          <a:p>
            <a:pPr eaLnBrk="1" hangingPunct="1">
              <a:lnSpc>
                <a:spcPct val="150000"/>
              </a:lnSpc>
              <a:spcBef>
                <a:spcPct val="0"/>
              </a:spcBef>
            </a:pPr>
            <a:r>
              <a:rPr lang="nl-NL" sz="2400" dirty="0">
                <a:effectLst/>
              </a:rPr>
              <a:t>En zo ja, op welke termijn?</a:t>
            </a:r>
          </a:p>
          <a:p>
            <a:pPr eaLnBrk="1" hangingPunct="1">
              <a:lnSpc>
                <a:spcPct val="150000"/>
              </a:lnSpc>
              <a:spcBef>
                <a:spcPct val="0"/>
              </a:spcBef>
            </a:pPr>
            <a:r>
              <a:rPr lang="nl-NL" sz="2400" dirty="0">
                <a:effectLst/>
              </a:rPr>
              <a:t>Eerste gebruik (leeftijd)</a:t>
            </a:r>
          </a:p>
          <a:p>
            <a:pPr eaLnBrk="1" hangingPunct="1">
              <a:lnSpc>
                <a:spcPct val="150000"/>
              </a:lnSpc>
              <a:spcBef>
                <a:spcPct val="0"/>
              </a:spcBef>
            </a:pPr>
            <a:r>
              <a:rPr lang="nl-NL" sz="2400" dirty="0">
                <a:effectLst/>
              </a:rPr>
              <a:t>Huidig gebruik: aantal? En hoe lang na opstaan 1</a:t>
            </a:r>
            <a:r>
              <a:rPr lang="nl-NL" sz="2400" baseline="30000" dirty="0">
                <a:effectLst/>
              </a:rPr>
              <a:t>e</a:t>
            </a:r>
            <a:r>
              <a:rPr lang="nl-NL" sz="2400" dirty="0">
                <a:effectLst/>
              </a:rPr>
              <a:t> sigaret?</a:t>
            </a:r>
          </a:p>
          <a:p>
            <a:pPr eaLnBrk="1" hangingPunct="1">
              <a:lnSpc>
                <a:spcPct val="150000"/>
              </a:lnSpc>
              <a:spcBef>
                <a:spcPct val="0"/>
              </a:spcBef>
            </a:pPr>
            <a:r>
              <a:rPr lang="nl-NL" sz="2400" dirty="0">
                <a:effectLst/>
              </a:rPr>
              <a:t>Eerdere stoppogingen en zo ja, hoe lang gestopt geweest?</a:t>
            </a:r>
          </a:p>
          <a:p>
            <a:pPr eaLnBrk="1" hangingPunct="1">
              <a:lnSpc>
                <a:spcPct val="150000"/>
              </a:lnSpc>
              <a:spcBef>
                <a:spcPct val="0"/>
              </a:spcBef>
            </a:pPr>
            <a:r>
              <a:rPr lang="nl-NL" sz="2400" dirty="0">
                <a:effectLst/>
              </a:rPr>
              <a:t>Hulpmiddelen gebruikt?</a:t>
            </a:r>
          </a:p>
          <a:p>
            <a:pPr eaLnBrk="1" hangingPunct="1">
              <a:lnSpc>
                <a:spcPct val="150000"/>
              </a:lnSpc>
              <a:spcBef>
                <a:spcPct val="0"/>
              </a:spcBef>
            </a:pPr>
            <a:r>
              <a:rPr lang="nl-NL" sz="2400" dirty="0">
                <a:effectLst/>
              </a:rPr>
              <a:t>Wat werkte wel en wat niet?</a:t>
            </a:r>
          </a:p>
          <a:p>
            <a:pPr eaLnBrk="1" hangingPunct="1">
              <a:lnSpc>
                <a:spcPct val="150000"/>
              </a:lnSpc>
              <a:spcBef>
                <a:spcPct val="0"/>
              </a:spcBef>
            </a:pPr>
            <a:r>
              <a:rPr lang="nl-NL" sz="2400" dirty="0">
                <a:effectLst/>
              </a:rPr>
              <a:t>Wat was de reden van terugval?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7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7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7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74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74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74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74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74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3056" y="116632"/>
            <a:ext cx="8153400" cy="990600"/>
          </a:xfrm>
        </p:spPr>
        <p:txBody>
          <a:bodyPr/>
          <a:lstStyle/>
          <a:p>
            <a:r>
              <a:rPr lang="nl-NL" sz="3600" dirty="0" err="1">
                <a:solidFill>
                  <a:srgbClr val="B40404"/>
                </a:solidFill>
              </a:rPr>
              <a:t>Tabaksonthoudingssyndroom</a:t>
            </a:r>
            <a:r>
              <a:rPr lang="nl-NL" sz="3600" dirty="0">
                <a:solidFill>
                  <a:srgbClr val="B40404"/>
                </a:solidFill>
              </a:rPr>
              <a:t> DSM V</a:t>
            </a:r>
          </a:p>
        </p:txBody>
      </p:sp>
      <p:sp>
        <p:nvSpPr>
          <p:cNvPr id="3" name="Tijdelijke aanduiding voor inhoud 2"/>
          <p:cNvSpPr>
            <a:spLocks noGrp="1"/>
          </p:cNvSpPr>
          <p:nvPr>
            <p:ph sz="quarter" idx="1"/>
          </p:nvPr>
        </p:nvSpPr>
        <p:spPr>
          <a:xfrm>
            <a:off x="144016" y="1412776"/>
            <a:ext cx="9036496" cy="5445224"/>
          </a:xfrm>
        </p:spPr>
        <p:txBody>
          <a:bodyPr/>
          <a:lstStyle/>
          <a:p>
            <a:r>
              <a:rPr lang="nl-NL" sz="2000" b="1" dirty="0"/>
              <a:t>A</a:t>
            </a:r>
            <a:r>
              <a:rPr lang="nl-NL" sz="2000" dirty="0"/>
              <a:t>. Dagelijks tabaksgebruik sinds minimaal enkele weken</a:t>
            </a:r>
          </a:p>
          <a:p>
            <a:endParaRPr lang="nl-NL" sz="2000" dirty="0"/>
          </a:p>
          <a:p>
            <a:r>
              <a:rPr lang="nl-NL" sz="2000" b="1" dirty="0"/>
              <a:t>B</a:t>
            </a:r>
            <a:r>
              <a:rPr lang="nl-NL" sz="2000" dirty="0"/>
              <a:t>. Het plotseling staken of verminderen van het tabaksgebruik wordt binnen 24 uur gevolgd door vier (of meer) van de volgende klachten of verschijnselen: </a:t>
            </a:r>
          </a:p>
          <a:p>
            <a:r>
              <a:rPr lang="nl-NL" sz="2000" dirty="0"/>
              <a:t>1. Prikkelbaarheid, frustratie of woede.</a:t>
            </a:r>
          </a:p>
          <a:p>
            <a:r>
              <a:rPr lang="nl-NL" sz="2000" dirty="0"/>
              <a:t>2. Angst.</a:t>
            </a:r>
          </a:p>
          <a:p>
            <a:r>
              <a:rPr lang="nl-NL" sz="2000" dirty="0"/>
              <a:t>3. Moeite met concentreren. </a:t>
            </a:r>
          </a:p>
          <a:p>
            <a:r>
              <a:rPr lang="nl-NL" sz="2000" dirty="0"/>
              <a:t>4. Toegenomen eetlust. </a:t>
            </a:r>
          </a:p>
          <a:p>
            <a:r>
              <a:rPr lang="nl-NL" sz="2000" dirty="0"/>
              <a:t>5. Rusteloosheid. </a:t>
            </a:r>
          </a:p>
          <a:p>
            <a:r>
              <a:rPr lang="nl-NL" sz="2000" dirty="0"/>
              <a:t>6. Sombere stemming. </a:t>
            </a:r>
          </a:p>
          <a:p>
            <a:r>
              <a:rPr lang="nl-NL" sz="2000" dirty="0"/>
              <a:t>7. Insomnia. </a:t>
            </a:r>
          </a:p>
          <a:p>
            <a:pPr marL="0" indent="0">
              <a:buNone/>
            </a:pPr>
            <a:r>
              <a:rPr lang="nl-NL" sz="2000" b="1" dirty="0"/>
              <a:t> </a:t>
            </a:r>
            <a:endParaRPr lang="nl-NL" sz="2000" dirty="0"/>
          </a:p>
          <a:p>
            <a:r>
              <a:rPr lang="nl-NL" sz="2000" b="1" dirty="0"/>
              <a:t>C.</a:t>
            </a:r>
            <a:r>
              <a:rPr lang="nl-NL" sz="2000" dirty="0"/>
              <a:t> </a:t>
            </a:r>
            <a:r>
              <a:rPr lang="nl-NL" sz="2000" dirty="0" err="1"/>
              <a:t>Lijdensdruk</a:t>
            </a:r>
            <a:r>
              <a:rPr lang="nl-NL" sz="2000" dirty="0"/>
              <a:t> en beperkingen in functioneren </a:t>
            </a:r>
            <a:r>
              <a:rPr lang="nl-NL" sz="2000" b="1" dirty="0"/>
              <a:t> </a:t>
            </a:r>
            <a:endParaRPr lang="nl-NL" sz="2000" dirty="0"/>
          </a:p>
          <a:p>
            <a:r>
              <a:rPr lang="nl-NL" sz="2000" b="1" dirty="0"/>
              <a:t>D.</a:t>
            </a:r>
            <a:r>
              <a:rPr lang="nl-NL" sz="2000" dirty="0"/>
              <a:t> De klachten verschijnselen kunnen niet aan iets anders worden toegeschreven</a:t>
            </a:r>
          </a:p>
        </p:txBody>
      </p:sp>
      <p:sp>
        <p:nvSpPr>
          <p:cNvPr id="5" name="Tekstvak 4"/>
          <p:cNvSpPr txBox="1"/>
          <p:nvPr/>
        </p:nvSpPr>
        <p:spPr>
          <a:xfrm>
            <a:off x="539750" y="908720"/>
            <a:ext cx="8064500" cy="246221"/>
          </a:xfrm>
          <a:prstGeom prst="rect">
            <a:avLst/>
          </a:prstGeom>
          <a:noFill/>
        </p:spPr>
        <p:txBody>
          <a:bodyPr>
            <a:spAutoFit/>
          </a:bodyPr>
          <a:lstStyle/>
          <a:p>
            <a:pPr>
              <a:defRPr/>
            </a:pPr>
            <a:r>
              <a:rPr lang="nl-NL" sz="1000" i="1" dirty="0">
                <a:latin typeface="+mn-lt"/>
              </a:rPr>
              <a:t>Bron: </a:t>
            </a:r>
            <a:r>
              <a:rPr lang="en-GB" sz="1000" i="1" dirty="0">
                <a:latin typeface="+mn-lt"/>
              </a:rPr>
              <a:t>American Psychiatric Association. Diagnostic and Statistical Manual of Mental Disorders, 5th ed. </a:t>
            </a:r>
            <a:r>
              <a:rPr lang="en-US" sz="1000" i="1" dirty="0">
                <a:latin typeface="+mn-lt"/>
              </a:rPr>
              <a:t>(DSM-V). Washington D.C.; </a:t>
            </a:r>
            <a:r>
              <a:rPr lang="en-US" sz="1000" i="1" dirty="0" err="1">
                <a:latin typeface="+mn-lt"/>
              </a:rPr>
              <a:t>mei</a:t>
            </a:r>
            <a:r>
              <a:rPr lang="en-US" sz="1000" i="1" dirty="0">
                <a:latin typeface="+mn-lt"/>
              </a:rPr>
              <a:t> 2013</a:t>
            </a:r>
            <a:endParaRPr lang="nl-NL" sz="1000" i="1" dirty="0">
              <a:latin typeface="+mn-lt"/>
            </a:endParaRPr>
          </a:p>
        </p:txBody>
      </p:sp>
    </p:spTree>
    <p:extLst>
      <p:ext uri="{BB962C8B-B14F-4D97-AF65-F5344CB8AC3E}">
        <p14:creationId xmlns:p14="http://schemas.microsoft.com/office/powerpoint/2010/main" val="3617260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9092" name="Rectangle 2"/>
          <p:cNvSpPr>
            <a:spLocks noGrp="1" noChangeArrowheads="1"/>
          </p:cNvSpPr>
          <p:nvPr>
            <p:ph type="title"/>
          </p:nvPr>
        </p:nvSpPr>
        <p:spPr>
          <a:xfrm>
            <a:off x="642938" y="214313"/>
            <a:ext cx="9144000" cy="1006475"/>
          </a:xfrm>
        </p:spPr>
        <p:txBody>
          <a:bodyPr/>
          <a:lstStyle/>
          <a:p>
            <a:pPr eaLnBrk="1" hangingPunct="1"/>
            <a:r>
              <a:rPr lang="nl-NL" sz="3600">
                <a:solidFill>
                  <a:srgbClr val="C00000"/>
                </a:solidFill>
              </a:rPr>
              <a:t>Daarnaast kans op …</a:t>
            </a:r>
          </a:p>
        </p:txBody>
      </p:sp>
      <p:sp>
        <p:nvSpPr>
          <p:cNvPr id="89093" name="Rectangle 3"/>
          <p:cNvSpPr>
            <a:spLocks noGrp="1" noChangeArrowheads="1"/>
          </p:cNvSpPr>
          <p:nvPr>
            <p:ph type="body" idx="1"/>
          </p:nvPr>
        </p:nvSpPr>
        <p:spPr>
          <a:xfrm>
            <a:off x="250825" y="1928813"/>
            <a:ext cx="8459788" cy="4419600"/>
          </a:xfrm>
        </p:spPr>
        <p:txBody>
          <a:bodyPr/>
          <a:lstStyle/>
          <a:p>
            <a:pPr eaLnBrk="1" hangingPunct="1"/>
            <a:r>
              <a:rPr lang="nl-NL" dirty="0"/>
              <a:t>(tijdelijke) hyperreactiviteit longen (hoesten↑)</a:t>
            </a:r>
          </a:p>
          <a:p>
            <a:pPr eaLnBrk="1" hangingPunct="1"/>
            <a:r>
              <a:rPr lang="nl-NL" dirty="0"/>
              <a:t>obstipatie</a:t>
            </a:r>
          </a:p>
          <a:p>
            <a:pPr eaLnBrk="1" hangingPunct="1"/>
            <a:r>
              <a:rPr lang="nl-NL" dirty="0"/>
              <a:t>verergering psychiatrische </a:t>
            </a:r>
            <a:r>
              <a:rPr lang="nl-NL" dirty="0" err="1"/>
              <a:t>co-morbiditeit</a:t>
            </a:r>
            <a:endParaRPr lang="nl-NL" dirty="0"/>
          </a:p>
          <a:p>
            <a:pPr eaLnBrk="1" hangingPunct="1"/>
            <a:endParaRPr lang="nl-NL" b="1" dirty="0"/>
          </a:p>
          <a:p>
            <a:pPr eaLnBrk="1" hangingPunct="1"/>
            <a:r>
              <a:rPr lang="nl-NL" b="1" dirty="0">
                <a:solidFill>
                  <a:schemeClr val="tx2"/>
                </a:solidFill>
              </a:rPr>
              <a:t>CRAVING</a:t>
            </a:r>
            <a:br>
              <a:rPr lang="nl-NL" b="1" dirty="0">
                <a:solidFill>
                  <a:schemeClr val="tx2"/>
                </a:solidFill>
              </a:rPr>
            </a:br>
            <a:r>
              <a:rPr lang="nl-NL" sz="2400" dirty="0" err="1"/>
              <a:t>craving</a:t>
            </a:r>
            <a:r>
              <a:rPr lang="nl-NL" sz="2400" dirty="0"/>
              <a:t> na stoppen met roken kan maanden tot jaren duren !</a:t>
            </a:r>
            <a:r>
              <a:rPr lang="nl-NL" sz="2400" b="1" dirty="0"/>
              <a:t> </a:t>
            </a:r>
            <a:br>
              <a:rPr lang="nl-NL" sz="2400" b="1" dirty="0"/>
            </a:br>
            <a:r>
              <a:rPr lang="nl-NL" sz="2000" dirty="0"/>
              <a:t>(veel langer dan bij alcohol of drugs)</a:t>
            </a:r>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9332" name="Titel 1"/>
          <p:cNvSpPr>
            <a:spLocks noGrp="1"/>
          </p:cNvSpPr>
          <p:nvPr>
            <p:ph type="title"/>
          </p:nvPr>
        </p:nvSpPr>
        <p:spPr>
          <a:xfrm>
            <a:off x="505072" y="-100013"/>
            <a:ext cx="8675440" cy="1657351"/>
          </a:xfrm>
        </p:spPr>
        <p:txBody>
          <a:bodyPr/>
          <a:lstStyle/>
          <a:p>
            <a:pPr eaLnBrk="1" hangingPunct="1"/>
            <a:r>
              <a:rPr lang="nl-NL" sz="3200" dirty="0">
                <a:solidFill>
                  <a:srgbClr val="C00000"/>
                </a:solidFill>
              </a:rPr>
              <a:t>Richtlijn Behandeling van tabaksverslaving en stoppen met roken ondersteuning</a:t>
            </a:r>
            <a:r>
              <a:rPr lang="nl-NL" sz="3200" dirty="0">
                <a:solidFill>
                  <a:srgbClr val="FFC000"/>
                </a:solidFill>
              </a:rPr>
              <a:t> </a:t>
            </a:r>
            <a:r>
              <a:rPr lang="nl-NL" sz="3200" dirty="0">
                <a:solidFill>
                  <a:srgbClr val="C00000"/>
                </a:solidFill>
              </a:rPr>
              <a:t>(2016)</a:t>
            </a:r>
          </a:p>
        </p:txBody>
      </p:sp>
      <p:sp>
        <p:nvSpPr>
          <p:cNvPr id="3" name="Tijdelijke aanduiding voor inhoud 2"/>
          <p:cNvSpPr>
            <a:spLocks noGrp="1"/>
          </p:cNvSpPr>
          <p:nvPr>
            <p:ph idx="1"/>
          </p:nvPr>
        </p:nvSpPr>
        <p:spPr>
          <a:xfrm>
            <a:off x="215329" y="1857375"/>
            <a:ext cx="8893175" cy="4349750"/>
          </a:xfrm>
        </p:spPr>
        <p:txBody>
          <a:bodyPr>
            <a:normAutofit lnSpcReduction="10000"/>
          </a:bodyPr>
          <a:lstStyle/>
          <a:p>
            <a:pPr eaLnBrk="1" hangingPunct="1">
              <a:buFont typeface="Arial Unicode MS" pitchFamily="34" charset="-128"/>
              <a:buNone/>
              <a:defRPr/>
            </a:pPr>
            <a:r>
              <a:rPr lang="nl-NL" sz="2800" b="1" dirty="0"/>
              <a:t>	Aanbevelingen farmacologische ondersteuning:</a:t>
            </a:r>
          </a:p>
          <a:p>
            <a:pPr eaLnBrk="1" hangingPunct="1">
              <a:buFont typeface="Arial Unicode MS" pitchFamily="34" charset="-128"/>
              <a:buNone/>
              <a:defRPr/>
            </a:pPr>
            <a:endParaRPr lang="nl-NL" sz="2800" b="1" u="sng" dirty="0">
              <a:solidFill>
                <a:srgbClr val="FFCC00"/>
              </a:solidFill>
            </a:endParaRPr>
          </a:p>
          <a:p>
            <a:pPr eaLnBrk="1" hangingPunct="1">
              <a:defRPr/>
            </a:pPr>
            <a:r>
              <a:rPr lang="nl-NL" sz="2400" dirty="0"/>
              <a:t>Bij gemiddeld ≥ </a:t>
            </a:r>
            <a:r>
              <a:rPr lang="nl-NL" sz="2400" u="sng" dirty="0"/>
              <a:t>10 sigaretten</a:t>
            </a:r>
            <a:r>
              <a:rPr lang="nl-NL" sz="2400" dirty="0"/>
              <a:t> : informatie geven en aanbieden, of voorschrijven als de patiënt dat wenst</a:t>
            </a:r>
          </a:p>
          <a:p>
            <a:pPr eaLnBrk="1" hangingPunct="1">
              <a:buFont typeface="Wingdings" pitchFamily="2" charset="2"/>
              <a:buNone/>
              <a:defRPr/>
            </a:pPr>
            <a:endParaRPr lang="nl-NL" sz="2400" dirty="0"/>
          </a:p>
          <a:p>
            <a:pPr eaLnBrk="1" hangingPunct="1">
              <a:defRPr/>
            </a:pPr>
            <a:r>
              <a:rPr lang="nl-NL" sz="2400" dirty="0"/>
              <a:t>Alleen in </a:t>
            </a:r>
            <a:r>
              <a:rPr lang="nl-NL" sz="2400" u="sng" dirty="0"/>
              <a:t>combinatie</a:t>
            </a:r>
            <a:r>
              <a:rPr lang="nl-NL" sz="2400" dirty="0"/>
              <a:t> met gedragsmatige ondersteuning</a:t>
            </a:r>
          </a:p>
          <a:p>
            <a:pPr eaLnBrk="1" hangingPunct="1">
              <a:buFont typeface="Wingdings" pitchFamily="2" charset="2"/>
              <a:buNone/>
              <a:defRPr/>
            </a:pPr>
            <a:endParaRPr lang="nl-NL" sz="2400" dirty="0"/>
          </a:p>
          <a:p>
            <a:pPr eaLnBrk="1" hangingPunct="1">
              <a:defRPr/>
            </a:pPr>
            <a:r>
              <a:rPr lang="nl-NL" sz="2400" dirty="0"/>
              <a:t>Onvoldoende argumenten om een rangorde aan te brengen tussen </a:t>
            </a:r>
            <a:br>
              <a:rPr lang="nl-NL" sz="2400" dirty="0"/>
            </a:br>
            <a:r>
              <a:rPr lang="nl-NL" sz="2400" dirty="0"/>
              <a:t>NVM, </a:t>
            </a:r>
            <a:r>
              <a:rPr lang="nl-NL" sz="2400" dirty="0" err="1"/>
              <a:t>bupropion</a:t>
            </a:r>
            <a:r>
              <a:rPr lang="nl-NL" sz="2400" dirty="0"/>
              <a:t>, nortriptyline en </a:t>
            </a:r>
            <a:r>
              <a:rPr lang="nl-NL" sz="2400" dirty="0" err="1"/>
              <a:t>varenicline</a:t>
            </a:r>
            <a:r>
              <a:rPr lang="nl-NL" sz="2400" dirty="0"/>
              <a:t>. </a:t>
            </a:r>
            <a:br>
              <a:rPr lang="nl-NL" sz="2400" dirty="0"/>
            </a:br>
            <a:r>
              <a:rPr lang="nl-NL" sz="2400" dirty="0"/>
              <a:t>Op basis van veiligheid NVM 1</a:t>
            </a:r>
            <a:r>
              <a:rPr lang="nl-NL" sz="2400" baseline="30000" dirty="0"/>
              <a:t>e</a:t>
            </a:r>
            <a:r>
              <a:rPr lang="nl-NL" sz="2400" dirty="0"/>
              <a:t> keus.</a:t>
            </a:r>
          </a:p>
        </p:txBody>
      </p:sp>
      <p:sp>
        <p:nvSpPr>
          <p:cNvPr id="6" name="Tekstvak 5"/>
          <p:cNvSpPr txBox="1"/>
          <p:nvPr/>
        </p:nvSpPr>
        <p:spPr>
          <a:xfrm>
            <a:off x="3026507" y="6423139"/>
            <a:ext cx="6802077" cy="246221"/>
          </a:xfrm>
          <a:prstGeom prst="rect">
            <a:avLst/>
          </a:prstGeom>
          <a:noFill/>
        </p:spPr>
        <p:txBody>
          <a:bodyPr wrap="square">
            <a:spAutoFit/>
          </a:bodyPr>
          <a:lstStyle/>
          <a:p>
            <a:pPr>
              <a:defRPr/>
            </a:pPr>
            <a:r>
              <a:rPr lang="nl-NL" sz="1000" i="1" u="sng" dirty="0">
                <a:latin typeface="+mn-lt"/>
              </a:rPr>
              <a:t>Bron</a:t>
            </a:r>
            <a:r>
              <a:rPr lang="nl-NL" sz="1000" i="1" dirty="0">
                <a:latin typeface="+mn-lt"/>
              </a:rPr>
              <a:t>: Richtlijn Behandeling van tabaksverslaving en stoppen met roken ondersteuning. 2016, </a:t>
            </a:r>
            <a:r>
              <a:rPr lang="nl-NL" sz="1000" i="1" dirty="0" err="1">
                <a:latin typeface="+mn-lt"/>
              </a:rPr>
              <a:t>Trimbos</a:t>
            </a:r>
            <a:r>
              <a:rPr lang="nl-NL" sz="1000" i="1" dirty="0">
                <a:latin typeface="+mn-lt"/>
              </a:rPr>
              <a:t> Instituut, Utrecht: </a:t>
            </a:r>
          </a:p>
        </p:txBody>
      </p:sp>
    </p:spTree>
    <p:extLst>
      <p:ext uri="{BB962C8B-B14F-4D97-AF65-F5344CB8AC3E}">
        <p14:creationId xmlns:p14="http://schemas.microsoft.com/office/powerpoint/2010/main" val="3612008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0356" name="Titel 1"/>
          <p:cNvSpPr>
            <a:spLocks noGrp="1"/>
          </p:cNvSpPr>
          <p:nvPr>
            <p:ph type="title"/>
          </p:nvPr>
        </p:nvSpPr>
        <p:spPr>
          <a:xfrm>
            <a:off x="539552" y="-27384"/>
            <a:ext cx="8640960" cy="1439862"/>
          </a:xfrm>
        </p:spPr>
        <p:txBody>
          <a:bodyPr/>
          <a:lstStyle/>
          <a:p>
            <a:r>
              <a:rPr lang="nl-NL" sz="3600" dirty="0">
                <a:solidFill>
                  <a:srgbClr val="C00000"/>
                </a:solidFill>
              </a:rPr>
              <a:t>Richtlijn Behandeling van tabaksverslaving en stoppen met roken ondersteuning</a:t>
            </a:r>
            <a:r>
              <a:rPr lang="nl-NL" sz="3600" dirty="0">
                <a:solidFill>
                  <a:srgbClr val="FFC000"/>
                </a:solidFill>
              </a:rPr>
              <a:t> </a:t>
            </a:r>
            <a:r>
              <a:rPr lang="nl-NL" sz="3200" dirty="0">
                <a:solidFill>
                  <a:srgbClr val="C00000"/>
                </a:solidFill>
              </a:rPr>
              <a:t>(2016)</a:t>
            </a:r>
          </a:p>
        </p:txBody>
      </p:sp>
      <p:sp>
        <p:nvSpPr>
          <p:cNvPr id="100357" name="Tijdelijke aanduiding voor inhoud 2"/>
          <p:cNvSpPr>
            <a:spLocks noGrp="1"/>
          </p:cNvSpPr>
          <p:nvPr>
            <p:ph idx="1"/>
          </p:nvPr>
        </p:nvSpPr>
        <p:spPr>
          <a:xfrm>
            <a:off x="216470" y="1484313"/>
            <a:ext cx="9036050" cy="5795962"/>
          </a:xfrm>
        </p:spPr>
        <p:txBody>
          <a:bodyPr/>
          <a:lstStyle/>
          <a:p>
            <a:pPr eaLnBrk="1" hangingPunct="1"/>
            <a:r>
              <a:rPr lang="nl-NL" sz="2800" dirty="0"/>
              <a:t>Keuze afhankelijk van:</a:t>
            </a:r>
          </a:p>
          <a:p>
            <a:pPr lvl="1" eaLnBrk="1" hangingPunct="1">
              <a:lnSpc>
                <a:spcPct val="150000"/>
              </a:lnSpc>
              <a:spcBef>
                <a:spcPct val="0"/>
              </a:spcBef>
            </a:pPr>
            <a:r>
              <a:rPr lang="nl-NL" sz="2400" dirty="0"/>
              <a:t>veiligheid (bijwerkingenprofiel en contra-indicaties)</a:t>
            </a:r>
          </a:p>
          <a:p>
            <a:pPr lvl="1" eaLnBrk="1" hangingPunct="1">
              <a:lnSpc>
                <a:spcPct val="150000"/>
              </a:lnSpc>
              <a:spcBef>
                <a:spcPct val="0"/>
              </a:spcBef>
            </a:pPr>
            <a:r>
              <a:rPr lang="nl-NL" sz="2400" dirty="0"/>
              <a:t>mate van nicotineafhankelijkheid</a:t>
            </a:r>
          </a:p>
          <a:p>
            <a:pPr lvl="1" eaLnBrk="1" hangingPunct="1">
              <a:lnSpc>
                <a:spcPct val="150000"/>
              </a:lnSpc>
              <a:spcBef>
                <a:spcPct val="0"/>
              </a:spcBef>
            </a:pPr>
            <a:r>
              <a:rPr lang="nl-NL" sz="2400" dirty="0"/>
              <a:t>persoonlijke voorkeur patiënt</a:t>
            </a:r>
          </a:p>
          <a:p>
            <a:pPr eaLnBrk="1" hangingPunct="1">
              <a:lnSpc>
                <a:spcPct val="150000"/>
              </a:lnSpc>
            </a:pPr>
            <a:r>
              <a:rPr lang="nl-NL" sz="2800" dirty="0"/>
              <a:t>Bij sterke afhankelijkheid hoge dosis NVM</a:t>
            </a:r>
            <a:endParaRPr lang="nl-NL" sz="2400" dirty="0"/>
          </a:p>
          <a:p>
            <a:pPr eaLnBrk="1" hangingPunct="1"/>
            <a:r>
              <a:rPr lang="nl-NL" sz="2800" dirty="0"/>
              <a:t>NVM kunnen worden gebruikt bij ‘risicogroepen’ zoals</a:t>
            </a:r>
            <a:r>
              <a:rPr lang="nl-NL" sz="2400" dirty="0"/>
              <a:t> </a:t>
            </a:r>
          </a:p>
          <a:p>
            <a:pPr lvl="1" eaLnBrk="1" hangingPunct="1">
              <a:lnSpc>
                <a:spcPct val="150000"/>
              </a:lnSpc>
              <a:spcBef>
                <a:spcPct val="0"/>
              </a:spcBef>
            </a:pPr>
            <a:r>
              <a:rPr lang="nl-NL" sz="2400" dirty="0"/>
              <a:t>Rokers met hart- en vaatziekten </a:t>
            </a:r>
          </a:p>
          <a:p>
            <a:pPr lvl="1" eaLnBrk="1" hangingPunct="1">
              <a:lnSpc>
                <a:spcPct val="150000"/>
              </a:lnSpc>
              <a:spcBef>
                <a:spcPct val="0"/>
              </a:spcBef>
            </a:pPr>
            <a:r>
              <a:rPr lang="nl-NL" sz="2400" dirty="0"/>
              <a:t>bij verslaafden vanaf 12 jaar</a:t>
            </a:r>
          </a:p>
          <a:p>
            <a:pPr lvl="1" eaLnBrk="1" hangingPunct="1">
              <a:lnSpc>
                <a:spcPct val="150000"/>
              </a:lnSpc>
              <a:spcBef>
                <a:spcPct val="0"/>
              </a:spcBef>
            </a:pPr>
            <a:r>
              <a:rPr lang="nl-NL" sz="2400" dirty="0"/>
              <a:t>bij zwangere vrouwen en bij borstvoeding!</a:t>
            </a:r>
          </a:p>
          <a:p>
            <a:pPr eaLnBrk="1" hangingPunct="1">
              <a:lnSpc>
                <a:spcPct val="150000"/>
              </a:lnSpc>
              <a:spcBef>
                <a:spcPct val="0"/>
              </a:spcBef>
              <a:buFont typeface="Wingdings" pitchFamily="2" charset="2"/>
              <a:buNone/>
            </a:pPr>
            <a:endParaRPr lang="nl-NL" sz="2000" dirty="0"/>
          </a:p>
          <a:p>
            <a:endParaRPr lang="nl-NL" dirty="0"/>
          </a:p>
        </p:txBody>
      </p:sp>
      <p:sp>
        <p:nvSpPr>
          <p:cNvPr id="6" name="Tekstvak 5"/>
          <p:cNvSpPr txBox="1"/>
          <p:nvPr/>
        </p:nvSpPr>
        <p:spPr>
          <a:xfrm>
            <a:off x="3084098" y="6567488"/>
            <a:ext cx="6024406" cy="246221"/>
          </a:xfrm>
          <a:prstGeom prst="rect">
            <a:avLst/>
          </a:prstGeom>
          <a:noFill/>
        </p:spPr>
        <p:txBody>
          <a:bodyPr wrap="none">
            <a:spAutoFit/>
          </a:bodyPr>
          <a:lstStyle/>
          <a:p>
            <a:pPr>
              <a:defRPr/>
            </a:pPr>
            <a:r>
              <a:rPr lang="nl-NL" sz="1000" i="1" u="sng" dirty="0">
                <a:latin typeface="+mn-lt"/>
              </a:rPr>
              <a:t>Bron</a:t>
            </a:r>
            <a:r>
              <a:rPr lang="nl-NL" sz="1000" i="1" dirty="0">
                <a:latin typeface="+mn-lt"/>
              </a:rPr>
              <a:t>: Richtlijn Behandeling van tabaksverslaving en stoppen met roken ondersteuning. 2016, </a:t>
            </a:r>
            <a:r>
              <a:rPr lang="nl-NL" sz="1000" i="1" dirty="0" err="1">
                <a:latin typeface="+mn-lt"/>
              </a:rPr>
              <a:t>Trimbos</a:t>
            </a:r>
            <a:r>
              <a:rPr lang="nl-NL" sz="1000" i="1" dirty="0">
                <a:latin typeface="+mn-lt"/>
              </a:rPr>
              <a:t> Instituut, Utrecht</a:t>
            </a:r>
          </a:p>
        </p:txBody>
      </p:sp>
    </p:spTree>
    <p:extLst>
      <p:ext uri="{BB962C8B-B14F-4D97-AF65-F5344CB8AC3E}">
        <p14:creationId xmlns:p14="http://schemas.microsoft.com/office/powerpoint/2010/main" val="275557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7653" name="Tijdelijke aanduiding voor inhoud 2"/>
          <p:cNvSpPr>
            <a:spLocks noGrp="1"/>
          </p:cNvSpPr>
          <p:nvPr>
            <p:ph idx="1"/>
          </p:nvPr>
        </p:nvSpPr>
        <p:spPr>
          <a:xfrm>
            <a:off x="179512" y="1483568"/>
            <a:ext cx="8229600" cy="5257800"/>
          </a:xfrm>
        </p:spPr>
        <p:txBody>
          <a:bodyPr/>
          <a:lstStyle/>
          <a:p>
            <a:r>
              <a:rPr lang="nl-NL" sz="2400" dirty="0"/>
              <a:t>Longziekten</a:t>
            </a:r>
          </a:p>
          <a:p>
            <a:r>
              <a:rPr lang="nl-NL" sz="2400" dirty="0"/>
              <a:t>Hart- en vaatziekten</a:t>
            </a:r>
          </a:p>
          <a:p>
            <a:r>
              <a:rPr lang="nl-NL" sz="2400" dirty="0"/>
              <a:t>Verschillende uitingen van kanker</a:t>
            </a:r>
          </a:p>
          <a:p>
            <a:r>
              <a:rPr lang="nl-NL" sz="2400" dirty="0"/>
              <a:t>Endocriene aandoeningen</a:t>
            </a:r>
          </a:p>
          <a:p>
            <a:r>
              <a:rPr lang="nl-NL" sz="2400" dirty="0" err="1"/>
              <a:t>Gastro-intestinale</a:t>
            </a:r>
            <a:r>
              <a:rPr lang="nl-NL" sz="2400" dirty="0"/>
              <a:t> aandoeningen</a:t>
            </a:r>
          </a:p>
          <a:p>
            <a:r>
              <a:rPr lang="nl-NL" sz="2400" dirty="0"/>
              <a:t>Mond-, en huidaandoeningen</a:t>
            </a:r>
          </a:p>
          <a:p>
            <a:r>
              <a:rPr lang="nl-NL" sz="2400" dirty="0"/>
              <a:t>Effecten op de voortplanting en zwangerschap</a:t>
            </a:r>
          </a:p>
          <a:p>
            <a:r>
              <a:rPr lang="nl-NL" sz="2400" dirty="0"/>
              <a:t>Overige aandoeningen</a:t>
            </a:r>
          </a:p>
          <a:p>
            <a:r>
              <a:rPr lang="nl-NL" sz="2400" dirty="0"/>
              <a:t>Risico’s van meeroken</a:t>
            </a:r>
          </a:p>
          <a:p>
            <a:r>
              <a:rPr lang="nl-NL" sz="2400" dirty="0"/>
              <a:t>Psychiatrische </a:t>
            </a:r>
            <a:r>
              <a:rPr lang="nl-NL" sz="2400" dirty="0" err="1"/>
              <a:t>co-morbiditeit</a:t>
            </a:r>
            <a:r>
              <a:rPr lang="nl-NL" sz="2400" dirty="0"/>
              <a:t> / andere verslavingen</a:t>
            </a:r>
          </a:p>
          <a:p>
            <a:r>
              <a:rPr lang="nl-NL" sz="2400" dirty="0"/>
              <a:t>Invloed roken op operatie risico en chemotherapie</a:t>
            </a:r>
          </a:p>
          <a:p>
            <a:endParaRPr lang="nl-NL" sz="2400" dirty="0"/>
          </a:p>
          <a:p>
            <a:pPr>
              <a:buFont typeface="Wingdings" pitchFamily="2" charset="2"/>
              <a:buNone/>
            </a:pPr>
            <a:endParaRPr lang="nl-NL" sz="2400" dirty="0"/>
          </a:p>
        </p:txBody>
      </p:sp>
      <p:sp>
        <p:nvSpPr>
          <p:cNvPr id="4" name="Rechthoek 3"/>
          <p:cNvSpPr/>
          <p:nvPr/>
        </p:nvSpPr>
        <p:spPr>
          <a:xfrm>
            <a:off x="539552" y="6487452"/>
            <a:ext cx="6984776" cy="253916"/>
          </a:xfrm>
          <a:prstGeom prst="rect">
            <a:avLst/>
          </a:prstGeom>
        </p:spPr>
        <p:txBody>
          <a:bodyPr wrap="square">
            <a:spAutoFit/>
          </a:bodyPr>
          <a:lstStyle/>
          <a:p>
            <a:pPr lvl="0"/>
            <a:r>
              <a:rPr lang="nl-NL" sz="1050" dirty="0">
                <a:latin typeface="+mj-lt"/>
              </a:rPr>
              <a:t>Bron: </a:t>
            </a:r>
            <a:r>
              <a:rPr lang="nl-NL" sz="1050" dirty="0" err="1">
                <a:latin typeface="+mj-lt"/>
              </a:rPr>
              <a:t>Mackenbach</a:t>
            </a:r>
            <a:r>
              <a:rPr lang="nl-NL" sz="1050" dirty="0">
                <a:latin typeface="+mj-lt"/>
              </a:rPr>
              <a:t> JP, Damhuis RA, Been JV. De gezondheidseffecten van roken. </a:t>
            </a:r>
            <a:r>
              <a:rPr lang="nl-NL" sz="1050" dirty="0" err="1">
                <a:latin typeface="+mj-lt"/>
              </a:rPr>
              <a:t>Ned</a:t>
            </a:r>
            <a:r>
              <a:rPr lang="nl-NL" sz="1050" dirty="0">
                <a:latin typeface="+mj-lt"/>
              </a:rPr>
              <a:t> </a:t>
            </a:r>
            <a:r>
              <a:rPr lang="nl-NL" sz="1050" dirty="0" err="1">
                <a:latin typeface="+mj-lt"/>
              </a:rPr>
              <a:t>Tijdschr</a:t>
            </a:r>
            <a:r>
              <a:rPr lang="nl-NL" sz="1050" dirty="0">
                <a:latin typeface="+mj-lt"/>
              </a:rPr>
              <a:t> Geneeskd.2017;161:D869.</a:t>
            </a:r>
          </a:p>
        </p:txBody>
      </p:sp>
      <p:sp>
        <p:nvSpPr>
          <p:cNvPr id="8" name="Titel 1">
            <a:extLst>
              <a:ext uri="{FF2B5EF4-FFF2-40B4-BE49-F238E27FC236}">
                <a16:creationId xmlns:a16="http://schemas.microsoft.com/office/drawing/2014/main" id="{503C3B6D-0E07-4D7D-9075-16EE07BE2F2D}"/>
              </a:ext>
            </a:extLst>
          </p:cNvPr>
          <p:cNvSpPr txBox="1">
            <a:spLocks/>
          </p:cNvSpPr>
          <p:nvPr/>
        </p:nvSpPr>
        <p:spPr bwMode="auto">
          <a:xfrm>
            <a:off x="612775"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S PGothic" pitchFamily="34" charset="-128"/>
                <a:cs typeface="ＭＳ Ｐゴシック" pitchFamily="-111" charset="-128"/>
              </a:defRPr>
            </a:lvl1pPr>
            <a:lvl2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2pPr>
            <a:lvl3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3pPr>
            <a:lvl4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4pPr>
            <a:lvl5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5pPr>
            <a:lvl6pPr marL="4572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6pPr>
            <a:lvl7pPr marL="9144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7pPr>
            <a:lvl8pPr marL="13716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8pPr>
            <a:lvl9pPr marL="18288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9pPr>
          </a:lstStyle>
          <a:p>
            <a:r>
              <a:rPr lang="nl-NL" sz="3200" dirty="0">
                <a:solidFill>
                  <a:srgbClr val="C00000"/>
                </a:solidFill>
              </a:rPr>
              <a:t>Aan roken gerelateerde ziekten</a:t>
            </a:r>
            <a:endParaRPr lang="nl-NL" sz="3200" dirty="0">
              <a:solidFill>
                <a:srgbClr val="C00000"/>
              </a:solidFill>
              <a:latin typeface="Tw Cen MT" charset="0"/>
              <a:ea typeface="MS PGothic" charset="0"/>
            </a:endParaRPr>
          </a:p>
        </p:txBody>
      </p:sp>
    </p:spTree>
    <p:extLst>
      <p:ext uri="{BB962C8B-B14F-4D97-AF65-F5344CB8AC3E}">
        <p14:creationId xmlns:p14="http://schemas.microsoft.com/office/powerpoint/2010/main" val="2383091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
          </p:nvPr>
        </p:nvSpPr>
        <p:spPr>
          <a:xfrm>
            <a:off x="611560" y="1628801"/>
            <a:ext cx="3672408" cy="5040559"/>
          </a:xfrm>
          <a:ln>
            <a:solidFill>
              <a:srgbClr val="C11F1F"/>
            </a:solidFill>
          </a:ln>
        </p:spPr>
        <p:txBody>
          <a:bodyPr/>
          <a:lstStyle/>
          <a:p>
            <a:pPr marL="0" indent="0">
              <a:buNone/>
            </a:pPr>
            <a:r>
              <a:rPr lang="nl-NL" sz="2800" u="sng" dirty="0"/>
              <a:t>Nicotinesubstitutie:</a:t>
            </a:r>
            <a:endParaRPr lang="nl-NL" sz="2800" dirty="0">
              <a:solidFill>
                <a:schemeClr val="tx2"/>
              </a:solidFill>
            </a:endParaRPr>
          </a:p>
          <a:p>
            <a:r>
              <a:rPr lang="nl-NL" sz="2800" dirty="0">
                <a:solidFill>
                  <a:schemeClr val="tx2"/>
                </a:solidFill>
              </a:rPr>
              <a:t>pleisters</a:t>
            </a:r>
            <a:r>
              <a:rPr lang="nl-NL" sz="2800" dirty="0"/>
              <a:t> </a:t>
            </a:r>
            <a:br>
              <a:rPr lang="nl-NL" sz="2800" dirty="0"/>
            </a:br>
            <a:r>
              <a:rPr lang="nl-NL" sz="2000" u="sng" dirty="0"/>
              <a:t>advies</a:t>
            </a:r>
            <a:r>
              <a:rPr lang="nl-NL" sz="2000" dirty="0"/>
              <a:t>: </a:t>
            </a:r>
            <a:br>
              <a:rPr lang="nl-NL" sz="2000" dirty="0"/>
            </a:br>
            <a:r>
              <a:rPr lang="nl-NL" sz="2000" dirty="0"/>
              <a:t>combineren met andere </a:t>
            </a:r>
            <a:br>
              <a:rPr lang="nl-NL" sz="2000" dirty="0"/>
            </a:br>
            <a:r>
              <a:rPr lang="nl-NL" sz="2000" dirty="0"/>
              <a:t>NVM toedieningsvormen</a:t>
            </a:r>
          </a:p>
          <a:p>
            <a:pPr eaLnBrk="1" hangingPunct="1"/>
            <a:r>
              <a:rPr lang="nl-NL" sz="2800" dirty="0">
                <a:solidFill>
                  <a:schemeClr val="tx2"/>
                </a:solidFill>
              </a:rPr>
              <a:t>kauwgom</a:t>
            </a:r>
          </a:p>
          <a:p>
            <a:pPr eaLnBrk="1" hangingPunct="1"/>
            <a:r>
              <a:rPr lang="nl-NL" sz="2800" dirty="0">
                <a:solidFill>
                  <a:schemeClr val="tx2"/>
                </a:solidFill>
              </a:rPr>
              <a:t>sublinguale tablet</a:t>
            </a:r>
          </a:p>
          <a:p>
            <a:pPr eaLnBrk="1" hangingPunct="1"/>
            <a:r>
              <a:rPr lang="nl-NL" sz="2800" dirty="0">
                <a:solidFill>
                  <a:schemeClr val="tx2"/>
                </a:solidFill>
              </a:rPr>
              <a:t>zuigtablet</a:t>
            </a:r>
          </a:p>
          <a:p>
            <a:pPr eaLnBrk="1" hangingPunct="1"/>
            <a:r>
              <a:rPr lang="nl-NL" sz="2800" dirty="0">
                <a:solidFill>
                  <a:schemeClr val="tx2"/>
                </a:solidFill>
              </a:rPr>
              <a:t>mondspray</a:t>
            </a:r>
          </a:p>
          <a:p>
            <a:pPr eaLnBrk="1" hangingPunct="1"/>
            <a:r>
              <a:rPr lang="nl-NL" sz="2800" dirty="0">
                <a:solidFill>
                  <a:schemeClr val="tx2"/>
                </a:solidFill>
              </a:rPr>
              <a:t>inhalatievloeistof</a:t>
            </a:r>
          </a:p>
          <a:p>
            <a:pPr marL="0" indent="0">
              <a:buNone/>
            </a:pPr>
            <a:endParaRPr lang="nl-NL" sz="2800" dirty="0"/>
          </a:p>
        </p:txBody>
      </p:sp>
      <p:sp>
        <p:nvSpPr>
          <p:cNvPr id="5" name="Rectangle 2"/>
          <p:cNvSpPr>
            <a:spLocks noGrp="1" noChangeArrowheads="1"/>
          </p:cNvSpPr>
          <p:nvPr>
            <p:ph type="title"/>
          </p:nvPr>
        </p:nvSpPr>
        <p:spPr/>
        <p:txBody>
          <a:bodyPr>
            <a:normAutofit fontScale="90000"/>
          </a:bodyPr>
          <a:lstStyle/>
          <a:p>
            <a:pPr eaLnBrk="1" hangingPunct="1"/>
            <a:br>
              <a:rPr lang="nl-NL" sz="3200" dirty="0">
                <a:solidFill>
                  <a:srgbClr val="C00000"/>
                </a:solidFill>
              </a:rPr>
            </a:br>
            <a:r>
              <a:rPr lang="nl-NL" sz="3200" dirty="0">
                <a:solidFill>
                  <a:srgbClr val="C00000"/>
                </a:solidFill>
              </a:rPr>
              <a:t>Medicamenteuze behandeling</a:t>
            </a:r>
            <a:br>
              <a:rPr lang="nl-NL" sz="3200" dirty="0">
                <a:solidFill>
                  <a:srgbClr val="C00000"/>
                </a:solidFill>
              </a:rPr>
            </a:br>
            <a:endParaRPr lang="nl-NL" sz="3200" dirty="0">
              <a:solidFill>
                <a:srgbClr val="C00000"/>
              </a:solidFill>
            </a:endParaRPr>
          </a:p>
        </p:txBody>
      </p:sp>
      <p:sp>
        <p:nvSpPr>
          <p:cNvPr id="8" name="Rectangle 4"/>
          <p:cNvSpPr>
            <a:spLocks noGrp="1" noChangeArrowheads="1"/>
          </p:cNvSpPr>
          <p:nvPr>
            <p:ph sz="quarter" idx="2"/>
          </p:nvPr>
        </p:nvSpPr>
        <p:spPr>
          <a:xfrm>
            <a:off x="4427984" y="1628800"/>
            <a:ext cx="4608512" cy="5040560"/>
          </a:xfrm>
          <a:ln>
            <a:solidFill>
              <a:srgbClr val="C11F1F"/>
            </a:solidFill>
          </a:ln>
        </p:spPr>
        <p:txBody>
          <a:bodyPr/>
          <a:lstStyle/>
          <a:p>
            <a:pPr eaLnBrk="1" hangingPunct="1">
              <a:buFont typeface="Wingdings" pitchFamily="2" charset="2"/>
              <a:buNone/>
            </a:pPr>
            <a:r>
              <a:rPr lang="nl-NL" sz="2800" u="sng" dirty="0"/>
              <a:t>Andere medicatie:</a:t>
            </a:r>
          </a:p>
          <a:p>
            <a:pPr eaLnBrk="1" hangingPunct="1"/>
            <a:r>
              <a:rPr lang="nl-NL" sz="2800" u="sng" dirty="0">
                <a:solidFill>
                  <a:schemeClr val="tx2"/>
                </a:solidFill>
              </a:rPr>
              <a:t>antidepressiva</a:t>
            </a:r>
          </a:p>
          <a:p>
            <a:pPr lvl="1" eaLnBrk="1" hangingPunct="1"/>
            <a:r>
              <a:rPr lang="nl-NL" sz="2800" dirty="0" err="1">
                <a:solidFill>
                  <a:schemeClr val="tx2"/>
                </a:solidFill>
              </a:rPr>
              <a:t>bupropion</a:t>
            </a:r>
            <a:r>
              <a:rPr lang="nl-NL" sz="2800" dirty="0">
                <a:solidFill>
                  <a:schemeClr val="tx2"/>
                </a:solidFill>
              </a:rPr>
              <a:t> </a:t>
            </a:r>
            <a:r>
              <a:rPr lang="nl-NL" sz="2800" dirty="0">
                <a:solidFill>
                  <a:srgbClr val="FF0000"/>
                </a:solidFill>
              </a:rPr>
              <a:t>*</a:t>
            </a:r>
          </a:p>
          <a:p>
            <a:pPr lvl="1" eaLnBrk="1" hangingPunct="1"/>
            <a:r>
              <a:rPr lang="nl-NL" sz="2800" dirty="0" err="1">
                <a:solidFill>
                  <a:srgbClr val="000000"/>
                </a:solidFill>
              </a:rPr>
              <a:t>nortriptyline</a:t>
            </a:r>
            <a:r>
              <a:rPr lang="nl-NL" sz="2800" dirty="0">
                <a:solidFill>
                  <a:srgbClr val="FF0000"/>
                </a:solidFill>
              </a:rPr>
              <a:t> *</a:t>
            </a:r>
          </a:p>
          <a:p>
            <a:pPr marL="0" indent="0" eaLnBrk="1" hangingPunct="1">
              <a:buNone/>
            </a:pPr>
            <a:r>
              <a:rPr lang="nl-NL" sz="2000" dirty="0">
                <a:solidFill>
                  <a:schemeClr val="tx2"/>
                </a:solidFill>
              </a:rPr>
              <a:t>     </a:t>
            </a:r>
            <a:r>
              <a:rPr lang="nl-NL" sz="2000" dirty="0">
                <a:solidFill>
                  <a:srgbClr val="FF0000"/>
                </a:solidFill>
              </a:rPr>
              <a:t>*</a:t>
            </a:r>
            <a:r>
              <a:rPr lang="nl-NL" sz="2000" dirty="0">
                <a:solidFill>
                  <a:schemeClr val="tx2"/>
                </a:solidFill>
              </a:rPr>
              <a:t> Kunnen gecombineerd worden met </a:t>
            </a:r>
            <a:br>
              <a:rPr lang="nl-NL" sz="2000" dirty="0">
                <a:solidFill>
                  <a:schemeClr val="tx2"/>
                </a:solidFill>
              </a:rPr>
            </a:br>
            <a:r>
              <a:rPr lang="nl-NL" sz="2000" dirty="0">
                <a:solidFill>
                  <a:schemeClr val="tx2"/>
                </a:solidFill>
              </a:rPr>
              <a:t>       NVM</a:t>
            </a:r>
          </a:p>
          <a:p>
            <a:pPr eaLnBrk="1" hangingPunct="1">
              <a:buFontTx/>
              <a:buChar char="•"/>
            </a:pPr>
            <a:endParaRPr lang="nl-NL" sz="800" dirty="0">
              <a:solidFill>
                <a:schemeClr val="tx2"/>
              </a:solidFill>
            </a:endParaRPr>
          </a:p>
          <a:p>
            <a:pPr eaLnBrk="1" hangingPunct="1"/>
            <a:r>
              <a:rPr lang="nl-NL" sz="2800" u="sng" dirty="0">
                <a:solidFill>
                  <a:schemeClr val="tx2"/>
                </a:solidFill>
              </a:rPr>
              <a:t>Partiële nicotinereceptor-agonisten</a:t>
            </a:r>
            <a:endParaRPr lang="nl-NL" sz="2800" u="sng" dirty="0">
              <a:solidFill>
                <a:srgbClr val="FF0000"/>
              </a:solidFill>
            </a:endParaRPr>
          </a:p>
          <a:p>
            <a:pPr lvl="1" eaLnBrk="1" hangingPunct="1"/>
            <a:r>
              <a:rPr lang="nl-NL" sz="2800" dirty="0" err="1">
                <a:solidFill>
                  <a:schemeClr val="tx2"/>
                </a:solidFill>
              </a:rPr>
              <a:t>varenicline</a:t>
            </a:r>
            <a:endParaRPr lang="nl-NL" sz="2800" dirty="0">
              <a:solidFill>
                <a:schemeClr val="tx2"/>
              </a:solidFill>
            </a:endParaRPr>
          </a:p>
          <a:p>
            <a:pPr lvl="1" eaLnBrk="1" hangingPunct="1"/>
            <a:r>
              <a:rPr lang="nl-NL" sz="2800" dirty="0" err="1">
                <a:solidFill>
                  <a:schemeClr val="tx2"/>
                </a:solidFill>
              </a:rPr>
              <a:t>cytisine</a:t>
            </a:r>
            <a:endParaRPr lang="nl-NL" sz="2800" dirty="0">
              <a:solidFill>
                <a:schemeClr val="tx2"/>
              </a:solidFill>
            </a:endParaRPr>
          </a:p>
          <a:p>
            <a:pPr marL="0" indent="0" eaLnBrk="1" hangingPunct="1">
              <a:buNone/>
            </a:pPr>
            <a:endParaRPr lang="nl-NL" sz="2800" dirty="0">
              <a:solidFill>
                <a:schemeClr val="tx2"/>
              </a:solidFill>
            </a:endParaRPr>
          </a:p>
          <a:p>
            <a:pPr eaLnBrk="1" hangingPunct="1">
              <a:buFont typeface="Wingdings" pitchFamily="2" charset="2"/>
              <a:buNone/>
            </a:pPr>
            <a:endParaRPr lang="nl-NL" sz="2800" dirty="0">
              <a:solidFill>
                <a:schemeClr val="tx2"/>
              </a:solidFill>
            </a:endParaRPr>
          </a:p>
        </p:txBody>
      </p:sp>
    </p:spTree>
    <p:extLst>
      <p:ext uri="{BB962C8B-B14F-4D97-AF65-F5344CB8AC3E}">
        <p14:creationId xmlns:p14="http://schemas.microsoft.com/office/powerpoint/2010/main" val="2350726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12648" y="134144"/>
            <a:ext cx="8153400" cy="990600"/>
          </a:xfrm>
        </p:spPr>
        <p:txBody>
          <a:bodyPr/>
          <a:lstStyle/>
          <a:p>
            <a:pPr eaLnBrk="1" hangingPunct="1"/>
            <a:r>
              <a:rPr lang="nl-NL" sz="3200" dirty="0">
                <a:solidFill>
                  <a:srgbClr val="C00000"/>
                </a:solidFill>
              </a:rPr>
              <a:t>Nicotinesubstitutie</a:t>
            </a:r>
          </a:p>
        </p:txBody>
      </p:sp>
      <p:sp>
        <p:nvSpPr>
          <p:cNvPr id="6" name="Tijdelijke aanduiding voor inhoud 5"/>
          <p:cNvSpPr>
            <a:spLocks noGrp="1"/>
          </p:cNvSpPr>
          <p:nvPr>
            <p:ph sz="quarter" idx="1"/>
          </p:nvPr>
        </p:nvSpPr>
        <p:spPr>
          <a:xfrm>
            <a:off x="251520" y="1600200"/>
            <a:ext cx="8153400" cy="4495800"/>
          </a:xfrm>
        </p:spPr>
        <p:txBody>
          <a:bodyPr/>
          <a:lstStyle/>
          <a:p>
            <a:pPr>
              <a:lnSpc>
                <a:spcPct val="150000"/>
              </a:lnSpc>
            </a:pPr>
            <a:r>
              <a:rPr lang="nl-NL" sz="2800" dirty="0"/>
              <a:t>pleisters </a:t>
            </a:r>
            <a:r>
              <a:rPr lang="nl-NL" sz="2800" dirty="0">
                <a:solidFill>
                  <a:srgbClr val="C00000"/>
                </a:solidFill>
              </a:rPr>
              <a:t>7, 14, 21 mg / 24 uur</a:t>
            </a:r>
            <a:endParaRPr lang="nl-NL" sz="2800" dirty="0"/>
          </a:p>
          <a:p>
            <a:pPr>
              <a:lnSpc>
                <a:spcPct val="150000"/>
              </a:lnSpc>
            </a:pPr>
            <a:r>
              <a:rPr lang="nl-NL" sz="2800" dirty="0"/>
              <a:t>kauwgom </a:t>
            </a:r>
            <a:r>
              <a:rPr lang="nl-NL" sz="2800" dirty="0">
                <a:solidFill>
                  <a:srgbClr val="C00000"/>
                </a:solidFill>
              </a:rPr>
              <a:t>2 mg en 4 mg</a:t>
            </a:r>
            <a:endParaRPr lang="nl-NL" sz="2800" dirty="0"/>
          </a:p>
          <a:p>
            <a:pPr>
              <a:lnSpc>
                <a:spcPct val="150000"/>
              </a:lnSpc>
            </a:pPr>
            <a:r>
              <a:rPr lang="nl-NL" sz="2800" dirty="0"/>
              <a:t>sublinguale tablet </a:t>
            </a:r>
            <a:r>
              <a:rPr lang="nl-NL" sz="2800" dirty="0">
                <a:solidFill>
                  <a:srgbClr val="C11F1F"/>
                </a:solidFill>
              </a:rPr>
              <a:t>2 mg</a:t>
            </a:r>
          </a:p>
          <a:p>
            <a:pPr>
              <a:lnSpc>
                <a:spcPct val="150000"/>
              </a:lnSpc>
            </a:pPr>
            <a:r>
              <a:rPr lang="nl-NL" sz="2800" dirty="0"/>
              <a:t>zuigtablet </a:t>
            </a:r>
            <a:r>
              <a:rPr lang="nl-NL" sz="2800" dirty="0">
                <a:solidFill>
                  <a:srgbClr val="C00000"/>
                </a:solidFill>
              </a:rPr>
              <a:t>1 mg, 1,5 mg, 2 mg, 4 mg</a:t>
            </a:r>
            <a:endParaRPr lang="nl-NL" sz="2800" dirty="0"/>
          </a:p>
          <a:p>
            <a:pPr>
              <a:lnSpc>
                <a:spcPct val="150000"/>
              </a:lnSpc>
            </a:pPr>
            <a:r>
              <a:rPr lang="nl-NL" sz="2800" dirty="0"/>
              <a:t>mondspray </a:t>
            </a:r>
            <a:r>
              <a:rPr lang="nl-NL" sz="2800" dirty="0">
                <a:solidFill>
                  <a:srgbClr val="C00000"/>
                </a:solidFill>
              </a:rPr>
              <a:t>1 mg per spray </a:t>
            </a:r>
            <a:r>
              <a:rPr lang="nl-NL" sz="2800" dirty="0" err="1">
                <a:solidFill>
                  <a:srgbClr val="C00000"/>
                </a:solidFill>
              </a:rPr>
              <a:t>zn</a:t>
            </a:r>
            <a:endParaRPr lang="nl-NL" sz="2800" dirty="0"/>
          </a:p>
          <a:p>
            <a:pPr>
              <a:lnSpc>
                <a:spcPct val="150000"/>
              </a:lnSpc>
            </a:pPr>
            <a:r>
              <a:rPr lang="nl-NL" sz="2800" dirty="0"/>
              <a:t>inhalatievloeistof </a:t>
            </a:r>
            <a:r>
              <a:rPr lang="nl-NL" sz="2800" dirty="0">
                <a:solidFill>
                  <a:srgbClr val="C00000"/>
                </a:solidFill>
              </a:rPr>
              <a:t>10 mg/patroon</a:t>
            </a:r>
          </a:p>
        </p:txBody>
      </p:sp>
      <p:sp>
        <p:nvSpPr>
          <p:cNvPr id="2" name="Tekstvak 1"/>
          <p:cNvSpPr txBox="1"/>
          <p:nvPr/>
        </p:nvSpPr>
        <p:spPr>
          <a:xfrm>
            <a:off x="6936369" y="6381328"/>
            <a:ext cx="2028119" cy="246221"/>
          </a:xfrm>
          <a:prstGeom prst="rect">
            <a:avLst/>
          </a:prstGeom>
          <a:noFill/>
        </p:spPr>
        <p:txBody>
          <a:bodyPr wrap="none" rtlCol="0">
            <a:spAutoFit/>
          </a:bodyPr>
          <a:lstStyle/>
          <a:p>
            <a:r>
              <a:rPr lang="nl-NL" sz="1000" u="sng" dirty="0">
                <a:latin typeface="+mn-lt"/>
              </a:rPr>
              <a:t>Bron</a:t>
            </a:r>
            <a:r>
              <a:rPr lang="nl-NL" sz="1000" dirty="0">
                <a:latin typeface="+mn-lt"/>
              </a:rPr>
              <a:t>: Farmacotherapeutisch Kompas</a:t>
            </a:r>
          </a:p>
        </p:txBody>
      </p:sp>
    </p:spTree>
    <p:extLst>
      <p:ext uri="{BB962C8B-B14F-4D97-AF65-F5344CB8AC3E}">
        <p14:creationId xmlns:p14="http://schemas.microsoft.com/office/powerpoint/2010/main" val="1262841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29503062"/>
              </p:ext>
            </p:extLst>
          </p:nvPr>
        </p:nvGraphicFramePr>
        <p:xfrm>
          <a:off x="827584" y="1556792"/>
          <a:ext cx="6525942" cy="4680520"/>
        </p:xfrm>
        <a:graphic>
          <a:graphicData uri="http://schemas.openxmlformats.org/presentationml/2006/ole">
            <mc:AlternateContent xmlns:mc="http://schemas.openxmlformats.org/markup-compatibility/2006">
              <mc:Choice xmlns:v="urn:schemas-microsoft-com:vml" Requires="v">
                <p:oleObj spid="_x0000_s7295" name="Document" r:id="rId3" imgW="4198620" imgH="3073400" progId="Word.Document.8">
                  <p:embed/>
                </p:oleObj>
              </mc:Choice>
              <mc:Fallback>
                <p:oleObj name="Document" r:id="rId3" imgW="4198620" imgH="30734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556792"/>
                        <a:ext cx="6525942" cy="4680520"/>
                      </a:xfrm>
                      <a:prstGeom prst="rect">
                        <a:avLst/>
                      </a:prstGeom>
                      <a:noFill/>
                      <a:ln>
                        <a:noFill/>
                      </a:ln>
                      <a:effectLst/>
                    </p:spPr>
                  </p:pic>
                </p:oleObj>
              </mc:Fallback>
            </mc:AlternateContent>
          </a:graphicData>
        </a:graphic>
      </p:graphicFrame>
      <p:sp>
        <p:nvSpPr>
          <p:cNvPr id="3" name="Text Box 5"/>
          <p:cNvSpPr txBox="1">
            <a:spLocks noChangeArrowheads="1"/>
          </p:cNvSpPr>
          <p:nvPr/>
        </p:nvSpPr>
        <p:spPr bwMode="auto">
          <a:xfrm>
            <a:off x="468313" y="0"/>
            <a:ext cx="8496300" cy="1569660"/>
          </a:xfrm>
          <a:prstGeom prst="rect">
            <a:avLst/>
          </a:prstGeom>
          <a:noFill/>
          <a:ln w="9525">
            <a:noFill/>
            <a:miter lim="800000"/>
            <a:headEnd/>
            <a:tailEnd/>
          </a:ln>
        </p:spPr>
        <p:txBody>
          <a:bodyPr>
            <a:spAutoFit/>
          </a:bodyPr>
          <a:lstStyle/>
          <a:p>
            <a:pPr>
              <a:defRPr/>
            </a:pPr>
            <a:r>
              <a:rPr lang="nl-NL" sz="3200" dirty="0">
                <a:solidFill>
                  <a:srgbClr val="C00000"/>
                </a:solidFill>
                <a:latin typeface="+mn-lt"/>
              </a:rPr>
              <a:t>Let op: </a:t>
            </a:r>
            <a:br>
              <a:rPr lang="nl-NL" sz="3200" dirty="0">
                <a:solidFill>
                  <a:srgbClr val="C00000"/>
                </a:solidFill>
                <a:latin typeface="+mn-lt"/>
              </a:rPr>
            </a:br>
            <a:r>
              <a:rPr lang="nl-NL" sz="3200" dirty="0">
                <a:solidFill>
                  <a:srgbClr val="C00000"/>
                </a:solidFill>
                <a:latin typeface="+mn-lt"/>
              </a:rPr>
              <a:t>genetische verschillen in metabolisme van nicotine (CYP2A6)</a:t>
            </a:r>
            <a:endParaRPr lang="nl-NL" sz="3200" b="1" dirty="0">
              <a:solidFill>
                <a:srgbClr val="C00000"/>
              </a:solidFill>
              <a:latin typeface="+mn-lt"/>
            </a:endParaRPr>
          </a:p>
        </p:txBody>
      </p:sp>
      <p:sp>
        <p:nvSpPr>
          <p:cNvPr id="4" name="Text Box 4"/>
          <p:cNvSpPr txBox="1">
            <a:spLocks noChangeArrowheads="1"/>
          </p:cNvSpPr>
          <p:nvPr/>
        </p:nvSpPr>
        <p:spPr bwMode="auto">
          <a:xfrm>
            <a:off x="2772816" y="6309320"/>
            <a:ext cx="6623720" cy="430887"/>
          </a:xfrm>
          <a:prstGeom prst="rect">
            <a:avLst/>
          </a:prstGeom>
          <a:noFill/>
          <a:ln w="9525">
            <a:noFill/>
            <a:miter lim="800000"/>
            <a:headEnd/>
            <a:tailEnd/>
          </a:ln>
        </p:spPr>
        <p:txBody>
          <a:bodyPr wrap="square">
            <a:spAutoFit/>
          </a:bodyPr>
          <a:lstStyle/>
          <a:p>
            <a:pPr>
              <a:defRPr/>
            </a:pPr>
            <a:r>
              <a:rPr lang="nl-NL" sz="1000" i="1" u="sng" dirty="0">
                <a:latin typeface="+mn-lt"/>
              </a:rPr>
              <a:t>Bron</a:t>
            </a:r>
            <a:r>
              <a:rPr lang="nl-NL" sz="1050" i="1" dirty="0">
                <a:latin typeface="+mn-lt"/>
              </a:rPr>
              <a:t>:  A. </a:t>
            </a:r>
            <a:r>
              <a:rPr lang="nl-NL" sz="1050" i="1" dirty="0" err="1">
                <a:latin typeface="+mn-lt"/>
              </a:rPr>
              <a:t>Goldstein</a:t>
            </a:r>
            <a:r>
              <a:rPr lang="nl-NL" sz="1050" i="1" dirty="0">
                <a:latin typeface="+mn-lt"/>
              </a:rPr>
              <a:t> </a:t>
            </a:r>
            <a:r>
              <a:rPr lang="nl-NL" sz="1050" i="1" dirty="0" err="1">
                <a:latin typeface="+mn-lt"/>
              </a:rPr>
              <a:t>Addiction</a:t>
            </a:r>
            <a:r>
              <a:rPr lang="nl-NL" sz="1050" i="1" dirty="0">
                <a:latin typeface="+mn-lt"/>
              </a:rPr>
              <a:t>. De nicotine  spiegel in het bloed na het roken van één sigaret per uur. De bloedmonsters werden iedere 15 minuten genomen. (Nicotinespiegel gegeven in </a:t>
            </a:r>
            <a:r>
              <a:rPr lang="nl-NL" sz="1050" i="1" dirty="0" err="1">
                <a:latin typeface="+mn-lt"/>
              </a:rPr>
              <a:t>ng</a:t>
            </a:r>
            <a:r>
              <a:rPr lang="nl-NL" sz="1050" i="1" dirty="0">
                <a:latin typeface="+mn-lt"/>
              </a:rPr>
              <a:t>/ml bloed).</a:t>
            </a:r>
          </a:p>
        </p:txBody>
      </p:sp>
    </p:spTree>
    <p:extLst>
      <p:ext uri="{BB962C8B-B14F-4D97-AF65-F5344CB8AC3E}">
        <p14:creationId xmlns:p14="http://schemas.microsoft.com/office/powerpoint/2010/main" val="2610592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6038" y="142875"/>
          <a:ext cx="8955087" cy="6572250"/>
        </p:xfrm>
        <a:graphic>
          <a:graphicData uri="http://schemas.openxmlformats.org/presentationml/2006/ole">
            <mc:AlternateContent xmlns:mc="http://schemas.openxmlformats.org/markup-compatibility/2006">
              <mc:Choice xmlns:v="urn:schemas-microsoft-com:vml" Requires="v">
                <p:oleObj spid="_x0000_s8319" name="Werkblad" r:id="rId3" imgW="6924675" imgH="4695759" progId="Excel.Sheet.8">
                  <p:embed/>
                </p:oleObj>
              </mc:Choice>
              <mc:Fallback>
                <p:oleObj name="Werkblad" r:id="rId3" imgW="6924675" imgH="4695759"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8" y="142875"/>
                        <a:ext cx="8955087" cy="657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916110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31813" y="44450"/>
            <a:ext cx="8001000" cy="1143000"/>
          </a:xfrm>
        </p:spPr>
        <p:txBody>
          <a:bodyPr anchor="b"/>
          <a:lstStyle/>
          <a:p>
            <a:pPr eaLnBrk="1" hangingPunct="1"/>
            <a:r>
              <a:rPr lang="nl-NL" sz="3200" dirty="0">
                <a:solidFill>
                  <a:srgbClr val="C00000"/>
                </a:solidFill>
              </a:rPr>
              <a:t>Nicotine vervangende middelen </a:t>
            </a:r>
            <a:br>
              <a:rPr lang="nl-NL" sz="3200" dirty="0">
                <a:solidFill>
                  <a:srgbClr val="C00000"/>
                </a:solidFill>
              </a:rPr>
            </a:br>
            <a:r>
              <a:rPr lang="nl-NL" sz="2400" dirty="0">
                <a:solidFill>
                  <a:srgbClr val="C00000"/>
                </a:solidFill>
              </a:rPr>
              <a:t>substitutie</a:t>
            </a:r>
            <a:endParaRPr lang="nl-NL" sz="3200" dirty="0">
              <a:solidFill>
                <a:srgbClr val="C00000"/>
              </a:solidFill>
            </a:endParaRPr>
          </a:p>
        </p:txBody>
      </p:sp>
      <p:sp>
        <p:nvSpPr>
          <p:cNvPr id="626691" name="Rectangle 3"/>
          <p:cNvSpPr>
            <a:spLocks noGrp="1" noChangeArrowheads="1"/>
          </p:cNvSpPr>
          <p:nvPr>
            <p:ph type="body" idx="1"/>
          </p:nvPr>
        </p:nvSpPr>
        <p:spPr>
          <a:xfrm>
            <a:off x="179388" y="1340768"/>
            <a:ext cx="9144000" cy="5373687"/>
          </a:xfrm>
        </p:spPr>
        <p:txBody>
          <a:bodyPr/>
          <a:lstStyle/>
          <a:p>
            <a:pPr eaLnBrk="1" hangingPunct="1">
              <a:defRPr/>
            </a:pPr>
            <a:r>
              <a:rPr lang="nl-NL" sz="2800" dirty="0">
                <a:solidFill>
                  <a:srgbClr val="C00000"/>
                </a:solidFill>
                <a:latin typeface="+mj-lt"/>
                <a:ea typeface="+mj-ea"/>
                <a:cs typeface="+mj-cs"/>
              </a:rPr>
              <a:t>dosering</a:t>
            </a:r>
            <a:r>
              <a:rPr lang="nl-NL" sz="2800" dirty="0">
                <a:latin typeface="+mj-lt"/>
                <a:ea typeface="+mj-ea"/>
                <a:cs typeface="+mj-cs"/>
              </a:rPr>
              <a:t> (6 </a:t>
            </a:r>
            <a:r>
              <a:rPr lang="nl-NL" sz="2800" dirty="0" err="1">
                <a:latin typeface="+mj-lt"/>
                <a:ea typeface="+mj-ea"/>
                <a:cs typeface="+mj-cs"/>
              </a:rPr>
              <a:t>wk</a:t>
            </a:r>
            <a:r>
              <a:rPr lang="nl-NL" sz="2800" dirty="0">
                <a:latin typeface="+mj-lt"/>
                <a:ea typeface="+mj-ea"/>
                <a:cs typeface="+mj-cs"/>
              </a:rPr>
              <a:t> tot 6 </a:t>
            </a:r>
            <a:r>
              <a:rPr lang="nl-NL" sz="2800" dirty="0" err="1">
                <a:latin typeface="+mj-lt"/>
                <a:ea typeface="+mj-ea"/>
                <a:cs typeface="+mj-cs"/>
              </a:rPr>
              <a:t>mnd</a:t>
            </a:r>
            <a:r>
              <a:rPr lang="nl-NL" sz="2800" dirty="0">
                <a:latin typeface="+mj-lt"/>
                <a:ea typeface="+mj-ea"/>
                <a:cs typeface="+mj-cs"/>
              </a:rPr>
              <a:t>):</a:t>
            </a:r>
            <a:r>
              <a:rPr lang="nl-NL" sz="2800" dirty="0">
                <a:ea typeface="ＭＳ Ｐゴシック" pitchFamily="-111" charset="-128"/>
              </a:rPr>
              <a:t>  </a:t>
            </a:r>
            <a:r>
              <a:rPr lang="nl-NL" sz="2800" dirty="0" err="1">
                <a:ea typeface="ＭＳ Ｐゴシック" pitchFamily="-111" charset="-128"/>
              </a:rPr>
              <a:t>afh</a:t>
            </a:r>
            <a:r>
              <a:rPr lang="nl-NL" sz="2800" dirty="0">
                <a:ea typeface="ＭＳ Ｐゴシック" pitchFamily="-111" charset="-128"/>
              </a:rPr>
              <a:t>. aantal gerookte sigaretten</a:t>
            </a:r>
          </a:p>
          <a:p>
            <a:pPr eaLnBrk="1" hangingPunct="1">
              <a:buFont typeface="Wingdings" pitchFamily="2" charset="2"/>
              <a:buNone/>
              <a:defRPr/>
            </a:pPr>
            <a:r>
              <a:rPr lang="nl-NL" sz="2800" dirty="0">
                <a:ea typeface="ＭＳ Ｐゴシック" pitchFamily="-111" charset="-128"/>
              </a:rPr>
              <a:t> 	pleisters in combinatie met andere toedieningsvormen geadviseerd</a:t>
            </a:r>
          </a:p>
          <a:p>
            <a:pPr eaLnBrk="1" hangingPunct="1">
              <a:defRPr/>
            </a:pPr>
            <a:endParaRPr lang="nl-NL" sz="1000" dirty="0">
              <a:ea typeface="ＭＳ Ｐゴシック" pitchFamily="-111" charset="-128"/>
            </a:endParaRPr>
          </a:p>
          <a:p>
            <a:pPr eaLnBrk="1" hangingPunct="1">
              <a:defRPr/>
            </a:pPr>
            <a:r>
              <a:rPr lang="nl-NL" sz="2800" dirty="0">
                <a:solidFill>
                  <a:srgbClr val="C00000"/>
                </a:solidFill>
                <a:latin typeface="+mj-lt"/>
                <a:ea typeface="+mj-ea"/>
                <a:cs typeface="+mj-cs"/>
                <a:sym typeface="Symbol" pitchFamily="18" charset="2"/>
              </a:rPr>
              <a:t>bijwerkingen: </a:t>
            </a:r>
            <a:r>
              <a:rPr lang="nl-NL" sz="2800" dirty="0">
                <a:ea typeface="ＭＳ Ｐゴシック" pitchFamily="-111" charset="-128"/>
                <a:sym typeface="Symbol" pitchFamily="18" charset="2"/>
              </a:rPr>
              <a:t>irritatie van huid, mond en keel, </a:t>
            </a:r>
            <a:r>
              <a:rPr lang="nl-NL" sz="2800" dirty="0">
                <a:ea typeface="ＭＳ Ｐゴシック" pitchFamily="-111" charset="-128"/>
              </a:rPr>
              <a:t>hik, </a:t>
            </a:r>
            <a:r>
              <a:rPr lang="nl-NL" sz="2800" dirty="0" err="1">
                <a:ea typeface="ＭＳ Ｐゴシック" pitchFamily="-111" charset="-128"/>
              </a:rPr>
              <a:t>maag-darmstoornissen</a:t>
            </a:r>
            <a:r>
              <a:rPr lang="nl-NL" sz="2800" dirty="0">
                <a:ea typeface="ＭＳ Ｐゴシック" pitchFamily="-111" charset="-128"/>
              </a:rPr>
              <a:t>, nervositeit, hoofdpijn, slapeloosheid</a:t>
            </a:r>
          </a:p>
          <a:p>
            <a:pPr eaLnBrk="1" hangingPunct="1">
              <a:defRPr/>
            </a:pPr>
            <a:endParaRPr lang="nl-NL" sz="1000" dirty="0">
              <a:ea typeface="ＭＳ Ｐゴシック" pitchFamily="-111" charset="-128"/>
            </a:endParaRPr>
          </a:p>
          <a:p>
            <a:pPr eaLnBrk="1" hangingPunct="1">
              <a:defRPr/>
            </a:pPr>
            <a:r>
              <a:rPr lang="nl-NL" sz="2800" dirty="0">
                <a:solidFill>
                  <a:srgbClr val="C00000"/>
                </a:solidFill>
                <a:ea typeface="ＭＳ Ｐゴシック" pitchFamily="-111" charset="-128"/>
              </a:rPr>
              <a:t>contra-indicaties*:</a:t>
            </a:r>
            <a:br>
              <a:rPr lang="nl-NL" sz="2800" dirty="0">
                <a:ea typeface="ＭＳ Ｐゴシック" pitchFamily="-111" charset="-128"/>
              </a:rPr>
            </a:br>
            <a:r>
              <a:rPr lang="nl-NL" sz="2800" dirty="0">
                <a:ea typeface="ＭＳ Ｐゴシック" pitchFamily="-111" charset="-128"/>
              </a:rPr>
              <a:t>recent myocardinfarct, instabiele angina pectoris, ernstige </a:t>
            </a:r>
            <a:r>
              <a:rPr lang="nl-NL" sz="2800" dirty="0" err="1">
                <a:ea typeface="ＭＳ Ｐゴシック" pitchFamily="-111" charset="-128"/>
              </a:rPr>
              <a:t>aritmieën</a:t>
            </a:r>
            <a:r>
              <a:rPr lang="nl-NL" sz="2800" dirty="0">
                <a:ea typeface="ＭＳ Ｐゴシック" pitchFamily="-111" charset="-128"/>
              </a:rPr>
              <a:t>, recent CVA, ongecontroleerde hypertensie</a:t>
            </a:r>
          </a:p>
          <a:p>
            <a:pPr marL="0" indent="0" eaLnBrk="1" hangingPunct="1">
              <a:buNone/>
              <a:defRPr/>
            </a:pPr>
            <a:r>
              <a:rPr lang="nl-NL" sz="1000" dirty="0">
                <a:ea typeface="ＭＳ Ｐゴシック" pitchFamily="-111" charset="-128"/>
              </a:rPr>
              <a:t>	</a:t>
            </a:r>
            <a:endParaRPr lang="nl-NL" sz="2400" dirty="0">
              <a:ea typeface="ＭＳ Ｐゴシック" pitchFamily="-111" charset="-128"/>
            </a:endParaRPr>
          </a:p>
          <a:p>
            <a:pPr eaLnBrk="1" hangingPunct="1">
              <a:spcBef>
                <a:spcPts val="0"/>
              </a:spcBef>
              <a:buClr>
                <a:srgbClr val="00FF00"/>
              </a:buClr>
              <a:buFont typeface="Symbol" pitchFamily="18" charset="2"/>
              <a:buNone/>
              <a:defRPr/>
            </a:pPr>
            <a:r>
              <a:rPr lang="nl-NL" sz="2400" dirty="0">
                <a:solidFill>
                  <a:srgbClr val="C00000"/>
                </a:solidFill>
                <a:ea typeface="ＭＳ Ｐゴシック" pitchFamily="-111" charset="-128"/>
              </a:rPr>
              <a:t>*</a:t>
            </a:r>
            <a:r>
              <a:rPr lang="nl-NL" sz="2000" dirty="0">
                <a:solidFill>
                  <a:srgbClr val="C00000"/>
                </a:solidFill>
                <a:ea typeface="ＭＳ Ｐゴシック" pitchFamily="-111" charset="-128"/>
              </a:rPr>
              <a:t>- 	minder </a:t>
            </a:r>
            <a:r>
              <a:rPr lang="nl-NL" sz="2000" dirty="0" err="1">
                <a:solidFill>
                  <a:srgbClr val="C00000"/>
                </a:solidFill>
                <a:ea typeface="ＭＳ Ｐゴシック" pitchFamily="-111" charset="-128"/>
              </a:rPr>
              <a:t>cardiaal</a:t>
            </a:r>
            <a:r>
              <a:rPr lang="nl-NL" sz="2000" dirty="0">
                <a:solidFill>
                  <a:srgbClr val="C00000"/>
                </a:solidFill>
                <a:ea typeface="ＭＳ Ｐゴシック" pitchFamily="-111" charset="-128"/>
              </a:rPr>
              <a:t> risico dan doorroken </a:t>
            </a:r>
          </a:p>
          <a:p>
            <a:pPr eaLnBrk="1" hangingPunct="1">
              <a:lnSpc>
                <a:spcPct val="90000"/>
              </a:lnSpc>
              <a:spcBef>
                <a:spcPts val="0"/>
              </a:spcBef>
              <a:buClr>
                <a:srgbClr val="00FF00"/>
              </a:buClr>
              <a:buFont typeface="Symbol" pitchFamily="18" charset="2"/>
              <a:buNone/>
              <a:defRPr/>
            </a:pPr>
            <a:r>
              <a:rPr lang="nl-NL" sz="2000" dirty="0">
                <a:solidFill>
                  <a:srgbClr val="C00000"/>
                </a:solidFill>
                <a:ea typeface="ＭＳ Ｐゴシック" pitchFamily="-111" charset="-128"/>
              </a:rPr>
              <a:t>  - 	geeft geen toename stollingneiging </a:t>
            </a:r>
          </a:p>
          <a:p>
            <a:pPr eaLnBrk="1" hangingPunct="1">
              <a:lnSpc>
                <a:spcPct val="90000"/>
              </a:lnSpc>
              <a:spcBef>
                <a:spcPts val="0"/>
              </a:spcBef>
              <a:buClr>
                <a:srgbClr val="00FF00"/>
              </a:buClr>
              <a:buFont typeface="Symbol" pitchFamily="18" charset="2"/>
              <a:buNone/>
              <a:defRPr/>
            </a:pPr>
            <a:r>
              <a:rPr lang="nl-NL" sz="2000" dirty="0">
                <a:solidFill>
                  <a:srgbClr val="C00000"/>
                </a:solidFill>
                <a:ea typeface="ＭＳ Ｐゴシック" pitchFamily="-111" charset="-128"/>
              </a:rPr>
              <a:t>  - 	geen </a:t>
            </a:r>
            <a:r>
              <a:rPr lang="nl-NL" sz="2000" dirty="0" err="1">
                <a:solidFill>
                  <a:srgbClr val="C00000"/>
                </a:solidFill>
                <a:ea typeface="ＭＳ Ｐゴシック" pitchFamily="-111" charset="-128"/>
              </a:rPr>
              <a:t>exposure</a:t>
            </a:r>
            <a:r>
              <a:rPr lang="nl-NL" sz="2000" dirty="0">
                <a:solidFill>
                  <a:srgbClr val="C00000"/>
                </a:solidFill>
                <a:ea typeface="ＭＳ Ｐゴシック" pitchFamily="-111" charset="-128"/>
              </a:rPr>
              <a:t> aan koolmonoxide</a:t>
            </a:r>
          </a:p>
          <a:p>
            <a:pPr eaLnBrk="1" hangingPunct="1">
              <a:lnSpc>
                <a:spcPct val="90000"/>
              </a:lnSpc>
              <a:defRPr/>
            </a:pPr>
            <a:endParaRPr lang="nl-NL" sz="2400" dirty="0">
              <a:ea typeface="ＭＳ Ｐゴシック" pitchFamily="-111" charset="-128"/>
            </a:endParaRPr>
          </a:p>
        </p:txBody>
      </p:sp>
      <p:sp>
        <p:nvSpPr>
          <p:cNvPr id="4" name="Tekstvak 3"/>
          <p:cNvSpPr txBox="1"/>
          <p:nvPr/>
        </p:nvSpPr>
        <p:spPr>
          <a:xfrm>
            <a:off x="3300122" y="6639163"/>
            <a:ext cx="6024406" cy="246221"/>
          </a:xfrm>
          <a:prstGeom prst="rect">
            <a:avLst/>
          </a:prstGeom>
          <a:noFill/>
        </p:spPr>
        <p:txBody>
          <a:bodyPr wrap="none">
            <a:spAutoFit/>
          </a:bodyPr>
          <a:lstStyle/>
          <a:p>
            <a:pPr>
              <a:defRPr/>
            </a:pPr>
            <a:r>
              <a:rPr lang="nl-NL" sz="1000" i="1" u="sng" dirty="0">
                <a:latin typeface="+mn-lt"/>
              </a:rPr>
              <a:t>Bron</a:t>
            </a:r>
            <a:r>
              <a:rPr lang="nl-NL" sz="1000" i="1" dirty="0">
                <a:latin typeface="+mn-lt"/>
              </a:rPr>
              <a:t>: Richtlijn Behandeling van tabaksverslaving en stoppen met roken ondersteuning. 2016, </a:t>
            </a:r>
            <a:r>
              <a:rPr lang="nl-NL" sz="1000" i="1" dirty="0" err="1">
                <a:latin typeface="+mn-lt"/>
              </a:rPr>
              <a:t>Trimbos</a:t>
            </a:r>
            <a:r>
              <a:rPr lang="nl-NL" sz="1000" i="1" dirty="0">
                <a:latin typeface="+mn-lt"/>
              </a:rPr>
              <a:t> Instituut, Utrecht</a:t>
            </a:r>
          </a:p>
        </p:txBody>
      </p:sp>
    </p:spTree>
    <p:extLst>
      <p:ext uri="{BB962C8B-B14F-4D97-AF65-F5344CB8AC3E}">
        <p14:creationId xmlns:p14="http://schemas.microsoft.com/office/powerpoint/2010/main" val="2061355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541338" y="142875"/>
            <a:ext cx="9144000" cy="1143000"/>
          </a:xfrm>
        </p:spPr>
        <p:txBody>
          <a:bodyPr/>
          <a:lstStyle/>
          <a:p>
            <a:r>
              <a:rPr lang="nl-NL" sz="3200" dirty="0">
                <a:solidFill>
                  <a:srgbClr val="C00000"/>
                </a:solidFill>
              </a:rPr>
              <a:t>Nicotine werking op het centraal zenuwstelsel</a:t>
            </a:r>
          </a:p>
        </p:txBody>
      </p:sp>
      <p:grpSp>
        <p:nvGrpSpPr>
          <p:cNvPr id="2" name="Group 34"/>
          <p:cNvGrpSpPr>
            <a:grpSpLocks/>
          </p:cNvGrpSpPr>
          <p:nvPr/>
        </p:nvGrpSpPr>
        <p:grpSpPr bwMode="auto">
          <a:xfrm>
            <a:off x="509588" y="1773238"/>
            <a:ext cx="8455025" cy="4656137"/>
            <a:chOff x="509564" y="1918888"/>
            <a:chExt cx="8454924" cy="4656537"/>
          </a:xfrm>
        </p:grpSpPr>
        <p:sp>
          <p:nvSpPr>
            <p:cNvPr id="76804" name="Rectangle 4"/>
            <p:cNvSpPr>
              <a:spLocks noChangeArrowheads="1"/>
            </p:cNvSpPr>
            <p:nvPr/>
          </p:nvSpPr>
          <p:spPr bwMode="auto">
            <a:xfrm>
              <a:off x="529208" y="1918888"/>
              <a:ext cx="8435280" cy="4581525"/>
            </a:xfrm>
            <a:prstGeom prst="rect">
              <a:avLst/>
            </a:prstGeom>
            <a:solidFill>
              <a:srgbClr val="FFFFFF"/>
            </a:solidFill>
            <a:ln w="9525">
              <a:solidFill>
                <a:schemeClr val="tx1"/>
              </a:solidFill>
              <a:miter lim="800000"/>
              <a:headEnd/>
              <a:tailEnd/>
            </a:ln>
          </p:spPr>
          <p:txBody>
            <a:bodyPr wrap="none" anchor="ctr"/>
            <a:lstStyle/>
            <a:p>
              <a:pPr algn="ctr"/>
              <a:endParaRPr lang="en-GB" sz="2400">
                <a:latin typeface="Times New Roman" pitchFamily="18" charset="0"/>
              </a:endParaRPr>
            </a:p>
          </p:txBody>
        </p:sp>
        <p:sp>
          <p:nvSpPr>
            <p:cNvPr id="76805" name="Line 5"/>
            <p:cNvSpPr>
              <a:spLocks noChangeShapeType="1"/>
            </p:cNvSpPr>
            <p:nvPr/>
          </p:nvSpPr>
          <p:spPr bwMode="auto">
            <a:xfrm flipV="1">
              <a:off x="1905000" y="3352800"/>
              <a:ext cx="914400" cy="838200"/>
            </a:xfrm>
            <a:prstGeom prst="line">
              <a:avLst/>
            </a:prstGeom>
            <a:noFill/>
            <a:ln w="38100">
              <a:solidFill>
                <a:schemeClr val="tx1"/>
              </a:solidFill>
              <a:round/>
              <a:headEnd/>
              <a:tailEnd type="triangle" w="med" len="med"/>
            </a:ln>
          </p:spPr>
          <p:txBody>
            <a:bodyPr/>
            <a:lstStyle/>
            <a:p>
              <a:endParaRPr lang="nl-NL"/>
            </a:p>
          </p:txBody>
        </p:sp>
        <p:sp>
          <p:nvSpPr>
            <p:cNvPr id="76806" name="Line 6"/>
            <p:cNvSpPr>
              <a:spLocks noChangeShapeType="1"/>
            </p:cNvSpPr>
            <p:nvPr/>
          </p:nvSpPr>
          <p:spPr bwMode="auto">
            <a:xfrm flipV="1">
              <a:off x="1905000" y="3886200"/>
              <a:ext cx="914400" cy="304800"/>
            </a:xfrm>
            <a:prstGeom prst="line">
              <a:avLst/>
            </a:prstGeom>
            <a:noFill/>
            <a:ln w="38100">
              <a:solidFill>
                <a:schemeClr val="tx1"/>
              </a:solidFill>
              <a:round/>
              <a:headEnd/>
              <a:tailEnd type="triangle" w="med" len="med"/>
            </a:ln>
          </p:spPr>
          <p:txBody>
            <a:bodyPr/>
            <a:lstStyle/>
            <a:p>
              <a:endParaRPr lang="nl-NL"/>
            </a:p>
          </p:txBody>
        </p:sp>
        <p:sp>
          <p:nvSpPr>
            <p:cNvPr id="76807" name="Line 7"/>
            <p:cNvSpPr>
              <a:spLocks noChangeShapeType="1"/>
            </p:cNvSpPr>
            <p:nvPr/>
          </p:nvSpPr>
          <p:spPr bwMode="auto">
            <a:xfrm>
              <a:off x="1905000" y="4191000"/>
              <a:ext cx="914400" cy="228600"/>
            </a:xfrm>
            <a:prstGeom prst="line">
              <a:avLst/>
            </a:prstGeom>
            <a:noFill/>
            <a:ln w="38100">
              <a:solidFill>
                <a:schemeClr val="tx1"/>
              </a:solidFill>
              <a:round/>
              <a:headEnd/>
              <a:tailEnd type="triangle" w="med" len="med"/>
            </a:ln>
          </p:spPr>
          <p:txBody>
            <a:bodyPr/>
            <a:lstStyle/>
            <a:p>
              <a:endParaRPr lang="nl-NL"/>
            </a:p>
          </p:txBody>
        </p:sp>
        <p:sp>
          <p:nvSpPr>
            <p:cNvPr id="76808" name="Line 8"/>
            <p:cNvSpPr>
              <a:spLocks noChangeShapeType="1"/>
            </p:cNvSpPr>
            <p:nvPr/>
          </p:nvSpPr>
          <p:spPr bwMode="auto">
            <a:xfrm>
              <a:off x="1905000" y="4191000"/>
              <a:ext cx="990600" cy="838200"/>
            </a:xfrm>
            <a:prstGeom prst="line">
              <a:avLst/>
            </a:prstGeom>
            <a:noFill/>
            <a:ln w="38100">
              <a:solidFill>
                <a:schemeClr val="tx1"/>
              </a:solidFill>
              <a:round/>
              <a:headEnd/>
              <a:tailEnd type="triangle" w="med" len="med"/>
            </a:ln>
          </p:spPr>
          <p:txBody>
            <a:bodyPr/>
            <a:lstStyle/>
            <a:p>
              <a:endParaRPr lang="nl-NL"/>
            </a:p>
          </p:txBody>
        </p:sp>
        <p:sp>
          <p:nvSpPr>
            <p:cNvPr id="76809" name="Line 9"/>
            <p:cNvSpPr>
              <a:spLocks noChangeShapeType="1"/>
            </p:cNvSpPr>
            <p:nvPr/>
          </p:nvSpPr>
          <p:spPr bwMode="auto">
            <a:xfrm>
              <a:off x="1905000" y="4191000"/>
              <a:ext cx="990600" cy="1447800"/>
            </a:xfrm>
            <a:prstGeom prst="line">
              <a:avLst/>
            </a:prstGeom>
            <a:noFill/>
            <a:ln w="38100">
              <a:solidFill>
                <a:schemeClr val="tx1"/>
              </a:solidFill>
              <a:round/>
              <a:headEnd/>
              <a:tailEnd type="triangle" w="med" len="med"/>
            </a:ln>
          </p:spPr>
          <p:txBody>
            <a:bodyPr/>
            <a:lstStyle/>
            <a:p>
              <a:endParaRPr lang="nl-NL"/>
            </a:p>
          </p:txBody>
        </p:sp>
        <p:sp>
          <p:nvSpPr>
            <p:cNvPr id="76810" name="Line 10"/>
            <p:cNvSpPr>
              <a:spLocks noChangeShapeType="1"/>
            </p:cNvSpPr>
            <p:nvPr/>
          </p:nvSpPr>
          <p:spPr bwMode="auto">
            <a:xfrm flipV="1">
              <a:off x="1905000" y="2819400"/>
              <a:ext cx="914400" cy="1371600"/>
            </a:xfrm>
            <a:prstGeom prst="line">
              <a:avLst/>
            </a:prstGeom>
            <a:noFill/>
            <a:ln w="38100">
              <a:solidFill>
                <a:schemeClr val="tx1"/>
              </a:solidFill>
              <a:round/>
              <a:headEnd/>
              <a:tailEnd type="triangle" w="med" len="med"/>
            </a:ln>
          </p:spPr>
          <p:txBody>
            <a:bodyPr/>
            <a:lstStyle/>
            <a:p>
              <a:endParaRPr lang="nl-NL"/>
            </a:p>
          </p:txBody>
        </p:sp>
        <p:sp>
          <p:nvSpPr>
            <p:cNvPr id="76811" name="Text Box 11"/>
            <p:cNvSpPr txBox="1">
              <a:spLocks noChangeArrowheads="1"/>
            </p:cNvSpPr>
            <p:nvPr/>
          </p:nvSpPr>
          <p:spPr bwMode="auto">
            <a:xfrm>
              <a:off x="509564" y="3962399"/>
              <a:ext cx="1398140" cy="400108"/>
            </a:xfrm>
            <a:prstGeom prst="rect">
              <a:avLst/>
            </a:prstGeom>
            <a:noFill/>
            <a:ln w="9525">
              <a:noFill/>
              <a:miter lim="800000"/>
              <a:headEnd/>
              <a:tailEnd/>
            </a:ln>
          </p:spPr>
          <p:txBody>
            <a:bodyPr wrap="none">
              <a:spAutoFit/>
            </a:bodyPr>
            <a:lstStyle/>
            <a:p>
              <a:r>
                <a:rPr lang="nl-NL" sz="2000">
                  <a:latin typeface="Times New Roman" pitchFamily="18" charset="0"/>
                </a:rPr>
                <a:t>NICOTINE</a:t>
              </a:r>
            </a:p>
          </p:txBody>
        </p:sp>
        <p:sp>
          <p:nvSpPr>
            <p:cNvPr id="76812" name="Rectangle 12"/>
            <p:cNvSpPr>
              <a:spLocks noChangeArrowheads="1"/>
            </p:cNvSpPr>
            <p:nvPr/>
          </p:nvSpPr>
          <p:spPr bwMode="auto">
            <a:xfrm>
              <a:off x="2895600" y="2514600"/>
              <a:ext cx="1246239" cy="338552"/>
            </a:xfrm>
            <a:prstGeom prst="rect">
              <a:avLst/>
            </a:prstGeom>
            <a:noFill/>
            <a:ln w="9525">
              <a:noFill/>
              <a:miter lim="800000"/>
              <a:headEnd/>
              <a:tailEnd/>
            </a:ln>
          </p:spPr>
          <p:txBody>
            <a:bodyPr wrap="none">
              <a:spAutoFit/>
            </a:bodyPr>
            <a:lstStyle/>
            <a:p>
              <a:r>
                <a:rPr lang="nl-NL" sz="1600">
                  <a:latin typeface="Times New Roman" pitchFamily="18" charset="0"/>
                </a:rPr>
                <a:t>DOPAMINE</a:t>
              </a:r>
            </a:p>
          </p:txBody>
        </p:sp>
        <p:sp>
          <p:nvSpPr>
            <p:cNvPr id="76813" name="Text Box 13"/>
            <p:cNvSpPr txBox="1">
              <a:spLocks noChangeArrowheads="1"/>
            </p:cNvSpPr>
            <p:nvPr/>
          </p:nvSpPr>
          <p:spPr bwMode="auto">
            <a:xfrm>
              <a:off x="2895600" y="3124200"/>
              <a:ext cx="1933543" cy="338552"/>
            </a:xfrm>
            <a:prstGeom prst="rect">
              <a:avLst/>
            </a:prstGeom>
            <a:noFill/>
            <a:ln w="9525">
              <a:noFill/>
              <a:miter lim="800000"/>
              <a:headEnd/>
              <a:tailEnd/>
            </a:ln>
          </p:spPr>
          <p:txBody>
            <a:bodyPr wrap="none">
              <a:spAutoFit/>
            </a:bodyPr>
            <a:lstStyle/>
            <a:p>
              <a:r>
                <a:rPr lang="nl-NL" sz="1600">
                  <a:latin typeface="Times New Roman" pitchFamily="18" charset="0"/>
                </a:rPr>
                <a:t>NORADRENALINE</a:t>
              </a:r>
            </a:p>
          </p:txBody>
        </p:sp>
        <p:sp>
          <p:nvSpPr>
            <p:cNvPr id="76814" name="Text Box 14"/>
            <p:cNvSpPr txBox="1">
              <a:spLocks noChangeArrowheads="1"/>
            </p:cNvSpPr>
            <p:nvPr/>
          </p:nvSpPr>
          <p:spPr bwMode="auto">
            <a:xfrm>
              <a:off x="2895600" y="3733800"/>
              <a:ext cx="1905000" cy="338552"/>
            </a:xfrm>
            <a:prstGeom prst="rect">
              <a:avLst/>
            </a:prstGeom>
            <a:noFill/>
            <a:ln w="9525">
              <a:noFill/>
              <a:miter lim="800000"/>
              <a:headEnd/>
              <a:tailEnd/>
            </a:ln>
          </p:spPr>
          <p:txBody>
            <a:bodyPr>
              <a:spAutoFit/>
            </a:bodyPr>
            <a:lstStyle/>
            <a:p>
              <a:pPr>
                <a:spcBef>
                  <a:spcPct val="50000"/>
                </a:spcBef>
              </a:pPr>
              <a:r>
                <a:rPr lang="nl-NL" sz="1600">
                  <a:latin typeface="Times New Roman" pitchFamily="18" charset="0"/>
                </a:rPr>
                <a:t>ACETYLCHOLINE</a:t>
              </a:r>
            </a:p>
          </p:txBody>
        </p:sp>
        <p:sp>
          <p:nvSpPr>
            <p:cNvPr id="76815" name="Text Box 15"/>
            <p:cNvSpPr txBox="1">
              <a:spLocks noChangeArrowheads="1"/>
            </p:cNvSpPr>
            <p:nvPr/>
          </p:nvSpPr>
          <p:spPr bwMode="auto">
            <a:xfrm>
              <a:off x="2916238" y="4292600"/>
              <a:ext cx="1658596" cy="338552"/>
            </a:xfrm>
            <a:prstGeom prst="rect">
              <a:avLst/>
            </a:prstGeom>
            <a:noFill/>
            <a:ln w="9525">
              <a:noFill/>
              <a:miter lim="800000"/>
              <a:headEnd/>
              <a:tailEnd/>
            </a:ln>
          </p:spPr>
          <p:txBody>
            <a:bodyPr wrap="none">
              <a:spAutoFit/>
            </a:bodyPr>
            <a:lstStyle/>
            <a:p>
              <a:r>
                <a:rPr lang="nl-NL" sz="1600">
                  <a:latin typeface="Times New Roman" pitchFamily="18" charset="0"/>
                </a:rPr>
                <a:t>VASOPRESSINE</a:t>
              </a:r>
            </a:p>
          </p:txBody>
        </p:sp>
        <p:sp>
          <p:nvSpPr>
            <p:cNvPr id="76816" name="Text Box 16"/>
            <p:cNvSpPr txBox="1">
              <a:spLocks noChangeArrowheads="1"/>
            </p:cNvSpPr>
            <p:nvPr/>
          </p:nvSpPr>
          <p:spPr bwMode="auto">
            <a:xfrm>
              <a:off x="2971800" y="4876800"/>
              <a:ext cx="1464953" cy="338552"/>
            </a:xfrm>
            <a:prstGeom prst="rect">
              <a:avLst/>
            </a:prstGeom>
            <a:noFill/>
            <a:ln w="9525">
              <a:noFill/>
              <a:miter lim="800000"/>
              <a:headEnd/>
              <a:tailEnd/>
            </a:ln>
          </p:spPr>
          <p:txBody>
            <a:bodyPr wrap="none">
              <a:spAutoFit/>
            </a:bodyPr>
            <a:lstStyle/>
            <a:p>
              <a:r>
                <a:rPr lang="nl-NL" sz="1600">
                  <a:latin typeface="Times New Roman" pitchFamily="18" charset="0"/>
                </a:rPr>
                <a:t>SEROTONINE</a:t>
              </a:r>
            </a:p>
          </p:txBody>
        </p:sp>
        <p:sp>
          <p:nvSpPr>
            <p:cNvPr id="76817" name="Text Box 17"/>
            <p:cNvSpPr txBox="1">
              <a:spLocks noChangeArrowheads="1"/>
            </p:cNvSpPr>
            <p:nvPr/>
          </p:nvSpPr>
          <p:spPr bwMode="auto">
            <a:xfrm>
              <a:off x="2971800" y="5486400"/>
              <a:ext cx="1951038" cy="338552"/>
            </a:xfrm>
            <a:prstGeom prst="rect">
              <a:avLst/>
            </a:prstGeom>
            <a:noFill/>
            <a:ln w="9525">
              <a:noFill/>
              <a:miter lim="800000"/>
              <a:headEnd/>
              <a:tailEnd/>
            </a:ln>
          </p:spPr>
          <p:txBody>
            <a:bodyPr>
              <a:spAutoFit/>
            </a:bodyPr>
            <a:lstStyle/>
            <a:p>
              <a:r>
                <a:rPr lang="nl-NL" sz="1600">
                  <a:latin typeface="Times New Roman" pitchFamily="18" charset="0"/>
                </a:rPr>
                <a:t>BETA-ENDORPHIN</a:t>
              </a:r>
            </a:p>
          </p:txBody>
        </p:sp>
        <p:sp>
          <p:nvSpPr>
            <p:cNvPr id="76818" name="Line 18"/>
            <p:cNvSpPr>
              <a:spLocks noChangeShapeType="1"/>
            </p:cNvSpPr>
            <p:nvPr/>
          </p:nvSpPr>
          <p:spPr bwMode="auto">
            <a:xfrm>
              <a:off x="4343400" y="2743200"/>
              <a:ext cx="838200" cy="0"/>
            </a:xfrm>
            <a:prstGeom prst="line">
              <a:avLst/>
            </a:prstGeom>
            <a:noFill/>
            <a:ln w="38100">
              <a:solidFill>
                <a:schemeClr val="tx1"/>
              </a:solidFill>
              <a:round/>
              <a:headEnd/>
              <a:tailEnd type="triangle" w="med" len="med"/>
            </a:ln>
          </p:spPr>
          <p:txBody>
            <a:bodyPr/>
            <a:lstStyle/>
            <a:p>
              <a:endParaRPr lang="nl-NL"/>
            </a:p>
          </p:txBody>
        </p:sp>
        <p:sp>
          <p:nvSpPr>
            <p:cNvPr id="76819" name="Line 19"/>
            <p:cNvSpPr>
              <a:spLocks noChangeShapeType="1"/>
            </p:cNvSpPr>
            <p:nvPr/>
          </p:nvSpPr>
          <p:spPr bwMode="auto">
            <a:xfrm flipV="1">
              <a:off x="4859338" y="3276600"/>
              <a:ext cx="322262" cy="7938"/>
            </a:xfrm>
            <a:prstGeom prst="line">
              <a:avLst/>
            </a:prstGeom>
            <a:noFill/>
            <a:ln w="38100">
              <a:solidFill>
                <a:schemeClr val="tx1"/>
              </a:solidFill>
              <a:round/>
              <a:headEnd/>
              <a:tailEnd type="triangle" w="med" len="med"/>
            </a:ln>
          </p:spPr>
          <p:txBody>
            <a:bodyPr/>
            <a:lstStyle/>
            <a:p>
              <a:endParaRPr lang="nl-NL"/>
            </a:p>
          </p:txBody>
        </p:sp>
        <p:sp>
          <p:nvSpPr>
            <p:cNvPr id="76820" name="Line 20"/>
            <p:cNvSpPr>
              <a:spLocks noChangeShapeType="1"/>
            </p:cNvSpPr>
            <p:nvPr/>
          </p:nvSpPr>
          <p:spPr bwMode="auto">
            <a:xfrm>
              <a:off x="4724400" y="3886200"/>
              <a:ext cx="457200" cy="0"/>
            </a:xfrm>
            <a:prstGeom prst="line">
              <a:avLst/>
            </a:prstGeom>
            <a:noFill/>
            <a:ln w="38100">
              <a:solidFill>
                <a:schemeClr val="tx1"/>
              </a:solidFill>
              <a:round/>
              <a:headEnd/>
              <a:tailEnd type="triangle" w="med" len="med"/>
            </a:ln>
          </p:spPr>
          <p:txBody>
            <a:bodyPr/>
            <a:lstStyle/>
            <a:p>
              <a:endParaRPr lang="nl-NL"/>
            </a:p>
          </p:txBody>
        </p:sp>
        <p:sp>
          <p:nvSpPr>
            <p:cNvPr id="76821" name="Line 21"/>
            <p:cNvSpPr>
              <a:spLocks noChangeShapeType="1"/>
            </p:cNvSpPr>
            <p:nvPr/>
          </p:nvSpPr>
          <p:spPr bwMode="auto">
            <a:xfrm>
              <a:off x="4648200" y="4495800"/>
              <a:ext cx="533400" cy="0"/>
            </a:xfrm>
            <a:prstGeom prst="line">
              <a:avLst/>
            </a:prstGeom>
            <a:noFill/>
            <a:ln w="38100">
              <a:solidFill>
                <a:schemeClr val="tx1"/>
              </a:solidFill>
              <a:round/>
              <a:headEnd/>
              <a:tailEnd type="triangle" w="med" len="med"/>
            </a:ln>
          </p:spPr>
          <p:txBody>
            <a:bodyPr/>
            <a:lstStyle/>
            <a:p>
              <a:endParaRPr lang="nl-NL"/>
            </a:p>
          </p:txBody>
        </p:sp>
        <p:sp>
          <p:nvSpPr>
            <p:cNvPr id="76822" name="Line 22"/>
            <p:cNvSpPr>
              <a:spLocks noChangeShapeType="1"/>
            </p:cNvSpPr>
            <p:nvPr/>
          </p:nvSpPr>
          <p:spPr bwMode="auto">
            <a:xfrm>
              <a:off x="4419600" y="5029200"/>
              <a:ext cx="762000" cy="0"/>
            </a:xfrm>
            <a:prstGeom prst="line">
              <a:avLst/>
            </a:prstGeom>
            <a:noFill/>
            <a:ln w="38100">
              <a:solidFill>
                <a:schemeClr val="tx1"/>
              </a:solidFill>
              <a:round/>
              <a:headEnd/>
              <a:tailEnd type="triangle" w="med" len="med"/>
            </a:ln>
          </p:spPr>
          <p:txBody>
            <a:bodyPr/>
            <a:lstStyle/>
            <a:p>
              <a:endParaRPr lang="nl-NL"/>
            </a:p>
          </p:txBody>
        </p:sp>
        <p:sp>
          <p:nvSpPr>
            <p:cNvPr id="76823" name="Line 23"/>
            <p:cNvSpPr>
              <a:spLocks noChangeShapeType="1"/>
            </p:cNvSpPr>
            <p:nvPr/>
          </p:nvSpPr>
          <p:spPr bwMode="auto">
            <a:xfrm flipV="1">
              <a:off x="4859338" y="5661025"/>
              <a:ext cx="360362" cy="0"/>
            </a:xfrm>
            <a:prstGeom prst="line">
              <a:avLst/>
            </a:prstGeom>
            <a:noFill/>
            <a:ln w="38100">
              <a:solidFill>
                <a:schemeClr val="tx1"/>
              </a:solidFill>
              <a:round/>
              <a:headEnd/>
              <a:tailEnd type="triangle" w="med" len="med"/>
            </a:ln>
          </p:spPr>
          <p:txBody>
            <a:bodyPr/>
            <a:lstStyle/>
            <a:p>
              <a:endParaRPr lang="nl-NL"/>
            </a:p>
          </p:txBody>
        </p:sp>
        <p:sp>
          <p:nvSpPr>
            <p:cNvPr id="76824" name="Text Box 24"/>
            <p:cNvSpPr txBox="1">
              <a:spLocks noChangeArrowheads="1"/>
            </p:cNvSpPr>
            <p:nvPr/>
          </p:nvSpPr>
          <p:spPr bwMode="auto">
            <a:xfrm>
              <a:off x="5227638" y="2514600"/>
              <a:ext cx="2475358" cy="338552"/>
            </a:xfrm>
            <a:prstGeom prst="rect">
              <a:avLst/>
            </a:prstGeom>
            <a:noFill/>
            <a:ln w="9525">
              <a:noFill/>
              <a:miter lim="800000"/>
              <a:headEnd/>
              <a:tailEnd/>
            </a:ln>
          </p:spPr>
          <p:txBody>
            <a:bodyPr wrap="none">
              <a:spAutoFit/>
            </a:bodyPr>
            <a:lstStyle/>
            <a:p>
              <a:r>
                <a:rPr lang="nl-NL" sz="1600">
                  <a:latin typeface="Times New Roman" pitchFamily="18" charset="0"/>
                </a:rPr>
                <a:t>genot, onderdrukken eetlust</a:t>
              </a:r>
            </a:p>
          </p:txBody>
        </p:sp>
        <p:sp>
          <p:nvSpPr>
            <p:cNvPr id="76825" name="Text Box 25"/>
            <p:cNvSpPr txBox="1">
              <a:spLocks noChangeArrowheads="1"/>
            </p:cNvSpPr>
            <p:nvPr/>
          </p:nvSpPr>
          <p:spPr bwMode="auto">
            <a:xfrm>
              <a:off x="5243513" y="3141663"/>
              <a:ext cx="3505200" cy="346075"/>
            </a:xfrm>
            <a:prstGeom prst="rect">
              <a:avLst/>
            </a:prstGeom>
            <a:noFill/>
            <a:ln w="9525">
              <a:noFill/>
              <a:miter lim="800000"/>
              <a:headEnd/>
              <a:tailEnd/>
            </a:ln>
          </p:spPr>
          <p:txBody>
            <a:bodyPr>
              <a:spAutoFit/>
            </a:bodyPr>
            <a:lstStyle/>
            <a:p>
              <a:r>
                <a:rPr lang="nl-NL" sz="1600">
                  <a:latin typeface="Times New Roman" pitchFamily="18" charset="0"/>
                </a:rPr>
                <a:t>waakzaamheid, onderdrukken eetlust</a:t>
              </a:r>
            </a:p>
          </p:txBody>
        </p:sp>
        <p:sp>
          <p:nvSpPr>
            <p:cNvPr id="76826" name="Text Box 26"/>
            <p:cNvSpPr txBox="1">
              <a:spLocks noChangeArrowheads="1"/>
            </p:cNvSpPr>
            <p:nvPr/>
          </p:nvSpPr>
          <p:spPr bwMode="auto">
            <a:xfrm>
              <a:off x="5195888" y="3733800"/>
              <a:ext cx="3344185" cy="338552"/>
            </a:xfrm>
            <a:prstGeom prst="rect">
              <a:avLst/>
            </a:prstGeom>
            <a:noFill/>
            <a:ln w="9525">
              <a:noFill/>
              <a:miter lim="800000"/>
              <a:headEnd/>
              <a:tailEnd/>
            </a:ln>
          </p:spPr>
          <p:txBody>
            <a:bodyPr wrap="none">
              <a:spAutoFit/>
            </a:bodyPr>
            <a:lstStyle/>
            <a:p>
              <a:r>
                <a:rPr lang="nl-NL" sz="1600">
                  <a:latin typeface="Times New Roman" pitchFamily="18" charset="0"/>
                </a:rPr>
                <a:t>waakzaamheid, verbetering leerproces</a:t>
              </a:r>
            </a:p>
          </p:txBody>
        </p:sp>
        <p:sp>
          <p:nvSpPr>
            <p:cNvPr id="76827" name="Text Box 27"/>
            <p:cNvSpPr txBox="1">
              <a:spLocks noChangeArrowheads="1"/>
            </p:cNvSpPr>
            <p:nvPr/>
          </p:nvSpPr>
          <p:spPr bwMode="auto">
            <a:xfrm>
              <a:off x="5267325" y="4343400"/>
              <a:ext cx="1960793" cy="338552"/>
            </a:xfrm>
            <a:prstGeom prst="rect">
              <a:avLst/>
            </a:prstGeom>
            <a:noFill/>
            <a:ln w="9525">
              <a:noFill/>
              <a:miter lim="800000"/>
              <a:headEnd/>
              <a:tailEnd/>
            </a:ln>
          </p:spPr>
          <p:txBody>
            <a:bodyPr wrap="none">
              <a:spAutoFit/>
            </a:bodyPr>
            <a:lstStyle/>
            <a:p>
              <a:r>
                <a:rPr lang="nl-NL" sz="1600">
                  <a:latin typeface="Times New Roman" pitchFamily="18" charset="0"/>
                </a:rPr>
                <a:t>verbetering geheugen</a:t>
              </a:r>
            </a:p>
          </p:txBody>
        </p:sp>
        <p:sp>
          <p:nvSpPr>
            <p:cNvPr id="76828" name="Text Box 28"/>
            <p:cNvSpPr txBox="1">
              <a:spLocks noChangeArrowheads="1"/>
            </p:cNvSpPr>
            <p:nvPr/>
          </p:nvSpPr>
          <p:spPr bwMode="auto">
            <a:xfrm>
              <a:off x="5245100" y="4876800"/>
              <a:ext cx="3417923" cy="584772"/>
            </a:xfrm>
            <a:prstGeom prst="rect">
              <a:avLst/>
            </a:prstGeom>
            <a:noFill/>
            <a:ln w="9525">
              <a:noFill/>
              <a:miter lim="800000"/>
              <a:headEnd/>
              <a:tailEnd/>
            </a:ln>
          </p:spPr>
          <p:txBody>
            <a:bodyPr wrap="none">
              <a:spAutoFit/>
            </a:bodyPr>
            <a:lstStyle/>
            <a:p>
              <a:r>
                <a:rPr lang="nl-NL" sz="1600">
                  <a:latin typeface="Times New Roman" pitchFamily="18" charset="0"/>
                </a:rPr>
                <a:t>beïnvloeding stemming, onderdrukken </a:t>
              </a:r>
            </a:p>
            <a:p>
              <a:r>
                <a:rPr lang="nl-NL" sz="1600">
                  <a:latin typeface="Times New Roman" pitchFamily="18" charset="0"/>
                </a:rPr>
                <a:t>eetlust</a:t>
              </a:r>
            </a:p>
          </p:txBody>
        </p:sp>
        <p:sp>
          <p:nvSpPr>
            <p:cNvPr id="76829" name="Text Box 29"/>
            <p:cNvSpPr txBox="1">
              <a:spLocks noChangeArrowheads="1"/>
            </p:cNvSpPr>
            <p:nvPr/>
          </p:nvSpPr>
          <p:spPr bwMode="auto">
            <a:xfrm>
              <a:off x="5262563" y="5486400"/>
              <a:ext cx="3270250" cy="338552"/>
            </a:xfrm>
            <a:prstGeom prst="rect">
              <a:avLst/>
            </a:prstGeom>
            <a:noFill/>
            <a:ln w="9525">
              <a:noFill/>
              <a:miter lim="800000"/>
              <a:headEnd/>
              <a:tailEnd/>
            </a:ln>
          </p:spPr>
          <p:txBody>
            <a:bodyPr>
              <a:spAutoFit/>
            </a:bodyPr>
            <a:lstStyle/>
            <a:p>
              <a:r>
                <a:rPr lang="nl-NL" sz="1600">
                  <a:latin typeface="Times New Roman" pitchFamily="18" charset="0"/>
                </a:rPr>
                <a:t>vermindering van angst en spanning</a:t>
              </a:r>
            </a:p>
          </p:txBody>
        </p:sp>
        <p:sp>
          <p:nvSpPr>
            <p:cNvPr id="76830" name="Text Box 30"/>
            <p:cNvSpPr txBox="1">
              <a:spLocks noChangeArrowheads="1"/>
            </p:cNvSpPr>
            <p:nvPr/>
          </p:nvSpPr>
          <p:spPr bwMode="auto">
            <a:xfrm>
              <a:off x="7236296" y="6208713"/>
              <a:ext cx="1390650" cy="366712"/>
            </a:xfrm>
            <a:prstGeom prst="rect">
              <a:avLst/>
            </a:prstGeom>
            <a:noFill/>
            <a:ln w="9525">
              <a:noFill/>
              <a:miter lim="800000"/>
              <a:headEnd/>
              <a:tailEnd/>
            </a:ln>
          </p:spPr>
          <p:txBody>
            <a:bodyPr wrap="none">
              <a:spAutoFit/>
            </a:bodyPr>
            <a:lstStyle/>
            <a:p>
              <a:r>
                <a:rPr lang="nl-NL" i="1">
                  <a:latin typeface="Arial Unicode MS" pitchFamily="34" charset="-128"/>
                </a:rPr>
                <a:t>BENOWITZ</a:t>
              </a:r>
            </a:p>
          </p:txBody>
        </p:sp>
      </p:grpSp>
    </p:spTree>
    <p:extLst>
      <p:ext uri="{BB962C8B-B14F-4D97-AF65-F5344CB8AC3E}">
        <p14:creationId xmlns:p14="http://schemas.microsoft.com/office/powerpoint/2010/main" val="2742561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23056" y="116632"/>
            <a:ext cx="8620944" cy="990600"/>
          </a:xfrm>
        </p:spPr>
        <p:txBody>
          <a:bodyPr/>
          <a:lstStyle/>
          <a:p>
            <a:pPr lvl="1" eaLnBrk="1" hangingPunct="1">
              <a:lnSpc>
                <a:spcPct val="120000"/>
              </a:lnSpc>
            </a:pPr>
            <a:r>
              <a:rPr lang="nl-NL" sz="3200" dirty="0" err="1">
                <a:solidFill>
                  <a:srgbClr val="C00000"/>
                </a:solidFill>
              </a:rPr>
              <a:t>Bupropion</a:t>
            </a:r>
            <a:r>
              <a:rPr lang="nl-NL" sz="3200" dirty="0">
                <a:solidFill>
                  <a:srgbClr val="C00000"/>
                </a:solidFill>
              </a:rPr>
              <a:t> </a:t>
            </a:r>
            <a:r>
              <a:rPr lang="nl-NL" sz="2800" dirty="0">
                <a:solidFill>
                  <a:srgbClr val="C00000"/>
                </a:solidFill>
              </a:rPr>
              <a:t>evt. combineren met NVM</a:t>
            </a:r>
            <a:br>
              <a:rPr lang="nl-NL" sz="2400" dirty="0">
                <a:solidFill>
                  <a:srgbClr val="C00000"/>
                </a:solidFill>
              </a:rPr>
            </a:br>
            <a:r>
              <a:rPr lang="nl-NL" sz="2000" dirty="0"/>
              <a:t>dopaminerge- en </a:t>
            </a:r>
            <a:r>
              <a:rPr lang="nl-NL" sz="2000" dirty="0" err="1"/>
              <a:t>noradrenerge</a:t>
            </a:r>
            <a:r>
              <a:rPr lang="nl-NL" sz="2000" dirty="0"/>
              <a:t> werking</a:t>
            </a:r>
            <a:endParaRPr lang="nl-NL" sz="2000" dirty="0">
              <a:solidFill>
                <a:srgbClr val="C00000"/>
              </a:solidFill>
            </a:endParaRPr>
          </a:p>
        </p:txBody>
      </p:sp>
      <p:sp>
        <p:nvSpPr>
          <p:cNvPr id="5" name="Rectangle 3"/>
          <p:cNvSpPr>
            <a:spLocks noGrp="1" noChangeArrowheads="1"/>
          </p:cNvSpPr>
          <p:nvPr>
            <p:ph sz="quarter" idx="1"/>
          </p:nvPr>
        </p:nvSpPr>
        <p:spPr>
          <a:xfrm>
            <a:off x="179512" y="1597496"/>
            <a:ext cx="8999984" cy="4495800"/>
          </a:xfrm>
        </p:spPr>
        <p:txBody>
          <a:bodyPr/>
          <a:lstStyle/>
          <a:p>
            <a:pPr eaLnBrk="1" hangingPunct="1">
              <a:lnSpc>
                <a:spcPct val="120000"/>
              </a:lnSpc>
            </a:pPr>
            <a:r>
              <a:rPr lang="nl-NL" sz="2400" dirty="0">
                <a:solidFill>
                  <a:srgbClr val="C00000"/>
                </a:solidFill>
              </a:rPr>
              <a:t>dosering</a:t>
            </a:r>
            <a:r>
              <a:rPr lang="nl-NL" sz="2400" dirty="0"/>
              <a:t> (7-9 </a:t>
            </a:r>
            <a:r>
              <a:rPr lang="nl-NL" sz="2400" dirty="0" err="1"/>
              <a:t>wk</a:t>
            </a:r>
            <a:r>
              <a:rPr lang="nl-NL" sz="2400" dirty="0"/>
              <a:t>): 1e 6 dagen: 1 </a:t>
            </a:r>
            <a:r>
              <a:rPr lang="nl-NL" sz="2400" dirty="0" err="1"/>
              <a:t>dd</a:t>
            </a:r>
            <a:r>
              <a:rPr lang="nl-NL" sz="2400" dirty="0"/>
              <a:t> 150 mg, daarna 2 </a:t>
            </a:r>
            <a:r>
              <a:rPr lang="nl-NL" sz="2400" dirty="0" err="1"/>
              <a:t>dd</a:t>
            </a:r>
            <a:r>
              <a:rPr lang="nl-NL" sz="2400" dirty="0"/>
              <a:t> 150mg</a:t>
            </a:r>
            <a:br>
              <a:rPr lang="nl-NL" sz="2400" dirty="0"/>
            </a:br>
            <a:endParaRPr lang="nl-NL" sz="600" dirty="0"/>
          </a:p>
          <a:p>
            <a:pPr eaLnBrk="1" hangingPunct="1">
              <a:lnSpc>
                <a:spcPct val="120000"/>
              </a:lnSpc>
            </a:pPr>
            <a:r>
              <a:rPr lang="nl-NL" sz="2400" dirty="0">
                <a:solidFill>
                  <a:srgbClr val="C00000"/>
                </a:solidFill>
              </a:rPr>
              <a:t>rookstopdatum: </a:t>
            </a:r>
            <a:r>
              <a:rPr lang="en-US" sz="2400" dirty="0">
                <a:ea typeface="Arial Unicode MS" pitchFamily="34" charset="-128"/>
                <a:cs typeface="Arial Unicode MS" pitchFamily="34" charset="-128"/>
              </a:rPr>
              <a:t>± </a:t>
            </a:r>
            <a:r>
              <a:rPr lang="nl-NL" sz="2400" dirty="0"/>
              <a:t>10 dagen na start medicatie</a:t>
            </a:r>
          </a:p>
          <a:p>
            <a:pPr eaLnBrk="1" hangingPunct="1">
              <a:lnSpc>
                <a:spcPct val="120000"/>
              </a:lnSpc>
            </a:pPr>
            <a:endParaRPr lang="nl-NL" sz="600" dirty="0"/>
          </a:p>
          <a:p>
            <a:pPr eaLnBrk="1" hangingPunct="1">
              <a:lnSpc>
                <a:spcPct val="120000"/>
              </a:lnSpc>
            </a:pPr>
            <a:r>
              <a:rPr lang="nl-NL" sz="2400" dirty="0">
                <a:solidFill>
                  <a:srgbClr val="C00000"/>
                </a:solidFill>
              </a:rPr>
              <a:t>bijwerkingen: </a:t>
            </a:r>
            <a:r>
              <a:rPr lang="nl-NL" sz="2400" dirty="0"/>
              <a:t>overgevoeligheidsreacties, droge mond, hoofdpijn, duizeligheid, slapeloosheid, maag/darmstoornissen, depressie, angst, opwinding, onrust, allergische reacties, anorexie</a:t>
            </a:r>
          </a:p>
          <a:p>
            <a:pPr eaLnBrk="1" hangingPunct="1">
              <a:lnSpc>
                <a:spcPct val="120000"/>
              </a:lnSpc>
            </a:pPr>
            <a:endParaRPr lang="nl-NL" sz="600" dirty="0"/>
          </a:p>
          <a:p>
            <a:pPr eaLnBrk="1" hangingPunct="1">
              <a:lnSpc>
                <a:spcPct val="120000"/>
              </a:lnSpc>
              <a:spcBef>
                <a:spcPct val="0"/>
              </a:spcBef>
            </a:pPr>
            <a:r>
              <a:rPr lang="nl-NL" sz="2400" dirty="0">
                <a:solidFill>
                  <a:srgbClr val="C00000"/>
                </a:solidFill>
              </a:rPr>
              <a:t>contra-indicaties: </a:t>
            </a:r>
            <a:r>
              <a:rPr lang="nl-NL" sz="2400" dirty="0"/>
              <a:t>ernstige levercirrose, manifeste epilepsie of een (voor)geschiedenis van convulsies, tumor CZS, eetstoornissen </a:t>
            </a:r>
          </a:p>
          <a:p>
            <a:pPr eaLnBrk="1" hangingPunct="1">
              <a:lnSpc>
                <a:spcPct val="120000"/>
              </a:lnSpc>
              <a:spcBef>
                <a:spcPct val="0"/>
              </a:spcBef>
            </a:pPr>
            <a:endParaRPr lang="nl-NL" sz="600" dirty="0"/>
          </a:p>
          <a:p>
            <a:pPr eaLnBrk="1" hangingPunct="1">
              <a:lnSpc>
                <a:spcPct val="120000"/>
              </a:lnSpc>
            </a:pPr>
            <a:r>
              <a:rPr lang="nl-NL" sz="2400" dirty="0">
                <a:solidFill>
                  <a:srgbClr val="C00000"/>
                </a:solidFill>
              </a:rPr>
              <a:t>interacties: </a:t>
            </a:r>
            <a:r>
              <a:rPr lang="nl-NL" sz="2400" dirty="0"/>
              <a:t>let op bij </a:t>
            </a:r>
            <a:r>
              <a:rPr lang="nl-NL" sz="2400" dirty="0" err="1"/>
              <a:t>psycho-farmaca</a:t>
            </a:r>
            <a:r>
              <a:rPr lang="nl-NL" sz="2400" dirty="0"/>
              <a:t>, </a:t>
            </a:r>
            <a:r>
              <a:rPr lang="nl-NL" sz="2400" dirty="0" err="1"/>
              <a:t>betablokkers</a:t>
            </a:r>
            <a:r>
              <a:rPr lang="nl-NL" sz="2400" dirty="0"/>
              <a:t>, anti-</a:t>
            </a:r>
            <a:r>
              <a:rPr lang="nl-NL" sz="2400" dirty="0" err="1"/>
              <a:t>aritmica</a:t>
            </a:r>
            <a:r>
              <a:rPr lang="nl-NL" sz="2400" dirty="0"/>
              <a:t> </a:t>
            </a:r>
          </a:p>
          <a:p>
            <a:pPr eaLnBrk="1" hangingPunct="1">
              <a:lnSpc>
                <a:spcPct val="120000"/>
              </a:lnSpc>
              <a:buFont typeface="Wingdings" pitchFamily="2" charset="2"/>
              <a:buNone/>
            </a:pPr>
            <a:endParaRPr lang="nl-NL" sz="2400" dirty="0"/>
          </a:p>
        </p:txBody>
      </p:sp>
      <p:sp>
        <p:nvSpPr>
          <p:cNvPr id="8" name="Tekstvak 7"/>
          <p:cNvSpPr txBox="1"/>
          <p:nvPr/>
        </p:nvSpPr>
        <p:spPr>
          <a:xfrm>
            <a:off x="539552" y="6567155"/>
            <a:ext cx="8712968" cy="246221"/>
          </a:xfrm>
          <a:prstGeom prst="rect">
            <a:avLst/>
          </a:prstGeom>
          <a:noFill/>
        </p:spPr>
        <p:txBody>
          <a:bodyPr wrap="square">
            <a:spAutoFit/>
          </a:bodyPr>
          <a:lstStyle/>
          <a:p>
            <a:pPr>
              <a:defRPr/>
            </a:pPr>
            <a:r>
              <a:rPr lang="nl-NL" sz="1000" u="sng" dirty="0"/>
              <a:t>Bron</a:t>
            </a:r>
            <a:r>
              <a:rPr lang="nl-NL" sz="1000" dirty="0"/>
              <a:t>: </a:t>
            </a:r>
            <a:r>
              <a:rPr lang="nl-NL" sz="1000" i="1" dirty="0">
                <a:latin typeface="+mn-lt"/>
              </a:rPr>
              <a:t>Farmacotherapeutisch Kompas en *Richtlijn Behandeling van tabaksverslaving en stoppen met roken ondersteuning. 2016, </a:t>
            </a:r>
            <a:r>
              <a:rPr lang="nl-NL" sz="1000" i="1" dirty="0" err="1">
                <a:latin typeface="+mn-lt"/>
              </a:rPr>
              <a:t>Trimbos</a:t>
            </a:r>
            <a:r>
              <a:rPr lang="nl-NL" sz="1000" i="1" dirty="0">
                <a:latin typeface="+mn-lt"/>
              </a:rPr>
              <a:t> Instituut, Utrecht</a:t>
            </a:r>
          </a:p>
        </p:txBody>
      </p:sp>
    </p:spTree>
    <p:extLst>
      <p:ext uri="{BB962C8B-B14F-4D97-AF65-F5344CB8AC3E}">
        <p14:creationId xmlns:p14="http://schemas.microsoft.com/office/powerpoint/2010/main" val="441988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16632"/>
            <a:ext cx="7865368" cy="990600"/>
          </a:xfrm>
        </p:spPr>
        <p:txBody>
          <a:bodyPr/>
          <a:lstStyle/>
          <a:p>
            <a:r>
              <a:rPr lang="nl-NL" sz="3600" dirty="0" err="1">
                <a:solidFill>
                  <a:srgbClr val="B40404"/>
                </a:solidFill>
              </a:rPr>
              <a:t>Bupropion</a:t>
            </a:r>
            <a:r>
              <a:rPr lang="nl-NL" sz="3600" dirty="0">
                <a:solidFill>
                  <a:srgbClr val="B40404"/>
                </a:solidFill>
              </a:rPr>
              <a:t> </a:t>
            </a:r>
            <a:r>
              <a:rPr lang="nl-NL" sz="2800" dirty="0">
                <a:solidFill>
                  <a:srgbClr val="B40404"/>
                </a:solidFill>
              </a:rPr>
              <a:t>vervolg</a:t>
            </a:r>
            <a:br>
              <a:rPr lang="nl-NL" sz="2800" dirty="0">
                <a:solidFill>
                  <a:srgbClr val="B40404"/>
                </a:solidFill>
              </a:rPr>
            </a:br>
            <a:r>
              <a:rPr lang="nl-NL" sz="2800" dirty="0">
                <a:solidFill>
                  <a:srgbClr val="B40404"/>
                </a:solidFill>
              </a:rPr>
              <a:t>kan gecombineerd worden met NVM</a:t>
            </a:r>
          </a:p>
        </p:txBody>
      </p:sp>
      <p:sp>
        <p:nvSpPr>
          <p:cNvPr id="3" name="Tijdelijke aanduiding voor inhoud 2"/>
          <p:cNvSpPr>
            <a:spLocks noGrp="1"/>
          </p:cNvSpPr>
          <p:nvPr>
            <p:ph sz="quarter" idx="1"/>
          </p:nvPr>
        </p:nvSpPr>
        <p:spPr>
          <a:xfrm>
            <a:off x="179512" y="1412776"/>
            <a:ext cx="8964488" cy="5445224"/>
          </a:xfrm>
        </p:spPr>
        <p:txBody>
          <a:bodyPr/>
          <a:lstStyle/>
          <a:p>
            <a:pPr>
              <a:lnSpc>
                <a:spcPct val="120000"/>
              </a:lnSpc>
            </a:pPr>
            <a:r>
              <a:rPr lang="nl-NL" sz="2800" dirty="0"/>
              <a:t>Cave intoxicatie andere medicatie door wegvallen inhibitie CYP2D6 waardoor verminderd gemetaboliseerd en daarmee spiegelstijging van o.a.</a:t>
            </a:r>
            <a:br>
              <a:rPr lang="nl-NL" sz="2800" dirty="0"/>
            </a:br>
            <a:r>
              <a:rPr lang="nl-NL" sz="2800" dirty="0"/>
              <a:t>paroxetine, risperidon, βblokkers, </a:t>
            </a:r>
            <a:r>
              <a:rPr lang="nl-NL" sz="2800" dirty="0" err="1"/>
              <a:t>antiaritmica</a:t>
            </a:r>
            <a:endParaRPr lang="nl-NL" sz="2800" dirty="0"/>
          </a:p>
          <a:p>
            <a:pPr>
              <a:lnSpc>
                <a:spcPct val="120000"/>
              </a:lnSpc>
            </a:pPr>
            <a:r>
              <a:rPr lang="nl-NL" sz="2800" dirty="0"/>
              <a:t>Indicaties:</a:t>
            </a:r>
          </a:p>
          <a:p>
            <a:pPr lvl="1">
              <a:lnSpc>
                <a:spcPct val="120000"/>
              </a:lnSpc>
            </a:pPr>
            <a:r>
              <a:rPr lang="nl-NL" sz="2500" dirty="0"/>
              <a:t>s-m-r bij co-morbide depressie </a:t>
            </a:r>
          </a:p>
          <a:p>
            <a:pPr lvl="1">
              <a:lnSpc>
                <a:spcPct val="120000"/>
              </a:lnSpc>
            </a:pPr>
            <a:r>
              <a:rPr lang="nl-NL" sz="2500" dirty="0"/>
              <a:t>s-m-r bij schizofrenie </a:t>
            </a:r>
          </a:p>
          <a:p>
            <a:pPr lvl="1">
              <a:lnSpc>
                <a:spcPct val="120000"/>
              </a:lnSpc>
            </a:pPr>
            <a:r>
              <a:rPr lang="nl-NL" sz="2500" dirty="0"/>
              <a:t>bipolaire stoornis</a:t>
            </a:r>
          </a:p>
          <a:p>
            <a:pPr lvl="1">
              <a:lnSpc>
                <a:spcPct val="120000"/>
              </a:lnSpc>
            </a:pPr>
            <a:r>
              <a:rPr lang="nl-NL" sz="2500" dirty="0"/>
              <a:t>ter voorkoming gewichtstoename</a:t>
            </a:r>
          </a:p>
          <a:p>
            <a:pPr marL="366713" lvl="1" indent="0">
              <a:lnSpc>
                <a:spcPct val="120000"/>
              </a:lnSpc>
              <a:buNone/>
            </a:pPr>
            <a:r>
              <a:rPr lang="nl-NL" sz="2500" dirty="0"/>
              <a:t>(</a:t>
            </a:r>
            <a:r>
              <a:rPr lang="nl-NL" sz="2500" dirty="0" err="1"/>
              <a:t>cave</a:t>
            </a:r>
            <a:r>
              <a:rPr lang="nl-NL" sz="2500" dirty="0"/>
              <a:t> </a:t>
            </a:r>
            <a:r>
              <a:rPr lang="nl-NL" sz="2500" dirty="0" err="1"/>
              <a:t>metabool</a:t>
            </a:r>
            <a:r>
              <a:rPr lang="nl-NL" sz="2500" dirty="0"/>
              <a:t> syndroom)</a:t>
            </a:r>
          </a:p>
          <a:p>
            <a:pPr marL="366713" lvl="1" indent="0">
              <a:lnSpc>
                <a:spcPct val="120000"/>
              </a:lnSpc>
              <a:buNone/>
            </a:pPr>
            <a:endParaRPr lang="nl-NL" sz="2500" dirty="0"/>
          </a:p>
          <a:p>
            <a:pPr>
              <a:lnSpc>
                <a:spcPct val="120000"/>
              </a:lnSpc>
            </a:pPr>
            <a:endParaRPr lang="nl-NL" sz="2800" dirty="0"/>
          </a:p>
        </p:txBody>
      </p:sp>
    </p:spTree>
    <p:extLst>
      <p:ext uri="{BB962C8B-B14F-4D97-AF65-F5344CB8AC3E}">
        <p14:creationId xmlns:p14="http://schemas.microsoft.com/office/powerpoint/2010/main" val="3190893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04825" y="116632"/>
            <a:ext cx="7812088" cy="1008112"/>
          </a:xfrm>
        </p:spPr>
        <p:txBody>
          <a:bodyPr/>
          <a:lstStyle/>
          <a:p>
            <a:pPr eaLnBrk="1" hangingPunct="1">
              <a:lnSpc>
                <a:spcPct val="120000"/>
              </a:lnSpc>
            </a:pPr>
            <a:r>
              <a:rPr lang="nl-NL" sz="2800" dirty="0" err="1">
                <a:solidFill>
                  <a:srgbClr val="C00000"/>
                </a:solidFill>
              </a:rPr>
              <a:t>Nortriptyline</a:t>
            </a:r>
            <a:r>
              <a:rPr lang="nl-NL" sz="2800" dirty="0">
                <a:solidFill>
                  <a:srgbClr val="C00000"/>
                </a:solidFill>
              </a:rPr>
              <a:t> evt. combineren met NVM</a:t>
            </a:r>
            <a:br>
              <a:rPr lang="nl-NL" sz="2800" dirty="0">
                <a:solidFill>
                  <a:srgbClr val="C00000"/>
                </a:solidFill>
              </a:rPr>
            </a:br>
            <a:r>
              <a:rPr lang="nl-NL" sz="2000" dirty="0" err="1">
                <a:solidFill>
                  <a:srgbClr val="000000"/>
                </a:solidFill>
              </a:rPr>
              <a:t>serotonerge</a:t>
            </a:r>
            <a:r>
              <a:rPr lang="nl-NL" sz="2000" dirty="0">
                <a:solidFill>
                  <a:srgbClr val="000000"/>
                </a:solidFill>
              </a:rPr>
              <a:t>-, </a:t>
            </a:r>
            <a:r>
              <a:rPr lang="nl-NL" sz="2000" dirty="0" err="1">
                <a:solidFill>
                  <a:srgbClr val="000000"/>
                </a:solidFill>
              </a:rPr>
              <a:t>noradrenerge</a:t>
            </a:r>
            <a:r>
              <a:rPr lang="nl-NL" sz="2000" dirty="0">
                <a:solidFill>
                  <a:srgbClr val="000000"/>
                </a:solidFill>
              </a:rPr>
              <a:t>- en </a:t>
            </a:r>
            <a:r>
              <a:rPr lang="nl-NL" sz="2000" dirty="0" err="1">
                <a:solidFill>
                  <a:srgbClr val="000000"/>
                </a:solidFill>
              </a:rPr>
              <a:t>anticholinerge</a:t>
            </a:r>
            <a:r>
              <a:rPr lang="nl-NL" sz="2000" dirty="0">
                <a:solidFill>
                  <a:srgbClr val="000000"/>
                </a:solidFill>
              </a:rPr>
              <a:t> werking</a:t>
            </a:r>
          </a:p>
        </p:txBody>
      </p:sp>
      <p:sp>
        <p:nvSpPr>
          <p:cNvPr id="107523" name="Rectangle 3"/>
          <p:cNvSpPr>
            <a:spLocks noGrp="1" noChangeArrowheads="1"/>
          </p:cNvSpPr>
          <p:nvPr>
            <p:ph type="body" idx="1"/>
          </p:nvPr>
        </p:nvSpPr>
        <p:spPr>
          <a:xfrm>
            <a:off x="0" y="1412776"/>
            <a:ext cx="9144000" cy="5445224"/>
          </a:xfrm>
        </p:spPr>
        <p:txBody>
          <a:bodyPr/>
          <a:lstStyle/>
          <a:p>
            <a:pPr eaLnBrk="1" hangingPunct="1">
              <a:spcBef>
                <a:spcPct val="0"/>
              </a:spcBef>
            </a:pPr>
            <a:r>
              <a:rPr lang="nl-NL" sz="2400" dirty="0">
                <a:solidFill>
                  <a:srgbClr val="C00000"/>
                </a:solidFill>
              </a:rPr>
              <a:t>dosering</a:t>
            </a:r>
            <a:r>
              <a:rPr lang="nl-NL" sz="2400" dirty="0"/>
              <a:t> (7-12 weken): </a:t>
            </a:r>
            <a:br>
              <a:rPr lang="nl-NL" sz="2400" dirty="0"/>
            </a:br>
            <a:r>
              <a:rPr lang="nl-NL" sz="2400" dirty="0"/>
              <a:t>dag 1-3: 1 </a:t>
            </a:r>
            <a:r>
              <a:rPr lang="nl-NL" sz="2400" dirty="0" err="1"/>
              <a:t>dd</a:t>
            </a:r>
            <a:r>
              <a:rPr lang="nl-NL" sz="2400" dirty="0"/>
              <a:t> 25 mg, dag 4-6: 1 </a:t>
            </a:r>
            <a:r>
              <a:rPr lang="nl-NL" sz="2400" dirty="0" err="1"/>
              <a:t>dd</a:t>
            </a:r>
            <a:r>
              <a:rPr lang="nl-NL" sz="2400" dirty="0"/>
              <a:t> 50 mg, daarna evt. 1 </a:t>
            </a:r>
            <a:r>
              <a:rPr lang="nl-NL" sz="2400" dirty="0" err="1"/>
              <a:t>dd</a:t>
            </a:r>
            <a:r>
              <a:rPr lang="nl-NL" sz="2400" dirty="0"/>
              <a:t> 75 mg (ouderen/adolescenten resp. 1 </a:t>
            </a:r>
            <a:r>
              <a:rPr lang="nl-NL" sz="2400" dirty="0" err="1"/>
              <a:t>dd</a:t>
            </a:r>
            <a:r>
              <a:rPr lang="nl-NL" sz="2400" dirty="0"/>
              <a:t> 10 mg, 20mg, 30-40 mg)</a:t>
            </a:r>
          </a:p>
          <a:p>
            <a:pPr eaLnBrk="1" hangingPunct="1">
              <a:spcBef>
                <a:spcPct val="0"/>
              </a:spcBef>
            </a:pPr>
            <a:endParaRPr lang="nl-NL" sz="2400" dirty="0"/>
          </a:p>
          <a:p>
            <a:pPr eaLnBrk="1" hangingPunct="1">
              <a:spcBef>
                <a:spcPct val="0"/>
              </a:spcBef>
            </a:pPr>
            <a:r>
              <a:rPr lang="nl-NL" sz="2400" dirty="0">
                <a:solidFill>
                  <a:srgbClr val="C00000"/>
                </a:solidFill>
              </a:rPr>
              <a:t>rookstopdatum: </a:t>
            </a:r>
            <a:r>
              <a:rPr lang="en-US" sz="2400" dirty="0">
                <a:ea typeface="Arial Unicode MS" pitchFamily="34" charset="-128"/>
                <a:cs typeface="Arial Unicode MS" pitchFamily="34" charset="-128"/>
              </a:rPr>
              <a:t>± </a:t>
            </a:r>
            <a:r>
              <a:rPr lang="nl-NL" sz="2400" dirty="0"/>
              <a:t>7-8 dagen na start medicatie</a:t>
            </a:r>
          </a:p>
          <a:p>
            <a:pPr eaLnBrk="1" hangingPunct="1">
              <a:spcBef>
                <a:spcPct val="0"/>
              </a:spcBef>
            </a:pPr>
            <a:endParaRPr lang="nl-NL" sz="2400" dirty="0"/>
          </a:p>
          <a:p>
            <a:pPr eaLnBrk="1" hangingPunct="1">
              <a:spcBef>
                <a:spcPct val="0"/>
              </a:spcBef>
            </a:pPr>
            <a:r>
              <a:rPr lang="nl-NL" sz="2400" dirty="0">
                <a:solidFill>
                  <a:srgbClr val="C00000"/>
                </a:solidFill>
              </a:rPr>
              <a:t>bijwerkingen: </a:t>
            </a:r>
            <a:r>
              <a:rPr lang="nl-NL" sz="2400" dirty="0"/>
              <a:t>droge mond, hoofdpijn, duizeligheid, maag/darmstoornis slaapstoornissen, ritmestoornissen</a:t>
            </a:r>
          </a:p>
          <a:p>
            <a:pPr eaLnBrk="1" hangingPunct="1">
              <a:spcBef>
                <a:spcPct val="0"/>
              </a:spcBef>
            </a:pPr>
            <a:endParaRPr lang="nl-NL" sz="2400" dirty="0"/>
          </a:p>
          <a:p>
            <a:pPr eaLnBrk="1" hangingPunct="1">
              <a:spcBef>
                <a:spcPct val="0"/>
              </a:spcBef>
            </a:pPr>
            <a:r>
              <a:rPr lang="nl-NL" sz="2400" dirty="0">
                <a:solidFill>
                  <a:srgbClr val="C00000"/>
                </a:solidFill>
              </a:rPr>
              <a:t>contra-indicaties</a:t>
            </a:r>
            <a:r>
              <a:rPr lang="nl-NL" sz="2400" dirty="0"/>
              <a:t>: recent </a:t>
            </a:r>
            <a:r>
              <a:rPr lang="nl-NL" sz="2400" dirty="0" err="1"/>
              <a:t>myocardinfarct</a:t>
            </a:r>
            <a:r>
              <a:rPr lang="nl-NL" sz="2400" dirty="0"/>
              <a:t>, enige vorm van hartblokkade, stoornissen hartritme of kransslagaders</a:t>
            </a:r>
          </a:p>
          <a:p>
            <a:pPr eaLnBrk="1" hangingPunct="1">
              <a:spcBef>
                <a:spcPct val="0"/>
              </a:spcBef>
            </a:pPr>
            <a:endParaRPr lang="nl-NL" sz="2400" dirty="0"/>
          </a:p>
          <a:p>
            <a:pPr eaLnBrk="1" hangingPunct="1">
              <a:spcBef>
                <a:spcPct val="0"/>
              </a:spcBef>
            </a:pPr>
            <a:r>
              <a:rPr lang="nl-NL" sz="2400" dirty="0">
                <a:solidFill>
                  <a:srgbClr val="C00000"/>
                </a:solidFill>
              </a:rPr>
              <a:t>interacties: </a:t>
            </a:r>
            <a:r>
              <a:rPr lang="nl-NL" sz="2400" dirty="0"/>
              <a:t>let op bij </a:t>
            </a:r>
            <a:r>
              <a:rPr lang="nl-NL" sz="2400" dirty="0" err="1"/>
              <a:t>psycho-farmaca</a:t>
            </a:r>
            <a:r>
              <a:rPr lang="nl-NL" sz="2400" dirty="0"/>
              <a:t> </a:t>
            </a:r>
          </a:p>
          <a:p>
            <a:pPr eaLnBrk="1" hangingPunct="1">
              <a:buFont typeface="Wingdings" pitchFamily="2" charset="2"/>
              <a:buNone/>
            </a:pPr>
            <a:r>
              <a:rPr lang="nl-NL" sz="2400" dirty="0"/>
              <a:t>	</a:t>
            </a:r>
          </a:p>
        </p:txBody>
      </p:sp>
      <p:sp>
        <p:nvSpPr>
          <p:cNvPr id="6" name="Tekstvak 5"/>
          <p:cNvSpPr txBox="1"/>
          <p:nvPr/>
        </p:nvSpPr>
        <p:spPr>
          <a:xfrm>
            <a:off x="323528" y="6588918"/>
            <a:ext cx="8508818" cy="246221"/>
          </a:xfrm>
          <a:prstGeom prst="rect">
            <a:avLst/>
          </a:prstGeom>
          <a:noFill/>
        </p:spPr>
        <p:txBody>
          <a:bodyPr wrap="square">
            <a:spAutoFit/>
          </a:bodyPr>
          <a:lstStyle/>
          <a:p>
            <a:pPr>
              <a:defRPr/>
            </a:pPr>
            <a:r>
              <a:rPr lang="nl-NL" sz="1000" u="sng" dirty="0"/>
              <a:t>Bron</a:t>
            </a:r>
            <a:r>
              <a:rPr lang="nl-NL" sz="1000" dirty="0"/>
              <a:t>: </a:t>
            </a:r>
            <a:r>
              <a:rPr lang="nl-NL" sz="1000" i="1" dirty="0">
                <a:latin typeface="+mn-lt"/>
              </a:rPr>
              <a:t>Farmacotherapeutisch Kompas en *Richtlijn Behandeling van tabaksverslaving en stoppen met roken ondersteuning. 2016, </a:t>
            </a:r>
            <a:r>
              <a:rPr lang="nl-NL" sz="1000" i="1" dirty="0" err="1">
                <a:latin typeface="+mn-lt"/>
              </a:rPr>
              <a:t>Trimbos</a:t>
            </a:r>
            <a:r>
              <a:rPr lang="nl-NL" sz="1000" i="1" dirty="0">
                <a:latin typeface="+mn-lt"/>
              </a:rPr>
              <a:t> Instituut, Utrecht</a:t>
            </a:r>
          </a:p>
        </p:txBody>
      </p:sp>
    </p:spTree>
    <p:extLst>
      <p:ext uri="{BB962C8B-B14F-4D97-AF65-F5344CB8AC3E}">
        <p14:creationId xmlns:p14="http://schemas.microsoft.com/office/powerpoint/2010/main" val="162946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06152"/>
            <a:ext cx="7865368" cy="990600"/>
          </a:xfrm>
        </p:spPr>
        <p:txBody>
          <a:bodyPr/>
          <a:lstStyle/>
          <a:p>
            <a:r>
              <a:rPr lang="nl-NL" sz="3600" dirty="0" err="1">
                <a:solidFill>
                  <a:srgbClr val="B40404"/>
                </a:solidFill>
              </a:rPr>
              <a:t>Nortriptyline</a:t>
            </a:r>
            <a:r>
              <a:rPr lang="nl-NL" sz="3600" dirty="0">
                <a:solidFill>
                  <a:srgbClr val="B40404"/>
                </a:solidFill>
              </a:rPr>
              <a:t> </a:t>
            </a:r>
            <a:r>
              <a:rPr lang="nl-NL" sz="2800" dirty="0">
                <a:solidFill>
                  <a:srgbClr val="B40404"/>
                </a:solidFill>
              </a:rPr>
              <a:t>vervolg</a:t>
            </a:r>
            <a:br>
              <a:rPr lang="nl-NL" sz="2800" dirty="0">
                <a:solidFill>
                  <a:srgbClr val="B40404"/>
                </a:solidFill>
              </a:rPr>
            </a:br>
            <a:r>
              <a:rPr lang="nl-NL" sz="2800" dirty="0">
                <a:solidFill>
                  <a:srgbClr val="B40404"/>
                </a:solidFill>
              </a:rPr>
              <a:t>Kan gecombineerd worden met NVM</a:t>
            </a:r>
          </a:p>
        </p:txBody>
      </p:sp>
      <p:sp>
        <p:nvSpPr>
          <p:cNvPr id="3" name="Tijdelijke aanduiding voor inhoud 2"/>
          <p:cNvSpPr>
            <a:spLocks noGrp="1"/>
          </p:cNvSpPr>
          <p:nvPr>
            <p:ph sz="quarter" idx="1"/>
          </p:nvPr>
        </p:nvSpPr>
        <p:spPr>
          <a:xfrm>
            <a:off x="179512" y="1600200"/>
            <a:ext cx="8964488" cy="4495800"/>
          </a:xfrm>
        </p:spPr>
        <p:txBody>
          <a:bodyPr/>
          <a:lstStyle/>
          <a:p>
            <a:pPr>
              <a:lnSpc>
                <a:spcPct val="120000"/>
              </a:lnSpc>
            </a:pPr>
            <a:r>
              <a:rPr lang="nl-NL" dirty="0"/>
              <a:t>Hiermee kan mogelijk gelijktijdig co-morbide depressie behandeld worden</a:t>
            </a:r>
          </a:p>
          <a:p>
            <a:pPr>
              <a:lnSpc>
                <a:spcPct val="120000"/>
              </a:lnSpc>
            </a:pPr>
            <a:r>
              <a:rPr lang="nl-NL" dirty="0"/>
              <a:t>Bij mensen die </a:t>
            </a:r>
            <a:r>
              <a:rPr lang="nl-NL" dirty="0" err="1"/>
              <a:t>dysfoor</a:t>
            </a:r>
            <a:r>
              <a:rPr lang="nl-NL" dirty="0"/>
              <a:t> of depressief worden bij s-m-r en dan in combinatie met NVM</a:t>
            </a:r>
          </a:p>
          <a:p>
            <a:pPr>
              <a:lnSpc>
                <a:spcPct val="120000"/>
              </a:lnSpc>
            </a:pPr>
            <a:r>
              <a:rPr lang="nl-NL" dirty="0"/>
              <a:t>Veel lagere dosering nog bij s-m-r:</a:t>
            </a:r>
            <a:br>
              <a:rPr lang="nl-NL" dirty="0"/>
            </a:br>
            <a:r>
              <a:rPr lang="nl-NL" dirty="0"/>
              <a:t>10 </a:t>
            </a:r>
            <a:r>
              <a:rPr lang="mr-IN" dirty="0"/>
              <a:t>–</a:t>
            </a:r>
            <a:r>
              <a:rPr lang="nl-NL" dirty="0"/>
              <a:t> 40 mg p.d.</a:t>
            </a:r>
          </a:p>
        </p:txBody>
      </p:sp>
    </p:spTree>
    <p:extLst>
      <p:ext uri="{BB962C8B-B14F-4D97-AF65-F5344CB8AC3E}">
        <p14:creationId xmlns:p14="http://schemas.microsoft.com/office/powerpoint/2010/main" val="401006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
          </p:nvPr>
        </p:nvSpPr>
        <p:spPr>
          <a:xfrm>
            <a:off x="-36512" y="1484784"/>
            <a:ext cx="9289032" cy="5760640"/>
          </a:xfrm>
        </p:spPr>
        <p:txBody>
          <a:bodyPr/>
          <a:lstStyle/>
          <a:p>
            <a:pPr>
              <a:lnSpc>
                <a:spcPct val="120000"/>
              </a:lnSpc>
            </a:pPr>
            <a:r>
              <a:rPr lang="nl-NL" sz="2400" dirty="0"/>
              <a:t>Longziekten, astma, COPD, longkanker, maar ook sinusitis</a:t>
            </a:r>
          </a:p>
          <a:p>
            <a:pPr>
              <a:lnSpc>
                <a:spcPct val="120000"/>
              </a:lnSpc>
            </a:pPr>
            <a:r>
              <a:rPr lang="nl-NL" sz="2400" dirty="0"/>
              <a:t>Hart- en vaatziekten, hypertensie, infarcten, TIA, CVA</a:t>
            </a:r>
          </a:p>
          <a:p>
            <a:pPr>
              <a:lnSpc>
                <a:spcPct val="120000"/>
              </a:lnSpc>
            </a:pPr>
            <a:r>
              <a:rPr lang="nl-NL" sz="2400" dirty="0"/>
              <a:t>Div. vormen van kanker (long-, mond-, keel-, blaas-, nier-, maag-,</a:t>
            </a:r>
            <a:r>
              <a:rPr lang="en-US" sz="2400" dirty="0"/>
              <a:t> ...)</a:t>
            </a:r>
            <a:endParaRPr lang="nl-NL" sz="2400" dirty="0"/>
          </a:p>
          <a:p>
            <a:pPr marL="319088" lvl="1" indent="-319088">
              <a:lnSpc>
                <a:spcPct val="120000"/>
              </a:lnSpc>
              <a:spcBef>
                <a:spcPts val="700"/>
              </a:spcBef>
              <a:buClr>
                <a:schemeClr val="accent2"/>
              </a:buClr>
              <a:buSzPct val="60000"/>
              <a:buFont typeface="Wingdings" pitchFamily="2" charset="2"/>
              <a:buChar char=""/>
            </a:pPr>
            <a:r>
              <a:rPr lang="nl-NL" sz="2400" dirty="0"/>
              <a:t>Diabetes: verhoogd risico diabetes type 2 + complicaties. </a:t>
            </a:r>
          </a:p>
          <a:p>
            <a:pPr marL="319088" lvl="1" indent="-319088">
              <a:lnSpc>
                <a:spcPct val="120000"/>
              </a:lnSpc>
              <a:spcBef>
                <a:spcPts val="700"/>
              </a:spcBef>
              <a:buClr>
                <a:schemeClr val="accent2"/>
              </a:buClr>
              <a:buSzPct val="60000"/>
              <a:buFont typeface="Wingdings" pitchFamily="2" charset="2"/>
              <a:buChar char=""/>
            </a:pPr>
            <a:r>
              <a:rPr lang="nl-NL" sz="2400" dirty="0"/>
              <a:t>S-m-r kan gevolgen hebben voor de insuline behoefte!</a:t>
            </a:r>
          </a:p>
          <a:p>
            <a:pPr marL="319088" lvl="1" indent="-319088">
              <a:lnSpc>
                <a:spcPct val="120000"/>
              </a:lnSpc>
              <a:spcBef>
                <a:spcPts val="700"/>
              </a:spcBef>
              <a:buClr>
                <a:schemeClr val="accent2"/>
              </a:buClr>
              <a:buSzPct val="60000"/>
              <a:buFont typeface="Wingdings" pitchFamily="2" charset="2"/>
              <a:buChar char=""/>
            </a:pPr>
            <a:r>
              <a:rPr lang="nl-NL" sz="2400" dirty="0"/>
              <a:t>Schildklier: (verminderde) schildklierfunctie</a:t>
            </a:r>
          </a:p>
          <a:p>
            <a:pPr marL="319088" lvl="1" indent="-319088">
              <a:lnSpc>
                <a:spcPct val="120000"/>
              </a:lnSpc>
              <a:spcBef>
                <a:spcPts val="700"/>
              </a:spcBef>
              <a:buClr>
                <a:schemeClr val="accent2"/>
              </a:buClr>
              <a:buSzPct val="60000"/>
              <a:buFont typeface="Wingdings" pitchFamily="2" charset="2"/>
              <a:buChar char=""/>
            </a:pPr>
            <a:r>
              <a:rPr lang="nl-NL" sz="2400" dirty="0"/>
              <a:t>Colitis ulcerosa: verbetering (!!!) colitis ulcerosa (door nicotine)</a:t>
            </a:r>
          </a:p>
          <a:p>
            <a:pPr marL="319088" lvl="1" indent="-319088">
              <a:lnSpc>
                <a:spcPct val="120000"/>
              </a:lnSpc>
              <a:spcBef>
                <a:spcPts val="700"/>
              </a:spcBef>
              <a:buClr>
                <a:schemeClr val="accent2"/>
              </a:buClr>
              <a:buSzPct val="60000"/>
              <a:buFont typeface="Wingdings" pitchFamily="2" charset="2"/>
              <a:buChar char=""/>
            </a:pPr>
            <a:r>
              <a:rPr lang="nl-NL" sz="2400" dirty="0"/>
              <a:t>Verminderde vruchtbaarheid, risico’s tijdens en na zwangerschap </a:t>
            </a:r>
            <a:endParaRPr lang="nl-NL" dirty="0"/>
          </a:p>
          <a:p>
            <a:pPr>
              <a:lnSpc>
                <a:spcPct val="120000"/>
              </a:lnSpc>
            </a:pPr>
            <a:r>
              <a:rPr lang="nl-NL" altLang="nl-NL" sz="2400" dirty="0"/>
              <a:t>Risicoreductie postoperatieve complicaties (ca. </a:t>
            </a:r>
            <a:r>
              <a:rPr lang="nl-NL" altLang="nl-NL" sz="2400" b="1" u="sng" dirty="0">
                <a:solidFill>
                  <a:srgbClr val="C00000"/>
                </a:solidFill>
              </a:rPr>
              <a:t>50%</a:t>
            </a:r>
            <a:r>
              <a:rPr lang="nl-NL" altLang="nl-NL" sz="2400" b="1" dirty="0">
                <a:solidFill>
                  <a:srgbClr val="C00000"/>
                </a:solidFill>
              </a:rPr>
              <a:t> </a:t>
            </a:r>
            <a:r>
              <a:rPr lang="nl-NL" altLang="nl-NL" sz="2400" dirty="0"/>
              <a:t>door s-m-r (4-6wk)</a:t>
            </a:r>
            <a:endParaRPr lang="nl-NL" sz="2400" dirty="0"/>
          </a:p>
          <a:p>
            <a:pPr>
              <a:lnSpc>
                <a:spcPct val="120000"/>
              </a:lnSpc>
            </a:pPr>
            <a:r>
              <a:rPr lang="nl-NL" sz="2400" dirty="0"/>
              <a:t>Verbeterde reactie op chemotherapie</a:t>
            </a:r>
            <a:endParaRPr lang="nl-NL" dirty="0"/>
          </a:p>
        </p:txBody>
      </p:sp>
      <p:sp>
        <p:nvSpPr>
          <p:cNvPr id="4" name="Tekstvak 3"/>
          <p:cNvSpPr txBox="1"/>
          <p:nvPr/>
        </p:nvSpPr>
        <p:spPr>
          <a:xfrm>
            <a:off x="2665204" y="736956"/>
            <a:ext cx="184666" cy="369332"/>
          </a:xfrm>
          <a:prstGeom prst="rect">
            <a:avLst/>
          </a:prstGeom>
          <a:noFill/>
        </p:spPr>
        <p:txBody>
          <a:bodyPr wrap="none" rtlCol="0">
            <a:spAutoFit/>
          </a:bodyPr>
          <a:lstStyle/>
          <a:p>
            <a:endParaRPr lang="nl-NL" dirty="0"/>
          </a:p>
        </p:txBody>
      </p:sp>
      <p:sp>
        <p:nvSpPr>
          <p:cNvPr id="6" name="Titel 1">
            <a:extLst>
              <a:ext uri="{FF2B5EF4-FFF2-40B4-BE49-F238E27FC236}">
                <a16:creationId xmlns:a16="http://schemas.microsoft.com/office/drawing/2014/main" id="{CA17CA97-D9F5-4A8C-8E37-E05FA6C22FCD}"/>
              </a:ext>
            </a:extLst>
          </p:cNvPr>
          <p:cNvSpPr txBox="1">
            <a:spLocks/>
          </p:cNvSpPr>
          <p:nvPr/>
        </p:nvSpPr>
        <p:spPr bwMode="auto">
          <a:xfrm>
            <a:off x="612775"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S PGothic" pitchFamily="34" charset="-128"/>
                <a:cs typeface="ＭＳ Ｐゴシック" pitchFamily="-111" charset="-128"/>
              </a:defRPr>
            </a:lvl1pPr>
            <a:lvl2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2pPr>
            <a:lvl3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3pPr>
            <a:lvl4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4pPr>
            <a:lvl5pPr algn="l" rtl="0" eaLnBrk="0" fontAlgn="base" hangingPunct="0">
              <a:spcBef>
                <a:spcPct val="0"/>
              </a:spcBef>
              <a:spcAft>
                <a:spcPct val="0"/>
              </a:spcAft>
              <a:defRPr sz="4400">
                <a:solidFill>
                  <a:schemeClr val="tx2"/>
                </a:solidFill>
                <a:latin typeface="Tw Cen MT" pitchFamily="-111" charset="-18"/>
                <a:ea typeface="MS PGothic" pitchFamily="34" charset="-128"/>
                <a:cs typeface="ＭＳ Ｐゴシック" pitchFamily="-111" charset="-128"/>
              </a:defRPr>
            </a:lvl5pPr>
            <a:lvl6pPr marL="4572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6pPr>
            <a:lvl7pPr marL="9144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7pPr>
            <a:lvl8pPr marL="13716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8pPr>
            <a:lvl9pPr marL="1828800" algn="l" rtl="0" fontAlgn="base">
              <a:spcBef>
                <a:spcPct val="0"/>
              </a:spcBef>
              <a:spcAft>
                <a:spcPct val="0"/>
              </a:spcAft>
              <a:defRPr sz="4400">
                <a:solidFill>
                  <a:schemeClr val="tx2"/>
                </a:solidFill>
                <a:latin typeface="Tw Cen MT" pitchFamily="-111" charset="-18"/>
                <a:ea typeface="ＭＳ Ｐゴシック" pitchFamily="-111" charset="-128"/>
                <a:cs typeface="ＭＳ Ｐゴシック" pitchFamily="-111" charset="-128"/>
              </a:defRPr>
            </a:lvl9pPr>
          </a:lstStyle>
          <a:p>
            <a:r>
              <a:rPr lang="nl-NL" sz="3200" dirty="0">
                <a:solidFill>
                  <a:srgbClr val="BF0101"/>
                </a:solidFill>
              </a:rPr>
              <a:t>Belangrijke feiten:</a:t>
            </a:r>
            <a:endParaRPr lang="nl-NL" sz="3200" dirty="0">
              <a:solidFill>
                <a:srgbClr val="C00000"/>
              </a:solidFill>
              <a:latin typeface="Tw Cen MT" charset="0"/>
              <a:ea typeface="MS PGothic" charset="0"/>
            </a:endParaRPr>
          </a:p>
        </p:txBody>
      </p:sp>
    </p:spTree>
    <p:extLst>
      <p:ext uri="{BB962C8B-B14F-4D97-AF65-F5344CB8AC3E}">
        <p14:creationId xmlns:p14="http://schemas.microsoft.com/office/powerpoint/2010/main" val="551005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39552" y="0"/>
            <a:ext cx="7848872" cy="1259632"/>
          </a:xfrm>
        </p:spPr>
        <p:txBody>
          <a:bodyPr>
            <a:normAutofit/>
          </a:bodyPr>
          <a:lstStyle/>
          <a:p>
            <a:pPr eaLnBrk="1" hangingPunct="1">
              <a:lnSpc>
                <a:spcPct val="120000"/>
              </a:lnSpc>
            </a:pPr>
            <a:r>
              <a:rPr lang="nl-NL" sz="3600" dirty="0">
                <a:solidFill>
                  <a:srgbClr val="C00000"/>
                </a:solidFill>
              </a:rPr>
              <a:t>Varenicline </a:t>
            </a:r>
            <a:r>
              <a:rPr lang="nl-NL" sz="2800" dirty="0">
                <a:solidFill>
                  <a:srgbClr val="C00000"/>
                </a:solidFill>
              </a:rPr>
              <a:t>evt. combineren met NVM </a:t>
            </a:r>
            <a:br>
              <a:rPr lang="nl-NL" sz="3600" dirty="0">
                <a:solidFill>
                  <a:srgbClr val="C00000"/>
                </a:solidFill>
              </a:rPr>
            </a:br>
            <a:r>
              <a:rPr lang="nl-NL" sz="2000" dirty="0">
                <a:solidFill>
                  <a:schemeClr val="tx1"/>
                </a:solidFill>
              </a:rPr>
              <a:t>Partiële α4β2nAChR-agonist en volle agonist van α7nAChR</a:t>
            </a:r>
          </a:p>
        </p:txBody>
      </p:sp>
      <p:sp>
        <p:nvSpPr>
          <p:cNvPr id="108547" name="Rectangle 3"/>
          <p:cNvSpPr>
            <a:spLocks noGrp="1" noChangeArrowheads="1"/>
          </p:cNvSpPr>
          <p:nvPr>
            <p:ph type="body" idx="1"/>
          </p:nvPr>
        </p:nvSpPr>
        <p:spPr>
          <a:xfrm>
            <a:off x="180528" y="1700808"/>
            <a:ext cx="9144000" cy="5328592"/>
          </a:xfrm>
        </p:spPr>
        <p:txBody>
          <a:bodyPr>
            <a:normAutofit/>
          </a:bodyPr>
          <a:lstStyle/>
          <a:p>
            <a:pPr eaLnBrk="1" hangingPunct="1">
              <a:lnSpc>
                <a:spcPct val="130000"/>
              </a:lnSpc>
              <a:spcBef>
                <a:spcPct val="0"/>
              </a:spcBef>
            </a:pPr>
            <a:r>
              <a:rPr lang="nl-NL" sz="2400" dirty="0">
                <a:solidFill>
                  <a:srgbClr val="C00000"/>
                </a:solidFill>
              </a:rPr>
              <a:t>dosering</a:t>
            </a:r>
            <a:r>
              <a:rPr lang="nl-NL" sz="2400" dirty="0"/>
              <a:t> (12 - 24 </a:t>
            </a:r>
            <a:r>
              <a:rPr lang="nl-NL" sz="2400" dirty="0" err="1"/>
              <a:t>wk</a:t>
            </a:r>
            <a:r>
              <a:rPr lang="nl-NL" sz="2400" dirty="0"/>
              <a:t>): </a:t>
            </a:r>
            <a:br>
              <a:rPr lang="nl-NL" sz="2400" dirty="0"/>
            </a:br>
            <a:r>
              <a:rPr lang="nl-NL" sz="2400" dirty="0"/>
              <a:t>dag 1-3: 1 </a:t>
            </a:r>
            <a:r>
              <a:rPr lang="nl-NL" sz="2400" dirty="0" err="1"/>
              <a:t>dd</a:t>
            </a:r>
            <a:r>
              <a:rPr lang="nl-NL" sz="2400" dirty="0"/>
              <a:t> 0,5 mg, </a:t>
            </a:r>
            <a:br>
              <a:rPr lang="nl-NL" sz="2400" dirty="0"/>
            </a:br>
            <a:r>
              <a:rPr lang="nl-NL" sz="2400" dirty="0"/>
              <a:t>dag 4-7: 2 </a:t>
            </a:r>
            <a:r>
              <a:rPr lang="nl-NL" sz="2400" dirty="0" err="1"/>
              <a:t>dd</a:t>
            </a:r>
            <a:r>
              <a:rPr lang="nl-NL" sz="2400" dirty="0"/>
              <a:t> 0,5 mg, </a:t>
            </a:r>
            <a:br>
              <a:rPr lang="nl-NL" sz="2400" dirty="0"/>
            </a:br>
            <a:r>
              <a:rPr lang="nl-NL" sz="2400" dirty="0"/>
              <a:t>vanaf dag 8: 2 </a:t>
            </a:r>
            <a:r>
              <a:rPr lang="nl-NL" sz="2400" dirty="0" err="1"/>
              <a:t>dd</a:t>
            </a:r>
            <a:r>
              <a:rPr lang="nl-NL" sz="2400" dirty="0"/>
              <a:t> 1,0 mg of bij bijwerkingen of nierfalen 0.5 mg</a:t>
            </a:r>
            <a:endParaRPr lang="nl-NL" sz="2400" dirty="0">
              <a:solidFill>
                <a:srgbClr val="C00000"/>
              </a:solidFill>
            </a:endParaRPr>
          </a:p>
          <a:p>
            <a:pPr eaLnBrk="1" hangingPunct="1">
              <a:lnSpc>
                <a:spcPct val="130000"/>
              </a:lnSpc>
              <a:spcBef>
                <a:spcPct val="0"/>
              </a:spcBef>
            </a:pPr>
            <a:r>
              <a:rPr lang="nl-NL" sz="2400" dirty="0">
                <a:solidFill>
                  <a:srgbClr val="C00000"/>
                </a:solidFill>
              </a:rPr>
              <a:t>flexibele stopdatum: </a:t>
            </a:r>
            <a:r>
              <a:rPr lang="nl-NL" sz="2400" dirty="0"/>
              <a:t>1-2 weken na start of later (stopdatum plannen!)</a:t>
            </a:r>
          </a:p>
          <a:p>
            <a:pPr eaLnBrk="1" hangingPunct="1">
              <a:lnSpc>
                <a:spcPct val="130000"/>
              </a:lnSpc>
              <a:spcBef>
                <a:spcPct val="0"/>
              </a:spcBef>
            </a:pPr>
            <a:r>
              <a:rPr lang="nl-NL" sz="2400" dirty="0">
                <a:solidFill>
                  <a:srgbClr val="C00000"/>
                </a:solidFill>
              </a:rPr>
              <a:t>bijwerkingen: </a:t>
            </a:r>
            <a:r>
              <a:rPr lang="nl-NL" sz="2400" dirty="0"/>
              <a:t>misselijkheid, hoofdpijn, slaapstoornissen, vreemde dromen, maag/darmstoornissen, duizeligheid</a:t>
            </a:r>
          </a:p>
          <a:p>
            <a:pPr eaLnBrk="1" hangingPunct="1">
              <a:lnSpc>
                <a:spcPct val="130000"/>
              </a:lnSpc>
            </a:pPr>
            <a:r>
              <a:rPr lang="nl-NL" sz="2400" dirty="0">
                <a:solidFill>
                  <a:srgbClr val="C00000"/>
                </a:solidFill>
              </a:rPr>
              <a:t>contra-indicatie: </a:t>
            </a:r>
            <a:r>
              <a:rPr lang="nl-NL" sz="2400" dirty="0"/>
              <a:t>overgevoeligheid voor de stof of hulpstoffen</a:t>
            </a:r>
          </a:p>
          <a:p>
            <a:pPr eaLnBrk="1" hangingPunct="1">
              <a:lnSpc>
                <a:spcPct val="130000"/>
              </a:lnSpc>
            </a:pPr>
            <a:r>
              <a:rPr lang="nl-NL" sz="2400" dirty="0">
                <a:solidFill>
                  <a:srgbClr val="C00000"/>
                </a:solidFill>
              </a:rPr>
              <a:t>interacties</a:t>
            </a:r>
            <a:r>
              <a:rPr lang="nl-NL" sz="2400" dirty="0">
                <a:solidFill>
                  <a:srgbClr val="F66400"/>
                </a:solidFill>
              </a:rPr>
              <a:t>:</a:t>
            </a:r>
            <a:r>
              <a:rPr lang="nl-NL" sz="2400" dirty="0"/>
              <a:t> geen !!</a:t>
            </a:r>
          </a:p>
          <a:p>
            <a:pPr marL="0" indent="0" eaLnBrk="1" hangingPunct="1">
              <a:lnSpc>
                <a:spcPct val="130000"/>
              </a:lnSpc>
              <a:buNone/>
            </a:pPr>
            <a:endParaRPr lang="nl-NL" sz="2400" dirty="0"/>
          </a:p>
        </p:txBody>
      </p:sp>
      <p:sp>
        <p:nvSpPr>
          <p:cNvPr id="5" name="Tekstvak 4"/>
          <p:cNvSpPr txBox="1"/>
          <p:nvPr/>
        </p:nvSpPr>
        <p:spPr>
          <a:xfrm>
            <a:off x="539552" y="6588918"/>
            <a:ext cx="8508818" cy="246221"/>
          </a:xfrm>
          <a:prstGeom prst="rect">
            <a:avLst/>
          </a:prstGeom>
          <a:noFill/>
        </p:spPr>
        <p:txBody>
          <a:bodyPr wrap="square">
            <a:spAutoFit/>
          </a:bodyPr>
          <a:lstStyle/>
          <a:p>
            <a:pPr>
              <a:defRPr/>
            </a:pPr>
            <a:r>
              <a:rPr lang="nl-NL" sz="1000" u="sng" dirty="0"/>
              <a:t>Bron</a:t>
            </a:r>
            <a:r>
              <a:rPr lang="nl-NL" sz="1000" dirty="0"/>
              <a:t>: </a:t>
            </a:r>
            <a:r>
              <a:rPr lang="nl-NL" sz="1000" i="1" dirty="0">
                <a:latin typeface="+mn-lt"/>
              </a:rPr>
              <a:t>Farmacotherapeutisch Kompas en *Richtlijn Behandeling van tabaksverslaving en stoppen met roken ondersteuning. 2016, </a:t>
            </a:r>
            <a:r>
              <a:rPr lang="nl-NL" sz="1000" i="1" dirty="0" err="1">
                <a:latin typeface="+mn-lt"/>
              </a:rPr>
              <a:t>Trimbos</a:t>
            </a:r>
            <a:r>
              <a:rPr lang="nl-NL" sz="1000" i="1" dirty="0">
                <a:latin typeface="+mn-lt"/>
              </a:rPr>
              <a:t> Instituut, Utrecht</a:t>
            </a:r>
          </a:p>
        </p:txBody>
      </p:sp>
    </p:spTree>
    <p:extLst>
      <p:ext uri="{BB962C8B-B14F-4D97-AF65-F5344CB8AC3E}">
        <p14:creationId xmlns:p14="http://schemas.microsoft.com/office/powerpoint/2010/main" val="3114871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06152"/>
            <a:ext cx="8153400" cy="990600"/>
          </a:xfrm>
        </p:spPr>
        <p:txBody>
          <a:bodyPr/>
          <a:lstStyle/>
          <a:p>
            <a:r>
              <a:rPr lang="nl-NL" sz="3600" dirty="0">
                <a:solidFill>
                  <a:srgbClr val="B40404"/>
                </a:solidFill>
              </a:rPr>
              <a:t>Varenicline</a:t>
            </a:r>
            <a:r>
              <a:rPr lang="nl-NL" dirty="0">
                <a:solidFill>
                  <a:srgbClr val="B40404"/>
                </a:solidFill>
              </a:rPr>
              <a:t> </a:t>
            </a:r>
            <a:r>
              <a:rPr lang="nl-NL" sz="3600" dirty="0">
                <a:solidFill>
                  <a:srgbClr val="B40404"/>
                </a:solidFill>
              </a:rPr>
              <a:t>vervolg</a:t>
            </a:r>
            <a:br>
              <a:rPr lang="nl-NL" dirty="0">
                <a:solidFill>
                  <a:srgbClr val="B40404"/>
                </a:solidFill>
              </a:rPr>
            </a:br>
            <a:r>
              <a:rPr lang="nl-NL" sz="2800" dirty="0">
                <a:solidFill>
                  <a:srgbClr val="B40404"/>
                </a:solidFill>
              </a:rPr>
              <a:t>kan gecombineerd worden met NVM</a:t>
            </a:r>
          </a:p>
        </p:txBody>
      </p:sp>
      <p:sp>
        <p:nvSpPr>
          <p:cNvPr id="3" name="Tijdelijke aanduiding voor inhoud 2"/>
          <p:cNvSpPr>
            <a:spLocks noGrp="1"/>
          </p:cNvSpPr>
          <p:nvPr>
            <p:ph sz="quarter" idx="1"/>
          </p:nvPr>
        </p:nvSpPr>
        <p:spPr>
          <a:xfrm>
            <a:off x="179512" y="1556792"/>
            <a:ext cx="8964488" cy="5069160"/>
          </a:xfrm>
        </p:spPr>
        <p:txBody>
          <a:bodyPr/>
          <a:lstStyle/>
          <a:p>
            <a:pPr>
              <a:lnSpc>
                <a:spcPct val="110000"/>
              </a:lnSpc>
            </a:pPr>
            <a:r>
              <a:rPr lang="nl-NL" sz="2800" dirty="0"/>
              <a:t>Géén verhoogd risico op </a:t>
            </a:r>
            <a:r>
              <a:rPr lang="nl-NL" sz="2800" dirty="0" err="1"/>
              <a:t>neuropsychiatrische</a:t>
            </a:r>
            <a:r>
              <a:rPr lang="nl-NL" sz="2800" dirty="0"/>
              <a:t> aandoeningen of cardiovasculaire bijwerkingen</a:t>
            </a:r>
          </a:p>
          <a:p>
            <a:pPr>
              <a:lnSpc>
                <a:spcPct val="110000"/>
              </a:lnSpc>
            </a:pPr>
            <a:r>
              <a:rPr lang="nl-NL" sz="2800" dirty="0"/>
              <a:t>Vrijwel volledig </a:t>
            </a:r>
            <a:r>
              <a:rPr lang="nl-NL" sz="2800" dirty="0" err="1"/>
              <a:t>ongemetaboliseerd</a:t>
            </a:r>
            <a:r>
              <a:rPr lang="nl-NL" sz="2800" dirty="0"/>
              <a:t> via nieren uitgescheiden </a:t>
            </a:r>
          </a:p>
          <a:p>
            <a:pPr>
              <a:lnSpc>
                <a:spcPct val="110000"/>
              </a:lnSpc>
            </a:pPr>
            <a:r>
              <a:rPr lang="nl-NL" sz="2800" dirty="0"/>
              <a:t>Cave </a:t>
            </a:r>
            <a:r>
              <a:rPr lang="nl-NL" sz="2800" dirty="0" err="1"/>
              <a:t>metaboolsyndroom</a:t>
            </a:r>
            <a:endParaRPr lang="nl-NL" sz="2800" dirty="0"/>
          </a:p>
          <a:p>
            <a:pPr>
              <a:lnSpc>
                <a:spcPct val="110000"/>
              </a:lnSpc>
            </a:pPr>
            <a:r>
              <a:rPr lang="nl-NL" sz="2800" dirty="0"/>
              <a:t>Indicaties:</a:t>
            </a:r>
          </a:p>
          <a:p>
            <a:pPr lvl="1">
              <a:lnSpc>
                <a:spcPct val="110000"/>
              </a:lnSpc>
            </a:pPr>
            <a:r>
              <a:rPr lang="nl-NL" dirty="0"/>
              <a:t>bipolaire stoornis enige </a:t>
            </a:r>
            <a:r>
              <a:rPr lang="nl-NL" dirty="0" err="1"/>
              <a:t>evidence</a:t>
            </a:r>
            <a:endParaRPr lang="nl-NL" dirty="0"/>
          </a:p>
          <a:p>
            <a:pPr lvl="1">
              <a:lnSpc>
                <a:spcPct val="110000"/>
              </a:lnSpc>
            </a:pPr>
            <a:r>
              <a:rPr lang="nl-NL" dirty="0"/>
              <a:t>depressie</a:t>
            </a:r>
          </a:p>
          <a:p>
            <a:pPr lvl="1">
              <a:lnSpc>
                <a:spcPct val="110000"/>
              </a:lnSpc>
            </a:pPr>
            <a:r>
              <a:rPr lang="nl-NL" dirty="0"/>
              <a:t>schizofrenie zorgvuldige op- en afbouw en langdurige gebruik van </a:t>
            </a:r>
            <a:r>
              <a:rPr lang="nl-NL" dirty="0" err="1"/>
              <a:t>varenicline</a:t>
            </a:r>
            <a:r>
              <a:rPr lang="nl-NL" dirty="0"/>
              <a:t> en afbouw sigaretten</a:t>
            </a:r>
          </a:p>
        </p:txBody>
      </p:sp>
    </p:spTree>
    <p:extLst>
      <p:ext uri="{BB962C8B-B14F-4D97-AF65-F5344CB8AC3E}">
        <p14:creationId xmlns:p14="http://schemas.microsoft.com/office/powerpoint/2010/main" val="1059308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
          </p:nvPr>
        </p:nvSpPr>
        <p:spPr>
          <a:xfrm>
            <a:off x="179512" y="1484784"/>
            <a:ext cx="8496944" cy="5400600"/>
          </a:xfrm>
        </p:spPr>
        <p:txBody>
          <a:bodyPr/>
          <a:lstStyle/>
          <a:p>
            <a:pPr>
              <a:lnSpc>
                <a:spcPct val="150000"/>
              </a:lnSpc>
            </a:pPr>
            <a:r>
              <a:rPr lang="nl-NL" sz="2400" dirty="0"/>
              <a:t>Cytisine afkomstig uit goudenregenblad: “</a:t>
            </a:r>
            <a:r>
              <a:rPr lang="nl-NL" sz="2400" dirty="0" err="1"/>
              <a:t>false</a:t>
            </a:r>
            <a:r>
              <a:rPr lang="nl-NL" sz="2400" dirty="0"/>
              <a:t> </a:t>
            </a:r>
            <a:r>
              <a:rPr lang="nl-NL" sz="2400" dirty="0" err="1"/>
              <a:t>tobacco</a:t>
            </a:r>
            <a:r>
              <a:rPr lang="nl-NL" sz="2400" dirty="0"/>
              <a:t>”</a:t>
            </a:r>
          </a:p>
          <a:p>
            <a:pPr>
              <a:lnSpc>
                <a:spcPct val="150000"/>
              </a:lnSpc>
            </a:pPr>
            <a:r>
              <a:rPr lang="nl-NL" sz="2400" dirty="0"/>
              <a:t>Varenicline is </a:t>
            </a:r>
            <a:r>
              <a:rPr lang="nl-NL" sz="2400" dirty="0" err="1"/>
              <a:t>farmacochemisch</a:t>
            </a:r>
            <a:r>
              <a:rPr lang="nl-NL" sz="2400" dirty="0"/>
              <a:t> van </a:t>
            </a:r>
            <a:r>
              <a:rPr lang="nl-NL" sz="2400" dirty="0" err="1"/>
              <a:t>cytisine</a:t>
            </a:r>
            <a:r>
              <a:rPr lang="nl-NL" sz="2400" dirty="0"/>
              <a:t> afgeleid</a:t>
            </a:r>
          </a:p>
          <a:p>
            <a:pPr>
              <a:lnSpc>
                <a:spcPct val="150000"/>
              </a:lnSpc>
            </a:pPr>
            <a:r>
              <a:rPr lang="nl-NL" sz="2400" dirty="0"/>
              <a:t>Cytisine tabletten van 1,5 mg</a:t>
            </a:r>
          </a:p>
          <a:p>
            <a:pPr>
              <a:lnSpc>
                <a:spcPct val="150000"/>
              </a:lnSpc>
            </a:pPr>
            <a:r>
              <a:rPr lang="nl-NL" sz="2400" dirty="0"/>
              <a:t>Kort afbouwschema in 25 dagen</a:t>
            </a:r>
          </a:p>
          <a:p>
            <a:pPr>
              <a:lnSpc>
                <a:spcPct val="150000"/>
              </a:lnSpc>
            </a:pPr>
            <a:r>
              <a:rPr lang="nl-NL" sz="2400" dirty="0"/>
              <a:t>Frequente dosering tot 6 dd1 </a:t>
            </a:r>
          </a:p>
          <a:p>
            <a:pPr>
              <a:lnSpc>
                <a:spcPct val="150000"/>
              </a:lnSpc>
            </a:pPr>
            <a:r>
              <a:rPr lang="nl-NL" sz="2400" dirty="0"/>
              <a:t>Uitgebreider doseringsvoorschrift, bijwerkingen, interacties en contra-indicatie hier niet genoemd aangezien niet geregistreerd in Nederland. </a:t>
            </a:r>
          </a:p>
          <a:p>
            <a:pPr marL="0" indent="0">
              <a:buNone/>
            </a:pPr>
            <a:br>
              <a:rPr lang="nl-NL" sz="2400" dirty="0"/>
            </a:br>
            <a:br>
              <a:rPr lang="nl-NL" sz="2400" dirty="0"/>
            </a:br>
            <a:endParaRPr lang="nl-NL" sz="2400" dirty="0"/>
          </a:p>
          <a:p>
            <a:pPr>
              <a:lnSpc>
                <a:spcPct val="130000"/>
              </a:lnSpc>
            </a:pPr>
            <a:endParaRPr lang="nl-NL" sz="2400" dirty="0"/>
          </a:p>
          <a:p>
            <a:pPr>
              <a:lnSpc>
                <a:spcPct val="130000"/>
              </a:lnSpc>
            </a:pPr>
            <a:endParaRPr lang="nl-NL" sz="2400" dirty="0"/>
          </a:p>
        </p:txBody>
      </p:sp>
      <p:sp>
        <p:nvSpPr>
          <p:cNvPr id="4" name="Tekstvak 3"/>
          <p:cNvSpPr txBox="1"/>
          <p:nvPr/>
        </p:nvSpPr>
        <p:spPr>
          <a:xfrm>
            <a:off x="6732240" y="6381328"/>
            <a:ext cx="2268570" cy="246221"/>
          </a:xfrm>
          <a:prstGeom prst="rect">
            <a:avLst/>
          </a:prstGeom>
          <a:noFill/>
        </p:spPr>
        <p:txBody>
          <a:bodyPr wrap="none" rtlCol="0">
            <a:spAutoFit/>
          </a:bodyPr>
          <a:lstStyle/>
          <a:p>
            <a:r>
              <a:rPr lang="nl-NL" sz="1000" u="sng" dirty="0">
                <a:latin typeface="+mn-lt"/>
              </a:rPr>
              <a:t>Bron</a:t>
            </a:r>
            <a:r>
              <a:rPr lang="nl-NL" sz="1000" dirty="0">
                <a:latin typeface="+mn-lt"/>
              </a:rPr>
              <a:t>: West R </a:t>
            </a:r>
            <a:r>
              <a:rPr lang="nl-NL" sz="1000" i="1" dirty="0">
                <a:latin typeface="+mn-lt"/>
              </a:rPr>
              <a:t>et al</a:t>
            </a:r>
            <a:r>
              <a:rPr lang="nl-NL" sz="1000" dirty="0">
                <a:latin typeface="+mn-lt"/>
              </a:rPr>
              <a:t>. NEJM 365;13, 2011.</a:t>
            </a:r>
          </a:p>
        </p:txBody>
      </p:sp>
      <p:sp>
        <p:nvSpPr>
          <p:cNvPr id="7" name="Titel 1"/>
          <p:cNvSpPr>
            <a:spLocks noGrp="1"/>
          </p:cNvSpPr>
          <p:nvPr>
            <p:ph type="title"/>
          </p:nvPr>
        </p:nvSpPr>
        <p:spPr>
          <a:xfrm>
            <a:off x="539552" y="188640"/>
            <a:ext cx="8153400" cy="990600"/>
          </a:xfrm>
        </p:spPr>
        <p:txBody>
          <a:bodyPr/>
          <a:lstStyle/>
          <a:p>
            <a:pPr>
              <a:lnSpc>
                <a:spcPct val="120000"/>
              </a:lnSpc>
            </a:pPr>
            <a:r>
              <a:rPr lang="nl-NL" sz="3600" dirty="0">
                <a:solidFill>
                  <a:srgbClr val="C11F1F"/>
                </a:solidFill>
              </a:rPr>
              <a:t>Cytisine</a:t>
            </a:r>
            <a:br>
              <a:rPr lang="nl-NL" sz="2400" dirty="0">
                <a:solidFill>
                  <a:srgbClr val="C11F1F"/>
                </a:solidFill>
              </a:rPr>
            </a:br>
            <a:r>
              <a:rPr lang="nl-NL" sz="2000" dirty="0">
                <a:solidFill>
                  <a:srgbClr val="000000"/>
                </a:solidFill>
              </a:rPr>
              <a:t>Partiële nicotinereceptor-agonist en-antagonist</a:t>
            </a:r>
          </a:p>
        </p:txBody>
      </p:sp>
    </p:spTree>
    <p:extLst>
      <p:ext uri="{BB962C8B-B14F-4D97-AF65-F5344CB8AC3E}">
        <p14:creationId xmlns:p14="http://schemas.microsoft.com/office/powerpoint/2010/main" val="578426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4820" name="Titel 3"/>
          <p:cNvSpPr>
            <a:spLocks noGrp="1"/>
          </p:cNvSpPr>
          <p:nvPr>
            <p:ph type="title"/>
          </p:nvPr>
        </p:nvSpPr>
        <p:spPr>
          <a:xfrm>
            <a:off x="540568" y="71438"/>
            <a:ext cx="9144000" cy="1143000"/>
          </a:xfrm>
        </p:spPr>
        <p:txBody>
          <a:bodyPr/>
          <a:lstStyle/>
          <a:p>
            <a:r>
              <a:rPr lang="nl-NL" sz="3200" dirty="0">
                <a:solidFill>
                  <a:srgbClr val="C00000"/>
                </a:solidFill>
              </a:rPr>
              <a:t>Invloed roken op medicatie door enzyminductie </a:t>
            </a:r>
            <a:br>
              <a:rPr lang="nl-NL" sz="3200" dirty="0">
                <a:solidFill>
                  <a:srgbClr val="C00000"/>
                </a:solidFill>
              </a:rPr>
            </a:br>
            <a:r>
              <a:rPr lang="nl-NL" sz="3200" dirty="0">
                <a:solidFill>
                  <a:srgbClr val="C00000"/>
                </a:solidFill>
              </a:rPr>
              <a:t>CYP1A1/1A2 (CYP2E1) t.g.v. </a:t>
            </a:r>
            <a:r>
              <a:rPr lang="nl-NL" sz="3200" dirty="0" err="1">
                <a:solidFill>
                  <a:srgbClr val="C00000"/>
                </a:solidFill>
              </a:rPr>
              <a:t>PAK’s</a:t>
            </a:r>
            <a:r>
              <a:rPr lang="nl-NL" sz="3200" dirty="0">
                <a:solidFill>
                  <a:srgbClr val="C00000"/>
                </a:solidFill>
              </a:rPr>
              <a:t> in tabak</a:t>
            </a:r>
          </a:p>
        </p:txBody>
      </p:sp>
      <p:sp>
        <p:nvSpPr>
          <p:cNvPr id="34821" name="Tijdelijke aanduiding voor inhoud 4"/>
          <p:cNvSpPr>
            <a:spLocks noGrp="1"/>
          </p:cNvSpPr>
          <p:nvPr>
            <p:ph sz="half" idx="1"/>
          </p:nvPr>
        </p:nvSpPr>
        <p:spPr>
          <a:xfrm>
            <a:off x="179512" y="1412776"/>
            <a:ext cx="4038600" cy="5374358"/>
          </a:xfrm>
        </p:spPr>
        <p:txBody>
          <a:bodyPr/>
          <a:lstStyle/>
          <a:p>
            <a:pPr>
              <a:lnSpc>
                <a:spcPct val="120000"/>
              </a:lnSpc>
            </a:pPr>
            <a:r>
              <a:rPr lang="nl-NL" sz="2400" dirty="0" err="1"/>
              <a:t>fluvoxamine</a:t>
            </a:r>
            <a:endParaRPr lang="nl-NL" sz="2400" dirty="0"/>
          </a:p>
          <a:p>
            <a:pPr>
              <a:lnSpc>
                <a:spcPct val="120000"/>
              </a:lnSpc>
            </a:pPr>
            <a:r>
              <a:rPr lang="nl-NL" sz="2400" dirty="0"/>
              <a:t>amitriptyline</a:t>
            </a:r>
          </a:p>
          <a:p>
            <a:pPr>
              <a:lnSpc>
                <a:spcPct val="120000"/>
              </a:lnSpc>
            </a:pPr>
            <a:r>
              <a:rPr lang="nl-NL" sz="2400" dirty="0" err="1"/>
              <a:t>nortriptyline</a:t>
            </a:r>
            <a:endParaRPr lang="nl-NL" sz="2400" dirty="0"/>
          </a:p>
          <a:p>
            <a:pPr>
              <a:lnSpc>
                <a:spcPct val="120000"/>
              </a:lnSpc>
            </a:pPr>
            <a:r>
              <a:rPr lang="nl-NL" sz="2400" dirty="0" err="1"/>
              <a:t>mirtazepine</a:t>
            </a:r>
            <a:r>
              <a:rPr lang="nl-NL" sz="2400" dirty="0"/>
              <a:t> !</a:t>
            </a:r>
          </a:p>
          <a:p>
            <a:pPr>
              <a:lnSpc>
                <a:spcPct val="120000"/>
              </a:lnSpc>
            </a:pPr>
            <a:r>
              <a:rPr lang="nl-NL" sz="2400" dirty="0" err="1"/>
              <a:t>Imipramide</a:t>
            </a:r>
            <a:endParaRPr lang="nl-NL" sz="2400" dirty="0"/>
          </a:p>
          <a:p>
            <a:pPr>
              <a:lnSpc>
                <a:spcPct val="120000"/>
              </a:lnSpc>
            </a:pPr>
            <a:r>
              <a:rPr lang="nl-NL" sz="2400" dirty="0"/>
              <a:t>chloorpromazine</a:t>
            </a:r>
          </a:p>
          <a:p>
            <a:pPr>
              <a:lnSpc>
                <a:spcPct val="120000"/>
              </a:lnSpc>
            </a:pPr>
            <a:r>
              <a:rPr lang="nl-NL" sz="2400" dirty="0"/>
              <a:t>benzodiazepinen/diazepam</a:t>
            </a:r>
            <a:r>
              <a:rPr lang="nl-NL" sz="2400" dirty="0">
                <a:solidFill>
                  <a:srgbClr val="FF0000"/>
                </a:solidFill>
              </a:rPr>
              <a:t>!</a:t>
            </a:r>
          </a:p>
          <a:p>
            <a:pPr>
              <a:lnSpc>
                <a:spcPct val="120000"/>
              </a:lnSpc>
            </a:pPr>
            <a:r>
              <a:rPr lang="nl-NL" sz="2400" dirty="0"/>
              <a:t>haloperidol </a:t>
            </a:r>
          </a:p>
          <a:p>
            <a:pPr>
              <a:lnSpc>
                <a:spcPct val="120000"/>
              </a:lnSpc>
            </a:pPr>
            <a:r>
              <a:rPr lang="nl-NL" sz="2400" dirty="0" err="1"/>
              <a:t>olanzapine</a:t>
            </a:r>
            <a:r>
              <a:rPr lang="nl-NL" sz="2400" dirty="0"/>
              <a:t> </a:t>
            </a:r>
            <a:r>
              <a:rPr lang="nl-NL" sz="2400" dirty="0">
                <a:solidFill>
                  <a:srgbClr val="FF0000"/>
                </a:solidFill>
              </a:rPr>
              <a:t>!</a:t>
            </a:r>
          </a:p>
          <a:p>
            <a:pPr>
              <a:lnSpc>
                <a:spcPct val="120000"/>
              </a:lnSpc>
            </a:pPr>
            <a:r>
              <a:rPr lang="nl-NL" sz="2400" dirty="0" err="1"/>
              <a:t>clozapine</a:t>
            </a:r>
            <a:r>
              <a:rPr lang="nl-NL" sz="2400" dirty="0"/>
              <a:t> </a:t>
            </a:r>
            <a:r>
              <a:rPr lang="nl-NL" sz="2400" dirty="0">
                <a:solidFill>
                  <a:srgbClr val="FF0000"/>
                </a:solidFill>
              </a:rPr>
              <a:t>!</a:t>
            </a:r>
          </a:p>
        </p:txBody>
      </p:sp>
      <p:sp>
        <p:nvSpPr>
          <p:cNvPr id="34822" name="Tijdelijke aanduiding voor inhoud 5"/>
          <p:cNvSpPr>
            <a:spLocks noGrp="1"/>
          </p:cNvSpPr>
          <p:nvPr>
            <p:ph sz="half" idx="2"/>
          </p:nvPr>
        </p:nvSpPr>
        <p:spPr>
          <a:xfrm>
            <a:off x="4067944" y="1423318"/>
            <a:ext cx="5292080" cy="4525962"/>
          </a:xfrm>
        </p:spPr>
        <p:txBody>
          <a:bodyPr/>
          <a:lstStyle/>
          <a:p>
            <a:pPr>
              <a:lnSpc>
                <a:spcPct val="120000"/>
              </a:lnSpc>
            </a:pPr>
            <a:r>
              <a:rPr lang="nl-NL" sz="2400" dirty="0"/>
              <a:t>theofylline!</a:t>
            </a:r>
          </a:p>
          <a:p>
            <a:pPr>
              <a:lnSpc>
                <a:spcPct val="120000"/>
              </a:lnSpc>
            </a:pPr>
            <a:r>
              <a:rPr lang="nl-NL" sz="2400" dirty="0" err="1"/>
              <a:t>flecaïnide</a:t>
            </a:r>
            <a:endParaRPr lang="nl-NL" sz="2400" dirty="0"/>
          </a:p>
          <a:p>
            <a:pPr>
              <a:lnSpc>
                <a:spcPct val="120000"/>
              </a:lnSpc>
            </a:pPr>
            <a:r>
              <a:rPr lang="nl-NL" sz="2400" dirty="0"/>
              <a:t>bètablokkers (</a:t>
            </a:r>
            <a:r>
              <a:rPr lang="nl-NL" sz="2400" dirty="0" err="1"/>
              <a:t>propanolol</a:t>
            </a:r>
            <a:r>
              <a:rPr lang="nl-NL" sz="2400" dirty="0"/>
              <a:t>)</a:t>
            </a:r>
          </a:p>
          <a:p>
            <a:pPr>
              <a:lnSpc>
                <a:spcPct val="120000"/>
              </a:lnSpc>
            </a:pPr>
            <a:r>
              <a:rPr lang="nl-NL" sz="2400" dirty="0"/>
              <a:t>verapamil</a:t>
            </a:r>
          </a:p>
          <a:p>
            <a:pPr>
              <a:lnSpc>
                <a:spcPct val="120000"/>
              </a:lnSpc>
            </a:pPr>
            <a:r>
              <a:rPr lang="nl-NL" sz="2400" dirty="0" err="1"/>
              <a:t>pentazocine</a:t>
            </a:r>
            <a:r>
              <a:rPr lang="nl-NL" sz="2400" dirty="0"/>
              <a:t> </a:t>
            </a:r>
          </a:p>
          <a:p>
            <a:pPr>
              <a:lnSpc>
                <a:spcPct val="120000"/>
              </a:lnSpc>
            </a:pPr>
            <a:r>
              <a:rPr lang="nl-NL" sz="2400" dirty="0"/>
              <a:t>estradiol</a:t>
            </a:r>
          </a:p>
          <a:p>
            <a:pPr>
              <a:lnSpc>
                <a:spcPct val="120000"/>
              </a:lnSpc>
            </a:pPr>
            <a:r>
              <a:rPr lang="nl-NL" sz="2400" dirty="0"/>
              <a:t>cafeïne</a:t>
            </a:r>
            <a:r>
              <a:rPr lang="nl-NL" sz="2400" dirty="0">
                <a:solidFill>
                  <a:srgbClr val="FF0000"/>
                </a:solidFill>
              </a:rPr>
              <a:t>!</a:t>
            </a:r>
          </a:p>
          <a:p>
            <a:pPr>
              <a:lnSpc>
                <a:spcPct val="120000"/>
              </a:lnSpc>
            </a:pPr>
            <a:r>
              <a:rPr lang="nl-NL" sz="2400" dirty="0"/>
              <a:t>orale antidiabetica en insuline*</a:t>
            </a:r>
            <a:r>
              <a:rPr lang="nl-NL" sz="2400" dirty="0">
                <a:solidFill>
                  <a:srgbClr val="FF0000"/>
                </a:solidFill>
              </a:rPr>
              <a:t>!</a:t>
            </a:r>
            <a:r>
              <a:rPr lang="nl-NL" sz="2400" dirty="0"/>
              <a:t> </a:t>
            </a:r>
          </a:p>
        </p:txBody>
      </p:sp>
      <p:sp>
        <p:nvSpPr>
          <p:cNvPr id="7" name="Tekstvak 6"/>
          <p:cNvSpPr txBox="1"/>
          <p:nvPr/>
        </p:nvSpPr>
        <p:spPr>
          <a:xfrm>
            <a:off x="1979712" y="6413266"/>
            <a:ext cx="7272808" cy="400110"/>
          </a:xfrm>
          <a:prstGeom prst="rect">
            <a:avLst/>
          </a:prstGeom>
          <a:noFill/>
        </p:spPr>
        <p:txBody>
          <a:bodyPr wrap="square">
            <a:spAutoFit/>
          </a:bodyPr>
          <a:lstStyle/>
          <a:p>
            <a:pPr>
              <a:defRPr/>
            </a:pPr>
            <a:r>
              <a:rPr lang="nl-NL" sz="1000" i="1" u="sng" dirty="0">
                <a:latin typeface="+mn-lt"/>
              </a:rPr>
              <a:t>Bron</a:t>
            </a:r>
            <a:r>
              <a:rPr lang="nl-NL" sz="1000" i="1" dirty="0">
                <a:latin typeface="+mn-lt"/>
              </a:rPr>
              <a:t>: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Willemsen:Tabaksgebruik, gevolgen en bestrijding. Utrecht: Lemma;2005. ISBN 90 5931</a:t>
            </a:r>
          </a:p>
          <a:p>
            <a:pPr>
              <a:defRPr/>
            </a:pPr>
            <a:r>
              <a:rPr lang="nl-NL" sz="1000" i="1" u="sng" dirty="0">
                <a:latin typeface="+mn-lt"/>
              </a:rPr>
              <a:t>Bron</a:t>
            </a:r>
            <a:r>
              <a:rPr lang="nl-NL" sz="1000" i="1" dirty="0">
                <a:latin typeface="+mn-lt"/>
              </a:rPr>
              <a:t>: Burger DM. Invloed van roken op farmacokinetiek van </a:t>
            </a:r>
            <a:r>
              <a:rPr lang="nl-NL" sz="1000" i="1" dirty="0" err="1">
                <a:latin typeface="+mn-lt"/>
              </a:rPr>
              <a:t>medicijen</a:t>
            </a:r>
            <a:r>
              <a:rPr lang="nl-NL" sz="1000" i="1" dirty="0">
                <a:latin typeface="+mn-lt"/>
              </a:rPr>
              <a:t>. </a:t>
            </a:r>
            <a:r>
              <a:rPr lang="nl-NL" sz="1000" i="1" dirty="0" err="1">
                <a:latin typeface="+mn-lt"/>
              </a:rPr>
              <a:t>Ned</a:t>
            </a:r>
            <a:r>
              <a:rPr lang="nl-NL" sz="1000" i="1" dirty="0">
                <a:latin typeface="+mn-lt"/>
              </a:rPr>
              <a:t> </a:t>
            </a:r>
            <a:r>
              <a:rPr lang="nl-NL" sz="1000" i="1" dirty="0" err="1">
                <a:latin typeface="+mn-lt"/>
              </a:rPr>
              <a:t>Tijdsch</a:t>
            </a:r>
            <a:r>
              <a:rPr lang="nl-NL" sz="1000" i="1" dirty="0">
                <a:latin typeface="+mn-lt"/>
              </a:rPr>
              <a:t> Geneesk.2017;161:D939;</a:t>
            </a:r>
            <a:r>
              <a:rPr lang="nl-NL" sz="1000" i="1" dirty="0"/>
              <a:t> Kroon 2007; </a:t>
            </a:r>
            <a:r>
              <a:rPr lang="nl-NL" sz="1000" i="1" dirty="0" err="1"/>
              <a:t>Schaffer</a:t>
            </a:r>
            <a:r>
              <a:rPr lang="nl-NL" sz="1000" i="1" dirty="0"/>
              <a:t> 2009.</a:t>
            </a:r>
            <a:endParaRPr lang="nl-NL" sz="1000" i="1" dirty="0">
              <a:latin typeface="+mn-lt"/>
            </a:endParaRPr>
          </a:p>
        </p:txBody>
      </p:sp>
      <p:sp>
        <p:nvSpPr>
          <p:cNvPr id="2" name="Tekstvak 1"/>
          <p:cNvSpPr txBox="1"/>
          <p:nvPr/>
        </p:nvSpPr>
        <p:spPr>
          <a:xfrm>
            <a:off x="3635896" y="5589240"/>
            <a:ext cx="5472608" cy="796115"/>
          </a:xfrm>
          <a:prstGeom prst="rect">
            <a:avLst/>
          </a:prstGeom>
          <a:noFill/>
          <a:ln w="3175" cmpd="sng">
            <a:solidFill>
              <a:schemeClr val="tx1"/>
            </a:solidFill>
          </a:ln>
        </p:spPr>
        <p:txBody>
          <a:bodyPr wrap="square" rtlCol="0">
            <a:spAutoFit/>
          </a:bodyPr>
          <a:lstStyle/>
          <a:p>
            <a:pPr>
              <a:lnSpc>
                <a:spcPct val="80000"/>
              </a:lnSpc>
            </a:pPr>
            <a:r>
              <a:rPr lang="nl-NL" sz="2800" dirty="0">
                <a:latin typeface="+mn-lt"/>
              </a:rPr>
              <a:t>*</a:t>
            </a:r>
            <a:r>
              <a:rPr lang="nl-NL" sz="2000" dirty="0">
                <a:latin typeface="+mn-lt"/>
              </a:rPr>
              <a:t> </a:t>
            </a:r>
            <a:r>
              <a:rPr lang="nl-NL" dirty="0">
                <a:latin typeface="+mn-lt"/>
              </a:rPr>
              <a:t>DM Type 1: verhoogde insulinebehoefte door nicotine</a:t>
            </a:r>
          </a:p>
          <a:p>
            <a:pPr>
              <a:lnSpc>
                <a:spcPct val="80000"/>
              </a:lnSpc>
            </a:pPr>
            <a:r>
              <a:rPr lang="nl-NL" sz="2800" dirty="0">
                <a:latin typeface="+mn-lt"/>
              </a:rPr>
              <a:t>*</a:t>
            </a:r>
            <a:r>
              <a:rPr lang="nl-NL" sz="2000" dirty="0">
                <a:latin typeface="+mn-lt"/>
              </a:rPr>
              <a:t> </a:t>
            </a:r>
            <a:r>
              <a:rPr lang="nl-NL" dirty="0">
                <a:latin typeface="+mn-lt"/>
              </a:rPr>
              <a:t>DM Type 2: toegenomen insulineresistentie door nicotine</a:t>
            </a:r>
          </a:p>
        </p:txBody>
      </p:sp>
    </p:spTree>
    <p:extLst>
      <p:ext uri="{BB962C8B-B14F-4D97-AF65-F5344CB8AC3E}">
        <p14:creationId xmlns:p14="http://schemas.microsoft.com/office/powerpoint/2010/main" val="3092482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28600"/>
            <a:ext cx="8153400" cy="990600"/>
          </a:xfrm>
        </p:spPr>
        <p:txBody>
          <a:bodyPr/>
          <a:lstStyle/>
          <a:p>
            <a:r>
              <a:rPr lang="nl-NL" sz="3600" dirty="0" err="1">
                <a:solidFill>
                  <a:srgbClr val="B40404"/>
                </a:solidFill>
              </a:rPr>
              <a:t>Clozapine</a:t>
            </a:r>
            <a:endParaRPr lang="nl-NL" sz="3600" dirty="0">
              <a:solidFill>
                <a:srgbClr val="B40404"/>
              </a:solidFill>
            </a:endParaRPr>
          </a:p>
        </p:txBody>
      </p:sp>
      <p:sp>
        <p:nvSpPr>
          <p:cNvPr id="3" name="Tijdelijke aanduiding voor inhoud 2"/>
          <p:cNvSpPr>
            <a:spLocks noGrp="1"/>
          </p:cNvSpPr>
          <p:nvPr>
            <p:ph sz="quarter" idx="1"/>
          </p:nvPr>
        </p:nvSpPr>
        <p:spPr>
          <a:xfrm>
            <a:off x="179512" y="1484784"/>
            <a:ext cx="8928992" cy="5373216"/>
          </a:xfrm>
        </p:spPr>
        <p:txBody>
          <a:bodyPr/>
          <a:lstStyle/>
          <a:p>
            <a:pPr lvl="0">
              <a:lnSpc>
                <a:spcPct val="150000"/>
              </a:lnSpc>
            </a:pPr>
            <a:r>
              <a:rPr lang="en-US" sz="2400" dirty="0" err="1"/>
              <a:t>Maximale</a:t>
            </a:r>
            <a:r>
              <a:rPr lang="en-US" sz="2400" dirty="0"/>
              <a:t> </a:t>
            </a:r>
            <a:r>
              <a:rPr lang="en-US" sz="2400" dirty="0" err="1"/>
              <a:t>inductie</a:t>
            </a:r>
            <a:r>
              <a:rPr lang="en-US" sz="2400" dirty="0"/>
              <a:t> </a:t>
            </a:r>
            <a:r>
              <a:rPr lang="en-US" sz="2400" dirty="0" err="1"/>
              <a:t>leverenzymen</a:t>
            </a:r>
            <a:r>
              <a:rPr lang="en-US" sz="2400" dirty="0"/>
              <a:t> </a:t>
            </a:r>
            <a:r>
              <a:rPr lang="en-US" sz="2400" dirty="0" err="1"/>
              <a:t>lijkt</a:t>
            </a:r>
            <a:r>
              <a:rPr lang="en-US" sz="2400" dirty="0"/>
              <a:t> al bereikt </a:t>
            </a:r>
            <a:r>
              <a:rPr lang="en-US" sz="2400" dirty="0" err="1"/>
              <a:t>bij</a:t>
            </a:r>
            <a:r>
              <a:rPr lang="en-US" sz="2400" dirty="0"/>
              <a:t> 7- 12 sig/dag  </a:t>
            </a:r>
          </a:p>
          <a:p>
            <a:pPr lvl="0">
              <a:lnSpc>
                <a:spcPct val="150000"/>
              </a:lnSpc>
            </a:pPr>
            <a:r>
              <a:rPr lang="en-US" sz="2400" dirty="0" err="1"/>
              <a:t>Acuut</a:t>
            </a:r>
            <a:r>
              <a:rPr lang="en-US" sz="2400" dirty="0"/>
              <a:t> </a:t>
            </a:r>
            <a:r>
              <a:rPr lang="en-US" sz="2400" dirty="0" err="1"/>
              <a:t>stoppen</a:t>
            </a:r>
            <a:r>
              <a:rPr lang="en-US" sz="2400" dirty="0"/>
              <a:t> met </a:t>
            </a:r>
            <a:r>
              <a:rPr lang="en-US" sz="2400" dirty="0" err="1"/>
              <a:t>roken</a:t>
            </a:r>
            <a:r>
              <a:rPr lang="en-US" sz="2400" dirty="0"/>
              <a:t> </a:t>
            </a:r>
            <a:r>
              <a:rPr lang="en-US" sz="2400" dirty="0" err="1"/>
              <a:t>kan</a:t>
            </a:r>
            <a:r>
              <a:rPr lang="en-US" sz="2400" dirty="0"/>
              <a:t> </a:t>
            </a:r>
            <a:r>
              <a:rPr lang="en-US" sz="2400" dirty="0" err="1"/>
              <a:t>leiden</a:t>
            </a:r>
            <a:r>
              <a:rPr lang="en-US" sz="2400" dirty="0"/>
              <a:t> tot 40%-100% </a:t>
            </a:r>
            <a:r>
              <a:rPr lang="en-US" sz="2400" dirty="0" err="1"/>
              <a:t>stijging</a:t>
            </a:r>
            <a:r>
              <a:rPr lang="en-US" sz="2400" dirty="0"/>
              <a:t> van de </a:t>
            </a:r>
            <a:r>
              <a:rPr lang="en-US" sz="2400" dirty="0" err="1"/>
              <a:t>plasmaspiegel</a:t>
            </a:r>
            <a:r>
              <a:rPr lang="en-US" sz="2400" dirty="0"/>
              <a:t> in 4-7 </a:t>
            </a:r>
            <a:r>
              <a:rPr lang="en-US" sz="2400" dirty="0" err="1"/>
              <a:t>dagen</a:t>
            </a:r>
            <a:r>
              <a:rPr lang="en-US" sz="2400" dirty="0"/>
              <a:t>. </a:t>
            </a:r>
            <a:br>
              <a:rPr lang="en-US" sz="2400" dirty="0"/>
            </a:br>
            <a:r>
              <a:rPr lang="en-US" sz="2400" dirty="0"/>
              <a:t>Ong.14 </a:t>
            </a:r>
            <a:r>
              <a:rPr lang="en-US" sz="2400" dirty="0" err="1"/>
              <a:t>dagen</a:t>
            </a:r>
            <a:r>
              <a:rPr lang="en-US" sz="2400" dirty="0"/>
              <a:t> </a:t>
            </a:r>
            <a:r>
              <a:rPr lang="en-US" sz="2400" dirty="0" err="1"/>
              <a:t>na</a:t>
            </a:r>
            <a:r>
              <a:rPr lang="en-US" sz="2400" dirty="0"/>
              <a:t> de </a:t>
            </a:r>
            <a:r>
              <a:rPr lang="en-US" sz="2400" dirty="0" err="1"/>
              <a:t>stopdag</a:t>
            </a:r>
            <a:r>
              <a:rPr lang="en-US" sz="2400" dirty="0"/>
              <a:t> </a:t>
            </a:r>
            <a:r>
              <a:rPr lang="en-US" sz="2400" dirty="0" err="1"/>
              <a:t>een</a:t>
            </a:r>
            <a:r>
              <a:rPr lang="en-US" sz="2400" dirty="0"/>
              <a:t> steady state bereikt.  </a:t>
            </a:r>
            <a:endParaRPr lang="nl-NL" sz="2400" dirty="0"/>
          </a:p>
          <a:p>
            <a:pPr lvl="0">
              <a:lnSpc>
                <a:spcPct val="150000"/>
              </a:lnSpc>
            </a:pPr>
            <a:r>
              <a:rPr lang="en-US" sz="2400" dirty="0" err="1"/>
              <a:t>Bepaal</a:t>
            </a:r>
            <a:r>
              <a:rPr lang="en-US" sz="2400" dirty="0"/>
              <a:t> </a:t>
            </a:r>
            <a:r>
              <a:rPr lang="en-US" sz="2400" dirty="0" err="1"/>
              <a:t>wekelijks</a:t>
            </a:r>
            <a:r>
              <a:rPr lang="en-US" sz="2400" dirty="0"/>
              <a:t> tot 4 </a:t>
            </a:r>
            <a:r>
              <a:rPr lang="en-US" sz="2400" dirty="0" err="1"/>
              <a:t>weken</a:t>
            </a:r>
            <a:r>
              <a:rPr lang="en-US" sz="2400" dirty="0"/>
              <a:t> </a:t>
            </a:r>
            <a:r>
              <a:rPr lang="en-US" sz="2400" dirty="0" err="1"/>
              <a:t>na</a:t>
            </a:r>
            <a:r>
              <a:rPr lang="en-US" sz="2400" dirty="0"/>
              <a:t> de </a:t>
            </a:r>
            <a:r>
              <a:rPr lang="en-US" sz="2400" dirty="0" err="1"/>
              <a:t>stopdag</a:t>
            </a:r>
            <a:r>
              <a:rPr lang="en-US" sz="2400" dirty="0"/>
              <a:t> </a:t>
            </a:r>
            <a:r>
              <a:rPr lang="en-US" sz="2400" dirty="0" err="1"/>
              <a:t>spiegels</a:t>
            </a:r>
            <a:r>
              <a:rPr lang="en-US" sz="2400" dirty="0"/>
              <a:t> en </a:t>
            </a:r>
            <a:r>
              <a:rPr lang="en-US" sz="2400" dirty="0" err="1"/>
              <a:t>evalueer</a:t>
            </a:r>
            <a:r>
              <a:rPr lang="en-US" sz="2400" dirty="0"/>
              <a:t> of </a:t>
            </a:r>
            <a:r>
              <a:rPr lang="en-US" sz="2400" dirty="0" err="1"/>
              <a:t>er</a:t>
            </a:r>
            <a:r>
              <a:rPr lang="en-US" sz="2400" dirty="0"/>
              <a:t> </a:t>
            </a:r>
            <a:r>
              <a:rPr lang="en-US" sz="2400" dirty="0" err="1"/>
              <a:t>daadwerkelijk</a:t>
            </a:r>
            <a:r>
              <a:rPr lang="en-US" sz="2400" dirty="0"/>
              <a:t> </a:t>
            </a:r>
            <a:r>
              <a:rPr lang="en-US" sz="2400" dirty="0" err="1"/>
              <a:t>gestopt</a:t>
            </a:r>
            <a:r>
              <a:rPr lang="en-US" sz="2400" dirty="0"/>
              <a:t> is of </a:t>
            </a:r>
            <a:r>
              <a:rPr lang="en-US" sz="2400" dirty="0" err="1"/>
              <a:t>dat</a:t>
            </a:r>
            <a:r>
              <a:rPr lang="en-US" sz="2400" dirty="0"/>
              <a:t> </a:t>
            </a:r>
            <a:r>
              <a:rPr lang="en-US" sz="2400" dirty="0" err="1"/>
              <a:t>er</a:t>
            </a:r>
            <a:r>
              <a:rPr lang="en-US" sz="2400" dirty="0"/>
              <a:t> </a:t>
            </a:r>
            <a:r>
              <a:rPr lang="en-US" sz="2400" dirty="0" err="1"/>
              <a:t>sprake</a:t>
            </a:r>
            <a:r>
              <a:rPr lang="en-US" sz="2400" dirty="0"/>
              <a:t> is van </a:t>
            </a:r>
            <a:r>
              <a:rPr lang="en-US" sz="2400" dirty="0" err="1"/>
              <a:t>terugval</a:t>
            </a:r>
            <a:r>
              <a:rPr lang="en-US" sz="2400" dirty="0"/>
              <a:t>.  </a:t>
            </a:r>
            <a:endParaRPr lang="nl-NL" sz="2400" dirty="0"/>
          </a:p>
          <a:p>
            <a:pPr>
              <a:lnSpc>
                <a:spcPct val="150000"/>
              </a:lnSpc>
            </a:pPr>
            <a:r>
              <a:rPr lang="en-US" sz="2400" dirty="0" err="1"/>
              <a:t>Rookt</a:t>
            </a:r>
            <a:r>
              <a:rPr lang="en-US" sz="2400" dirty="0"/>
              <a:t> </a:t>
            </a:r>
            <a:r>
              <a:rPr lang="en-US" sz="2400" dirty="0" err="1"/>
              <a:t>een</a:t>
            </a:r>
            <a:r>
              <a:rPr lang="en-US" sz="2400" dirty="0"/>
              <a:t> </a:t>
            </a:r>
            <a:r>
              <a:rPr lang="en-US" sz="2400" dirty="0" err="1"/>
              <a:t>patiënt</a:t>
            </a:r>
            <a:r>
              <a:rPr lang="en-US" sz="2400" dirty="0"/>
              <a:t> &gt;10 sig/dag en </a:t>
            </a:r>
            <a:r>
              <a:rPr lang="en-US" sz="2400" dirty="0" err="1"/>
              <a:t>stopt</a:t>
            </a:r>
            <a:r>
              <a:rPr lang="en-US" sz="2400" dirty="0"/>
              <a:t> de </a:t>
            </a:r>
            <a:r>
              <a:rPr lang="en-US" sz="2400" dirty="0" err="1"/>
              <a:t>patiënt</a:t>
            </a:r>
            <a:r>
              <a:rPr lang="en-US" sz="2400" dirty="0"/>
              <a:t> </a:t>
            </a:r>
            <a:r>
              <a:rPr lang="en-US" sz="2400" dirty="0" err="1"/>
              <a:t>acuut</a:t>
            </a:r>
            <a:r>
              <a:rPr lang="en-US" sz="2400" dirty="0"/>
              <a:t> met </a:t>
            </a:r>
            <a:r>
              <a:rPr lang="en-US" sz="2400" dirty="0" err="1"/>
              <a:t>roken</a:t>
            </a:r>
            <a:r>
              <a:rPr lang="en-US" sz="2400" dirty="0"/>
              <a:t>. </a:t>
            </a:r>
            <a:r>
              <a:rPr lang="en-US" sz="2400" dirty="0" err="1">
                <a:solidFill>
                  <a:srgbClr val="FF0000"/>
                </a:solidFill>
              </a:rPr>
              <a:t>Advies</a:t>
            </a:r>
            <a:r>
              <a:rPr lang="en-US" sz="2400" dirty="0">
                <a:solidFill>
                  <a:srgbClr val="FF0000"/>
                </a:solidFill>
              </a:rPr>
              <a:t>: </a:t>
            </a:r>
            <a:r>
              <a:rPr lang="en-US" sz="2100" dirty="0"/>
              <a:t>per dag de </a:t>
            </a:r>
            <a:r>
              <a:rPr lang="en-US" sz="2100" dirty="0" err="1"/>
              <a:t>dosering</a:t>
            </a:r>
            <a:r>
              <a:rPr lang="en-US" sz="2100" dirty="0"/>
              <a:t> clozapine met 10% </a:t>
            </a:r>
            <a:r>
              <a:rPr lang="en-US" sz="2100" dirty="0" err="1"/>
              <a:t>te</a:t>
            </a:r>
            <a:r>
              <a:rPr lang="en-US" sz="2100" dirty="0"/>
              <a:t> </a:t>
            </a:r>
            <a:r>
              <a:rPr lang="en-US" sz="2100" dirty="0" err="1"/>
              <a:t>verminderen</a:t>
            </a:r>
            <a:r>
              <a:rPr lang="en-US" sz="2100" dirty="0"/>
              <a:t> tot </a:t>
            </a:r>
            <a:r>
              <a:rPr lang="en-US" sz="2100" dirty="0" err="1"/>
              <a:t>een</a:t>
            </a:r>
            <a:r>
              <a:rPr lang="en-US" sz="2100" dirty="0"/>
              <a:t> </a:t>
            </a:r>
            <a:r>
              <a:rPr lang="en-US" sz="2100" dirty="0" err="1"/>
              <a:t>dosering</a:t>
            </a:r>
            <a:r>
              <a:rPr lang="en-US" sz="2100" dirty="0"/>
              <a:t> van 50% - 60% van </a:t>
            </a:r>
            <a:r>
              <a:rPr lang="en-US" sz="2100" dirty="0" err="1"/>
              <a:t>begindosering</a:t>
            </a:r>
            <a:r>
              <a:rPr lang="en-US" sz="2100" dirty="0"/>
              <a:t> op basis van </a:t>
            </a:r>
            <a:r>
              <a:rPr lang="en-US" sz="2100" dirty="0" err="1"/>
              <a:t>bloedspiegels</a:t>
            </a:r>
            <a:r>
              <a:rPr lang="en-US" sz="2100" dirty="0"/>
              <a:t>.</a:t>
            </a:r>
            <a:endParaRPr lang="nl-NL" sz="2100" dirty="0"/>
          </a:p>
        </p:txBody>
      </p:sp>
    </p:spTree>
    <p:extLst>
      <p:ext uri="{BB962C8B-B14F-4D97-AF65-F5344CB8AC3E}">
        <p14:creationId xmlns:p14="http://schemas.microsoft.com/office/powerpoint/2010/main" val="1100645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28600"/>
            <a:ext cx="8153400" cy="990600"/>
          </a:xfrm>
        </p:spPr>
        <p:txBody>
          <a:bodyPr/>
          <a:lstStyle/>
          <a:p>
            <a:r>
              <a:rPr lang="nl-NL" sz="3600" dirty="0" err="1">
                <a:solidFill>
                  <a:srgbClr val="B40404"/>
                </a:solidFill>
              </a:rPr>
              <a:t>Olanzepine</a:t>
            </a:r>
            <a:endParaRPr lang="nl-NL" sz="3600" dirty="0">
              <a:solidFill>
                <a:srgbClr val="B40404"/>
              </a:solidFill>
            </a:endParaRPr>
          </a:p>
        </p:txBody>
      </p:sp>
      <p:sp>
        <p:nvSpPr>
          <p:cNvPr id="3" name="Tijdelijke aanduiding voor inhoud 2"/>
          <p:cNvSpPr>
            <a:spLocks noGrp="1"/>
          </p:cNvSpPr>
          <p:nvPr>
            <p:ph sz="quarter" idx="1"/>
          </p:nvPr>
        </p:nvSpPr>
        <p:spPr>
          <a:xfrm>
            <a:off x="179512" y="1600200"/>
            <a:ext cx="8153400" cy="4495800"/>
          </a:xfrm>
        </p:spPr>
        <p:txBody>
          <a:bodyPr/>
          <a:lstStyle/>
          <a:p>
            <a:pPr>
              <a:lnSpc>
                <a:spcPct val="130000"/>
              </a:lnSpc>
            </a:pPr>
            <a:r>
              <a:rPr lang="nl-NL" dirty="0"/>
              <a:t>Instellen met name op basis van:</a:t>
            </a:r>
          </a:p>
          <a:p>
            <a:pPr lvl="1">
              <a:lnSpc>
                <a:spcPct val="130000"/>
              </a:lnSpc>
            </a:pPr>
            <a:r>
              <a:rPr lang="nl-NL" dirty="0"/>
              <a:t>klinisch beeld</a:t>
            </a:r>
          </a:p>
          <a:p>
            <a:pPr lvl="1">
              <a:lnSpc>
                <a:spcPct val="130000"/>
              </a:lnSpc>
            </a:pPr>
            <a:r>
              <a:rPr lang="nl-NL" dirty="0"/>
              <a:t>werking</a:t>
            </a:r>
          </a:p>
          <a:p>
            <a:pPr lvl="1">
              <a:lnSpc>
                <a:spcPct val="130000"/>
              </a:lnSpc>
            </a:pPr>
            <a:r>
              <a:rPr lang="nl-NL" dirty="0"/>
              <a:t>toxische verschijnselen </a:t>
            </a:r>
          </a:p>
          <a:p>
            <a:pPr lvl="1">
              <a:lnSpc>
                <a:spcPct val="130000"/>
              </a:lnSpc>
            </a:pPr>
            <a:r>
              <a:rPr lang="nl-NL" dirty="0"/>
              <a:t>bijwerkingen</a:t>
            </a:r>
          </a:p>
        </p:txBody>
      </p:sp>
    </p:spTree>
    <p:extLst>
      <p:ext uri="{BB962C8B-B14F-4D97-AF65-F5344CB8AC3E}">
        <p14:creationId xmlns:p14="http://schemas.microsoft.com/office/powerpoint/2010/main" val="561434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9572" name="Titel 3"/>
          <p:cNvSpPr>
            <a:spLocks noGrp="1"/>
          </p:cNvSpPr>
          <p:nvPr>
            <p:ph type="title"/>
          </p:nvPr>
        </p:nvSpPr>
        <p:spPr>
          <a:xfrm>
            <a:off x="539552" y="71438"/>
            <a:ext cx="9144000" cy="1143000"/>
          </a:xfrm>
        </p:spPr>
        <p:txBody>
          <a:bodyPr/>
          <a:lstStyle/>
          <a:p>
            <a:r>
              <a:rPr lang="nl-NL" sz="3600" u="sng" dirty="0">
                <a:solidFill>
                  <a:srgbClr val="C00000"/>
                </a:solidFill>
              </a:rPr>
              <a:t>Alertheid!</a:t>
            </a:r>
            <a:r>
              <a:rPr lang="nl-NL" sz="3600" dirty="0">
                <a:solidFill>
                  <a:srgbClr val="C00000"/>
                </a:solidFill>
              </a:rPr>
              <a:t> bij stoppen met roken bij</a:t>
            </a:r>
          </a:p>
        </p:txBody>
      </p:sp>
      <p:sp>
        <p:nvSpPr>
          <p:cNvPr id="109573" name="Tijdelijke aanduiding voor inhoud 4"/>
          <p:cNvSpPr>
            <a:spLocks noGrp="1"/>
          </p:cNvSpPr>
          <p:nvPr>
            <p:ph idx="1"/>
          </p:nvPr>
        </p:nvSpPr>
        <p:spPr>
          <a:xfrm>
            <a:off x="179512" y="1512168"/>
            <a:ext cx="8229600" cy="5589240"/>
          </a:xfrm>
        </p:spPr>
        <p:txBody>
          <a:bodyPr/>
          <a:lstStyle/>
          <a:p>
            <a:pPr>
              <a:lnSpc>
                <a:spcPct val="110000"/>
              </a:lnSpc>
            </a:pPr>
            <a:r>
              <a:rPr lang="nl-NL" sz="2400" dirty="0"/>
              <a:t>Psychiatrische aandoeningen</a:t>
            </a:r>
          </a:p>
          <a:p>
            <a:pPr lvl="1">
              <a:lnSpc>
                <a:spcPct val="110000"/>
              </a:lnSpc>
            </a:pPr>
            <a:r>
              <a:rPr lang="nl-NL" sz="2000"/>
              <a:t>schizofrenie</a:t>
            </a:r>
            <a:endParaRPr lang="nl-NL" sz="2000" dirty="0"/>
          </a:p>
          <a:p>
            <a:pPr lvl="1">
              <a:lnSpc>
                <a:spcPct val="110000"/>
              </a:lnSpc>
            </a:pPr>
            <a:r>
              <a:rPr lang="nl-NL" sz="2000" dirty="0"/>
              <a:t>bipolaire stoornis</a:t>
            </a:r>
          </a:p>
          <a:p>
            <a:pPr lvl="1">
              <a:lnSpc>
                <a:spcPct val="110000"/>
              </a:lnSpc>
            </a:pPr>
            <a:r>
              <a:rPr lang="nl-NL" sz="2000" dirty="0"/>
              <a:t>depressie</a:t>
            </a:r>
          </a:p>
          <a:p>
            <a:pPr lvl="1">
              <a:lnSpc>
                <a:spcPct val="110000"/>
              </a:lnSpc>
            </a:pPr>
            <a:r>
              <a:rPr lang="nl-NL" sz="2000" dirty="0"/>
              <a:t>angststoornis</a:t>
            </a:r>
          </a:p>
          <a:p>
            <a:pPr>
              <a:lnSpc>
                <a:spcPct val="110000"/>
              </a:lnSpc>
            </a:pPr>
            <a:r>
              <a:rPr lang="nl-NL" sz="2400" dirty="0"/>
              <a:t>Andere verslavingen o.a.:</a:t>
            </a:r>
          </a:p>
          <a:p>
            <a:pPr lvl="1">
              <a:lnSpc>
                <a:spcPct val="110000"/>
              </a:lnSpc>
            </a:pPr>
            <a:r>
              <a:rPr lang="nl-NL" sz="2000" dirty="0"/>
              <a:t>alcohol</a:t>
            </a:r>
          </a:p>
          <a:p>
            <a:pPr lvl="1">
              <a:lnSpc>
                <a:spcPct val="110000"/>
              </a:lnSpc>
            </a:pPr>
            <a:r>
              <a:rPr lang="nl-NL" sz="2000" dirty="0"/>
              <a:t>cannabis</a:t>
            </a:r>
          </a:p>
          <a:p>
            <a:pPr>
              <a:lnSpc>
                <a:spcPct val="110000"/>
              </a:lnSpc>
            </a:pPr>
            <a:r>
              <a:rPr lang="nl-NL" sz="2400" dirty="0"/>
              <a:t>Diabetes</a:t>
            </a:r>
          </a:p>
          <a:p>
            <a:pPr>
              <a:lnSpc>
                <a:spcPct val="110000"/>
              </a:lnSpc>
            </a:pPr>
            <a:r>
              <a:rPr lang="nl-NL" sz="2400" dirty="0"/>
              <a:t>Colitis ulcerosa</a:t>
            </a:r>
          </a:p>
          <a:p>
            <a:pPr>
              <a:lnSpc>
                <a:spcPct val="110000"/>
              </a:lnSpc>
            </a:pPr>
            <a:r>
              <a:rPr lang="nl-NL" sz="2400" dirty="0"/>
              <a:t>Zwangere vrouwen</a:t>
            </a:r>
          </a:p>
        </p:txBody>
      </p:sp>
    </p:spTree>
    <p:extLst>
      <p:ext uri="{BB962C8B-B14F-4D97-AF65-F5344CB8AC3E}">
        <p14:creationId xmlns:p14="http://schemas.microsoft.com/office/powerpoint/2010/main" val="3093194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a:solidFill>
                  <a:srgbClr val="B40404"/>
                </a:solidFill>
              </a:rPr>
              <a:t>TIPS </a:t>
            </a:r>
            <a:endParaRPr lang="nl-NL" sz="1800" i="1" dirty="0">
              <a:solidFill>
                <a:srgbClr val="000000"/>
              </a:solidFill>
            </a:endParaRPr>
          </a:p>
        </p:txBody>
      </p:sp>
      <p:sp>
        <p:nvSpPr>
          <p:cNvPr id="3" name="Tijdelijke aanduiding voor inhoud 2"/>
          <p:cNvSpPr>
            <a:spLocks noGrp="1"/>
          </p:cNvSpPr>
          <p:nvPr>
            <p:ph sz="quarter" idx="1"/>
          </p:nvPr>
        </p:nvSpPr>
        <p:spPr>
          <a:xfrm>
            <a:off x="-36512" y="1512168"/>
            <a:ext cx="9433048" cy="5373216"/>
          </a:xfrm>
        </p:spPr>
        <p:txBody>
          <a:bodyPr/>
          <a:lstStyle/>
          <a:p>
            <a:pPr>
              <a:lnSpc>
                <a:spcPct val="110000"/>
              </a:lnSpc>
            </a:pPr>
            <a:r>
              <a:rPr lang="nl-NL" sz="2800" dirty="0">
                <a:latin typeface="Tw Cen MT" charset="0"/>
                <a:ea typeface="MS PGothic" charset="0"/>
              </a:rPr>
              <a:t>Bij co-morbide verslavingen: </a:t>
            </a:r>
            <a:r>
              <a:rPr lang="nl-NL" sz="2800" dirty="0" err="1">
                <a:latin typeface="Tw Cen MT" charset="0"/>
                <a:ea typeface="MS PGothic" charset="0"/>
              </a:rPr>
              <a:t>evidence</a:t>
            </a:r>
            <a:r>
              <a:rPr lang="nl-NL" sz="2800" dirty="0">
                <a:latin typeface="Tw Cen MT" charset="0"/>
                <a:ea typeface="MS PGothic" charset="0"/>
              </a:rPr>
              <a:t> dat s-m-r succes op abstinentie verhoogd én de rookvrije omgeving helpt.</a:t>
            </a:r>
            <a:endParaRPr lang="nl-NL" sz="2800" dirty="0"/>
          </a:p>
          <a:p>
            <a:pPr>
              <a:lnSpc>
                <a:spcPct val="110000"/>
              </a:lnSpc>
            </a:pPr>
            <a:r>
              <a:rPr lang="nl-NL" sz="2800" dirty="0"/>
              <a:t>NVM altijd meest veilig</a:t>
            </a:r>
          </a:p>
          <a:p>
            <a:pPr>
              <a:lnSpc>
                <a:spcPct val="110000"/>
              </a:lnSpc>
            </a:pPr>
            <a:r>
              <a:rPr lang="nl-NL" sz="2800" dirty="0">
                <a:latin typeface="Tw Cen MT" charset="0"/>
                <a:ea typeface="MS PGothic" charset="0"/>
              </a:rPr>
              <a:t>Bij voorgeschiedenis depressie: evt. </a:t>
            </a:r>
            <a:r>
              <a:rPr lang="nl-NL" sz="2800" dirty="0" err="1">
                <a:latin typeface="Tw Cen MT" charset="0"/>
                <a:ea typeface="MS PGothic" charset="0"/>
              </a:rPr>
              <a:t>bupropion</a:t>
            </a:r>
            <a:r>
              <a:rPr lang="nl-NL" sz="2800" dirty="0">
                <a:latin typeface="Tw Cen MT" charset="0"/>
                <a:ea typeface="MS PGothic" charset="0"/>
              </a:rPr>
              <a:t> of </a:t>
            </a:r>
            <a:r>
              <a:rPr lang="nl-NL" sz="2800" dirty="0" err="1">
                <a:latin typeface="Tw Cen MT" charset="0"/>
                <a:ea typeface="MS PGothic" charset="0"/>
              </a:rPr>
              <a:t>nortriptyline</a:t>
            </a:r>
            <a:endParaRPr lang="nl-NL" sz="2800" dirty="0">
              <a:latin typeface="Tw Cen MT" charset="0"/>
              <a:ea typeface="MS PGothic" charset="0"/>
            </a:endParaRPr>
          </a:p>
          <a:p>
            <a:pPr>
              <a:lnSpc>
                <a:spcPct val="110000"/>
              </a:lnSpc>
            </a:pPr>
            <a:r>
              <a:rPr lang="nl-NL" sz="2800" dirty="0">
                <a:latin typeface="Tw Cen MT" charset="0"/>
                <a:ea typeface="MS PGothic" charset="0"/>
              </a:rPr>
              <a:t>Bij bipolaire stoornis: evt. </a:t>
            </a:r>
            <a:r>
              <a:rPr lang="nl-NL" sz="2800" dirty="0" err="1">
                <a:latin typeface="Tw Cen MT" charset="0"/>
                <a:ea typeface="MS PGothic" charset="0"/>
              </a:rPr>
              <a:t>varenicline</a:t>
            </a:r>
            <a:r>
              <a:rPr lang="nl-NL" sz="2800" dirty="0">
                <a:latin typeface="Tw Cen MT" charset="0"/>
                <a:ea typeface="MS PGothic" charset="0"/>
              </a:rPr>
              <a:t> of </a:t>
            </a:r>
            <a:r>
              <a:rPr lang="nl-NL" sz="2800" dirty="0" err="1">
                <a:latin typeface="Tw Cen MT" charset="0"/>
                <a:ea typeface="MS PGothic" charset="0"/>
              </a:rPr>
              <a:t>bupropion</a:t>
            </a:r>
            <a:endParaRPr lang="nl-NL" sz="2800" dirty="0">
              <a:latin typeface="Tw Cen MT" charset="0"/>
              <a:ea typeface="MS PGothic" charset="0"/>
            </a:endParaRPr>
          </a:p>
          <a:p>
            <a:pPr>
              <a:lnSpc>
                <a:spcPct val="110000"/>
              </a:lnSpc>
            </a:pPr>
            <a:r>
              <a:rPr lang="nl-NL" sz="2800" dirty="0">
                <a:latin typeface="Tw Cen MT" charset="0"/>
                <a:ea typeface="MS PGothic" charset="0"/>
              </a:rPr>
              <a:t>Bij schizofrenie evt. </a:t>
            </a:r>
            <a:r>
              <a:rPr lang="nl-NL" sz="2800" dirty="0" err="1">
                <a:latin typeface="Tw Cen MT" charset="0"/>
                <a:ea typeface="MS PGothic" charset="0"/>
              </a:rPr>
              <a:t>bupropion</a:t>
            </a:r>
            <a:r>
              <a:rPr lang="nl-NL" sz="2800" dirty="0">
                <a:latin typeface="Tw Cen MT" charset="0"/>
                <a:ea typeface="MS PGothic" charset="0"/>
              </a:rPr>
              <a:t> of </a:t>
            </a:r>
            <a:r>
              <a:rPr lang="nl-NL" sz="2800" dirty="0" err="1">
                <a:latin typeface="Tw Cen MT" charset="0"/>
                <a:ea typeface="MS PGothic" charset="0"/>
              </a:rPr>
              <a:t>varenicline</a:t>
            </a:r>
            <a:r>
              <a:rPr lang="nl-NL" sz="2800" dirty="0">
                <a:latin typeface="Tw Cen MT" charset="0"/>
                <a:ea typeface="MS PGothic" charset="0"/>
              </a:rPr>
              <a:t> en/of NVM</a:t>
            </a:r>
          </a:p>
          <a:p>
            <a:pPr>
              <a:lnSpc>
                <a:spcPct val="110000"/>
              </a:lnSpc>
            </a:pPr>
            <a:r>
              <a:rPr lang="nl-NL" sz="2800" dirty="0">
                <a:latin typeface="Tw Cen MT" charset="0"/>
                <a:ea typeface="MS PGothic" charset="0"/>
              </a:rPr>
              <a:t>Bij bipolaire stoornis en bij schizofrenie advies geleidelijke afbouw sigaretten en opbouw NVM onder geleide van medicatie spiegels</a:t>
            </a:r>
          </a:p>
          <a:p>
            <a:pPr marL="0" indent="0">
              <a:lnSpc>
                <a:spcPct val="110000"/>
              </a:lnSpc>
              <a:buNone/>
            </a:pPr>
            <a:endParaRPr lang="nl-NL" sz="2800" dirty="0"/>
          </a:p>
        </p:txBody>
      </p:sp>
      <p:sp>
        <p:nvSpPr>
          <p:cNvPr id="4" name="Tekstvak 3"/>
          <p:cNvSpPr txBox="1"/>
          <p:nvPr/>
        </p:nvSpPr>
        <p:spPr>
          <a:xfrm>
            <a:off x="6156176" y="6453336"/>
            <a:ext cx="2077516" cy="246221"/>
          </a:xfrm>
          <a:prstGeom prst="rect">
            <a:avLst/>
          </a:prstGeom>
          <a:noFill/>
        </p:spPr>
        <p:txBody>
          <a:bodyPr wrap="none" rtlCol="0">
            <a:spAutoFit/>
          </a:bodyPr>
          <a:lstStyle/>
          <a:p>
            <a:r>
              <a:rPr lang="nl-NL" sz="1000" i="1" dirty="0"/>
              <a:t>Bron: Richtlijn </a:t>
            </a:r>
            <a:r>
              <a:rPr lang="nl-NL" sz="1000" i="1" dirty="0" err="1"/>
              <a:t>Detox</a:t>
            </a:r>
            <a:r>
              <a:rPr lang="nl-NL" sz="1000" i="1" dirty="0"/>
              <a:t> Tabak 2017</a:t>
            </a:r>
          </a:p>
        </p:txBody>
      </p:sp>
    </p:spTree>
    <p:extLst>
      <p:ext uri="{BB962C8B-B14F-4D97-AF65-F5344CB8AC3E}">
        <p14:creationId xmlns:p14="http://schemas.microsoft.com/office/powerpoint/2010/main" val="32892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28600"/>
            <a:ext cx="8153400" cy="990600"/>
          </a:xfrm>
        </p:spPr>
        <p:txBody>
          <a:bodyPr/>
          <a:lstStyle/>
          <a:p>
            <a:r>
              <a:rPr lang="nl-NL" sz="3200" dirty="0">
                <a:solidFill>
                  <a:srgbClr val="B40404"/>
                </a:solidFill>
              </a:rPr>
              <a:t>Conclusies proefschrift* </a:t>
            </a:r>
            <a:r>
              <a:rPr lang="nl-NL" sz="3200" dirty="0" err="1">
                <a:solidFill>
                  <a:srgbClr val="B40404"/>
                </a:solidFill>
              </a:rPr>
              <a:t>Jentien</a:t>
            </a:r>
            <a:r>
              <a:rPr lang="nl-NL" sz="3200" dirty="0">
                <a:solidFill>
                  <a:srgbClr val="B40404"/>
                </a:solidFill>
              </a:rPr>
              <a:t> M. Vermeulen,</a:t>
            </a:r>
            <a:br>
              <a:rPr lang="nl-NL" sz="3200" dirty="0">
                <a:solidFill>
                  <a:srgbClr val="B40404"/>
                </a:solidFill>
              </a:rPr>
            </a:br>
            <a:r>
              <a:rPr lang="nl-NL" sz="2400" dirty="0">
                <a:solidFill>
                  <a:srgbClr val="B40404"/>
                </a:solidFill>
              </a:rPr>
              <a:t>arts-onderzoeker Universiteit Amsterdam</a:t>
            </a:r>
          </a:p>
        </p:txBody>
      </p:sp>
      <p:sp>
        <p:nvSpPr>
          <p:cNvPr id="3" name="Tijdelijke aanduiding voor inhoud 2"/>
          <p:cNvSpPr>
            <a:spLocks noGrp="1"/>
          </p:cNvSpPr>
          <p:nvPr>
            <p:ph sz="quarter" idx="1"/>
          </p:nvPr>
        </p:nvSpPr>
        <p:spPr>
          <a:xfrm>
            <a:off x="107504" y="1600200"/>
            <a:ext cx="9036496" cy="5069160"/>
          </a:xfrm>
        </p:spPr>
        <p:txBody>
          <a:bodyPr/>
          <a:lstStyle/>
          <a:p>
            <a:pPr>
              <a:lnSpc>
                <a:spcPct val="120000"/>
              </a:lnSpc>
            </a:pPr>
            <a:r>
              <a:rPr lang="nl-NL" sz="2800" dirty="0"/>
              <a:t>Geen ondersteuning voor de zelfmedicatie hypothese</a:t>
            </a:r>
          </a:p>
          <a:p>
            <a:pPr>
              <a:lnSpc>
                <a:spcPct val="120000"/>
              </a:lnSpc>
            </a:pPr>
            <a:r>
              <a:rPr lang="nl-NL" sz="2800" dirty="0"/>
              <a:t>Roken geeft in alle groepen met een psychotische stoornis</a:t>
            </a:r>
            <a:r>
              <a:rPr lang="nl-NL" dirty="0"/>
              <a:t>:</a:t>
            </a:r>
          </a:p>
          <a:p>
            <a:pPr lvl="1">
              <a:lnSpc>
                <a:spcPct val="120000"/>
              </a:lnSpc>
            </a:pPr>
            <a:r>
              <a:rPr lang="nl-NL" dirty="0"/>
              <a:t>lager cognitief geheugen, snelheid van informatieverwerking en probleemoplossend vermogen en dit </a:t>
            </a:r>
          </a:p>
          <a:p>
            <a:pPr lvl="1">
              <a:lnSpc>
                <a:spcPct val="120000"/>
              </a:lnSpc>
            </a:pPr>
            <a:r>
              <a:rPr lang="nl-NL" dirty="0"/>
              <a:t>neemt verder af bij een hoger aantal gerookte sigaretten p.d.  </a:t>
            </a:r>
          </a:p>
          <a:p>
            <a:pPr>
              <a:lnSpc>
                <a:spcPct val="120000"/>
              </a:lnSpc>
            </a:pPr>
            <a:r>
              <a:rPr lang="nl-NL" sz="2800" dirty="0"/>
              <a:t>Stoppen met roken gaat gepaard met:</a:t>
            </a:r>
          </a:p>
          <a:p>
            <a:pPr lvl="1">
              <a:lnSpc>
                <a:spcPct val="120000"/>
              </a:lnSpc>
            </a:pPr>
            <a:r>
              <a:rPr lang="nl-NL" dirty="0"/>
              <a:t>verbeterd cognitief geheugen</a:t>
            </a:r>
          </a:p>
          <a:p>
            <a:pPr lvl="1">
              <a:lnSpc>
                <a:spcPct val="120000"/>
              </a:lnSpc>
            </a:pPr>
            <a:r>
              <a:rPr lang="nl-NL" dirty="0"/>
              <a:t>verbetering snelheid informatieverwerking</a:t>
            </a:r>
          </a:p>
        </p:txBody>
      </p:sp>
      <p:sp>
        <p:nvSpPr>
          <p:cNvPr id="4" name="Tekstvak 3"/>
          <p:cNvSpPr txBox="1"/>
          <p:nvPr/>
        </p:nvSpPr>
        <p:spPr>
          <a:xfrm>
            <a:off x="5220072" y="6525344"/>
            <a:ext cx="4032448" cy="276999"/>
          </a:xfrm>
          <a:prstGeom prst="rect">
            <a:avLst/>
          </a:prstGeom>
          <a:noFill/>
        </p:spPr>
        <p:txBody>
          <a:bodyPr wrap="square" rtlCol="0">
            <a:spAutoFit/>
          </a:bodyPr>
          <a:lstStyle/>
          <a:p>
            <a:r>
              <a:rPr lang="nl-NL" sz="1200" dirty="0"/>
              <a:t>Bron: *Keep </a:t>
            </a:r>
            <a:r>
              <a:rPr lang="nl-NL" sz="1200" dirty="0" err="1"/>
              <a:t>Quality</a:t>
            </a:r>
            <a:r>
              <a:rPr lang="nl-NL" sz="1200" dirty="0"/>
              <a:t> in Mind, J.M. Vermeulen, sept.2019</a:t>
            </a:r>
          </a:p>
        </p:txBody>
      </p:sp>
    </p:spTree>
    <p:extLst>
      <p:ext uri="{BB962C8B-B14F-4D97-AF65-F5344CB8AC3E}">
        <p14:creationId xmlns:p14="http://schemas.microsoft.com/office/powerpoint/2010/main" val="413510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
          </p:nvPr>
        </p:nvSpPr>
        <p:spPr>
          <a:xfrm>
            <a:off x="155859" y="1699592"/>
            <a:ext cx="8964488" cy="5257800"/>
          </a:xfrm>
        </p:spPr>
        <p:txBody>
          <a:bodyPr/>
          <a:lstStyle/>
          <a:p>
            <a:pPr>
              <a:lnSpc>
                <a:spcPct val="130000"/>
              </a:lnSpc>
            </a:pPr>
            <a:r>
              <a:rPr lang="nl-NL" sz="2400" dirty="0"/>
              <a:t>Roken lijkt een causale risicofactor voor het ontwikkelen van een psychiatrische stoornis m.n. bipolaire stoornis</a:t>
            </a:r>
          </a:p>
          <a:p>
            <a:pPr>
              <a:lnSpc>
                <a:spcPct val="130000"/>
              </a:lnSpc>
            </a:pPr>
            <a:r>
              <a:rPr lang="nl-NL" sz="2400" dirty="0"/>
              <a:t>Een bipolaire stoornis bepaalt ook causaal de mate van roken</a:t>
            </a:r>
          </a:p>
          <a:p>
            <a:pPr>
              <a:lnSpc>
                <a:spcPct val="130000"/>
              </a:lnSpc>
            </a:pPr>
            <a:r>
              <a:rPr lang="nl-NL" sz="2400" dirty="0"/>
              <a:t>Een wederzijds causaal verband is ook gezien bij schizofrenie</a:t>
            </a:r>
          </a:p>
          <a:p>
            <a:pPr>
              <a:lnSpc>
                <a:spcPct val="130000"/>
              </a:lnSpc>
            </a:pPr>
            <a:r>
              <a:rPr lang="nl-NL" sz="2400" dirty="0"/>
              <a:t>De causale risicofactor voor psychiatrische factoren met daarnaast de verbetering van het cognitieve, mentale gezondheid is de verbetering van de fysieke gezondheid een reden om in te zetten op de behandeling en preventie van roken</a:t>
            </a:r>
          </a:p>
          <a:p>
            <a:pPr lvl="1">
              <a:lnSpc>
                <a:spcPct val="130000"/>
              </a:lnSpc>
            </a:pPr>
            <a:endParaRPr lang="nl-NL" sz="2400" dirty="0"/>
          </a:p>
        </p:txBody>
      </p:sp>
      <p:sp>
        <p:nvSpPr>
          <p:cNvPr id="4" name="Titel 1"/>
          <p:cNvSpPr>
            <a:spLocks noGrp="1"/>
          </p:cNvSpPr>
          <p:nvPr>
            <p:ph type="title"/>
          </p:nvPr>
        </p:nvSpPr>
        <p:spPr>
          <a:xfrm>
            <a:off x="539552" y="228600"/>
            <a:ext cx="8153400" cy="990600"/>
          </a:xfrm>
        </p:spPr>
        <p:txBody>
          <a:bodyPr/>
          <a:lstStyle/>
          <a:p>
            <a:r>
              <a:rPr lang="nl-NL" sz="3200" dirty="0">
                <a:solidFill>
                  <a:srgbClr val="B40404"/>
                </a:solidFill>
              </a:rPr>
              <a:t>Conclusies proefschrift* </a:t>
            </a:r>
            <a:r>
              <a:rPr lang="nl-NL" sz="3200" dirty="0" err="1">
                <a:solidFill>
                  <a:srgbClr val="B40404"/>
                </a:solidFill>
              </a:rPr>
              <a:t>Jentien</a:t>
            </a:r>
            <a:r>
              <a:rPr lang="nl-NL" sz="3200" dirty="0">
                <a:solidFill>
                  <a:srgbClr val="B40404"/>
                </a:solidFill>
              </a:rPr>
              <a:t> M. Vermeulen,</a:t>
            </a:r>
            <a:br>
              <a:rPr lang="nl-NL" sz="3200" dirty="0">
                <a:solidFill>
                  <a:srgbClr val="B40404"/>
                </a:solidFill>
              </a:rPr>
            </a:br>
            <a:r>
              <a:rPr lang="nl-NL" sz="2400" dirty="0">
                <a:solidFill>
                  <a:srgbClr val="B40404"/>
                </a:solidFill>
              </a:rPr>
              <a:t>arts-onderzoeker Universiteit Amsterdam</a:t>
            </a:r>
          </a:p>
        </p:txBody>
      </p:sp>
      <p:sp>
        <p:nvSpPr>
          <p:cNvPr id="5" name="Tekstvak 4"/>
          <p:cNvSpPr txBox="1"/>
          <p:nvPr/>
        </p:nvSpPr>
        <p:spPr>
          <a:xfrm>
            <a:off x="5148064" y="6464369"/>
            <a:ext cx="4032448" cy="276999"/>
          </a:xfrm>
          <a:prstGeom prst="rect">
            <a:avLst/>
          </a:prstGeom>
          <a:noFill/>
        </p:spPr>
        <p:txBody>
          <a:bodyPr wrap="square" rtlCol="0">
            <a:spAutoFit/>
          </a:bodyPr>
          <a:lstStyle/>
          <a:p>
            <a:r>
              <a:rPr lang="nl-NL" sz="1200" dirty="0"/>
              <a:t>Bron: *Keep </a:t>
            </a:r>
            <a:r>
              <a:rPr lang="nl-NL" sz="1200" dirty="0" err="1"/>
              <a:t>Quality</a:t>
            </a:r>
            <a:r>
              <a:rPr lang="nl-NL" sz="1200" dirty="0"/>
              <a:t> in Mind, J.M. Vermeulen, sept.2019</a:t>
            </a:r>
          </a:p>
        </p:txBody>
      </p:sp>
    </p:spTree>
    <p:extLst>
      <p:ext uri="{BB962C8B-B14F-4D97-AF65-F5344CB8AC3E}">
        <p14:creationId xmlns:p14="http://schemas.microsoft.com/office/powerpoint/2010/main" val="209767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9700" name="Rectangle 2"/>
          <p:cNvSpPr>
            <a:spLocks noGrp="1" noChangeArrowheads="1"/>
          </p:cNvSpPr>
          <p:nvPr>
            <p:ph type="title"/>
          </p:nvPr>
        </p:nvSpPr>
        <p:spPr>
          <a:xfrm>
            <a:off x="504825" y="115888"/>
            <a:ext cx="5146675" cy="1152525"/>
          </a:xfrm>
        </p:spPr>
        <p:txBody>
          <a:bodyPr/>
          <a:lstStyle/>
          <a:p>
            <a:pPr eaLnBrk="1" hangingPunct="1"/>
            <a:r>
              <a:rPr lang="nl-NL" sz="3200">
                <a:solidFill>
                  <a:srgbClr val="C00000"/>
                </a:solidFill>
              </a:rPr>
              <a:t>Roken: </a:t>
            </a:r>
            <a:br>
              <a:rPr lang="nl-NL" sz="3200">
                <a:solidFill>
                  <a:srgbClr val="C00000"/>
                </a:solidFill>
              </a:rPr>
            </a:br>
            <a:r>
              <a:rPr lang="nl-NL" sz="3200">
                <a:solidFill>
                  <a:srgbClr val="C00000"/>
                </a:solidFill>
              </a:rPr>
              <a:t>effecten op de luchtwegen</a:t>
            </a:r>
          </a:p>
        </p:txBody>
      </p:sp>
      <p:sp>
        <p:nvSpPr>
          <p:cNvPr id="29701" name="Rectangle 3"/>
          <p:cNvSpPr>
            <a:spLocks noGrp="1" noChangeArrowheads="1"/>
          </p:cNvSpPr>
          <p:nvPr>
            <p:ph type="body" idx="1"/>
          </p:nvPr>
        </p:nvSpPr>
        <p:spPr>
          <a:xfrm>
            <a:off x="179388" y="1628800"/>
            <a:ext cx="8675687" cy="4652962"/>
          </a:xfrm>
        </p:spPr>
        <p:txBody>
          <a:bodyPr/>
          <a:lstStyle/>
          <a:p>
            <a:pPr eaLnBrk="1" hangingPunct="1">
              <a:lnSpc>
                <a:spcPct val="80000"/>
              </a:lnSpc>
            </a:pPr>
            <a:r>
              <a:rPr lang="nl-NL" sz="2400" dirty="0"/>
              <a:t>ontstekingsreactie luchtwegen met </a:t>
            </a:r>
            <a:br>
              <a:rPr lang="nl-NL" sz="2400" dirty="0"/>
            </a:br>
            <a:r>
              <a:rPr lang="nl-NL" sz="2400" dirty="0"/>
              <a:t>toegenomen slijmproductie</a:t>
            </a:r>
          </a:p>
          <a:p>
            <a:pPr eaLnBrk="1" hangingPunct="1">
              <a:lnSpc>
                <a:spcPct val="80000"/>
              </a:lnSpc>
            </a:pPr>
            <a:r>
              <a:rPr lang="nl-NL" sz="2400" dirty="0"/>
              <a:t>vernauwing kleinere luchtwegen</a:t>
            </a:r>
          </a:p>
          <a:p>
            <a:pPr eaLnBrk="1" hangingPunct="1">
              <a:lnSpc>
                <a:spcPct val="80000"/>
              </a:lnSpc>
            </a:pPr>
            <a:r>
              <a:rPr lang="nl-NL" sz="2400" dirty="0"/>
              <a:t>beschadiging luchtwegen met name longblaasjes</a:t>
            </a:r>
          </a:p>
          <a:p>
            <a:pPr eaLnBrk="1" hangingPunct="1">
              <a:lnSpc>
                <a:spcPct val="80000"/>
              </a:lnSpc>
            </a:pPr>
            <a:r>
              <a:rPr lang="nl-NL" sz="2400" dirty="0"/>
              <a:t>hoesten (m.n. ‘s ochtends)</a:t>
            </a:r>
          </a:p>
          <a:p>
            <a:pPr eaLnBrk="1" hangingPunct="1">
              <a:lnSpc>
                <a:spcPct val="80000"/>
              </a:lnSpc>
            </a:pPr>
            <a:r>
              <a:rPr lang="nl-NL" sz="2400" dirty="0"/>
              <a:t>kortademigheid</a:t>
            </a:r>
          </a:p>
          <a:p>
            <a:pPr eaLnBrk="1" hangingPunct="1">
              <a:lnSpc>
                <a:spcPct val="80000"/>
              </a:lnSpc>
            </a:pPr>
            <a:r>
              <a:rPr lang="nl-NL" sz="2400" dirty="0"/>
              <a:t>gevoeliger voor (virale/bacteriële) infecties</a:t>
            </a:r>
          </a:p>
          <a:p>
            <a:pPr eaLnBrk="1" hangingPunct="1">
              <a:lnSpc>
                <a:spcPct val="80000"/>
              </a:lnSpc>
              <a:buFont typeface="Wingdings" pitchFamily="2" charset="2"/>
              <a:buNone/>
            </a:pPr>
            <a:endParaRPr lang="nl-NL" sz="2400" dirty="0"/>
          </a:p>
          <a:p>
            <a:pPr eaLnBrk="1" hangingPunct="1">
              <a:lnSpc>
                <a:spcPct val="80000"/>
              </a:lnSpc>
              <a:buFont typeface="Wingdings" pitchFamily="2" charset="2"/>
              <a:buNone/>
            </a:pPr>
            <a:r>
              <a:rPr lang="nl-NL" sz="2400" dirty="0"/>
              <a:t>Toegenomen kans op:</a:t>
            </a:r>
          </a:p>
          <a:p>
            <a:pPr eaLnBrk="1" hangingPunct="1">
              <a:lnSpc>
                <a:spcPct val="80000"/>
              </a:lnSpc>
            </a:pPr>
            <a:r>
              <a:rPr lang="nl-NL" sz="2400" dirty="0"/>
              <a:t>sinusitis</a:t>
            </a:r>
          </a:p>
          <a:p>
            <a:pPr eaLnBrk="1" hangingPunct="1">
              <a:lnSpc>
                <a:spcPct val="80000"/>
              </a:lnSpc>
            </a:pPr>
            <a:r>
              <a:rPr lang="nl-NL" sz="2400" dirty="0"/>
              <a:t>astma</a:t>
            </a:r>
          </a:p>
          <a:p>
            <a:pPr eaLnBrk="1" hangingPunct="1">
              <a:lnSpc>
                <a:spcPct val="80000"/>
              </a:lnSpc>
            </a:pPr>
            <a:r>
              <a:rPr lang="nl-NL" sz="2400" dirty="0"/>
              <a:t>COPD</a:t>
            </a:r>
          </a:p>
          <a:p>
            <a:pPr eaLnBrk="1" hangingPunct="1">
              <a:lnSpc>
                <a:spcPct val="80000"/>
              </a:lnSpc>
            </a:pPr>
            <a:r>
              <a:rPr lang="nl-NL" sz="2400" dirty="0"/>
              <a:t>longkanker</a:t>
            </a:r>
          </a:p>
        </p:txBody>
      </p:sp>
      <p:sp>
        <p:nvSpPr>
          <p:cNvPr id="9" name="Rechthoek 8"/>
          <p:cNvSpPr/>
          <p:nvPr/>
        </p:nvSpPr>
        <p:spPr>
          <a:xfrm>
            <a:off x="539552" y="6487452"/>
            <a:ext cx="6984776" cy="253916"/>
          </a:xfrm>
          <a:prstGeom prst="rect">
            <a:avLst/>
          </a:prstGeom>
        </p:spPr>
        <p:txBody>
          <a:bodyPr wrap="square">
            <a:spAutoFit/>
          </a:bodyPr>
          <a:lstStyle/>
          <a:p>
            <a:pPr lvl="0"/>
            <a:r>
              <a:rPr lang="nl-NL" sz="1050" dirty="0">
                <a:latin typeface="+mj-lt"/>
              </a:rPr>
              <a:t>Bron: </a:t>
            </a:r>
            <a:r>
              <a:rPr lang="nl-NL" sz="1050" dirty="0" err="1">
                <a:latin typeface="+mj-lt"/>
              </a:rPr>
              <a:t>Mackenbach</a:t>
            </a:r>
            <a:r>
              <a:rPr lang="nl-NL" sz="1050" dirty="0">
                <a:latin typeface="+mj-lt"/>
              </a:rPr>
              <a:t> JP, Damhuis RA, Been JV. De gezondheidseffecten van roken. </a:t>
            </a:r>
            <a:r>
              <a:rPr lang="nl-NL" sz="1050" dirty="0" err="1">
                <a:latin typeface="+mj-lt"/>
              </a:rPr>
              <a:t>Ned</a:t>
            </a:r>
            <a:r>
              <a:rPr lang="nl-NL" sz="1050" dirty="0">
                <a:latin typeface="+mj-lt"/>
              </a:rPr>
              <a:t> </a:t>
            </a:r>
            <a:r>
              <a:rPr lang="nl-NL" sz="1050" dirty="0" err="1">
                <a:latin typeface="+mj-lt"/>
              </a:rPr>
              <a:t>Tijdschr</a:t>
            </a:r>
            <a:r>
              <a:rPr lang="nl-NL" sz="1050" dirty="0">
                <a:latin typeface="+mj-lt"/>
              </a:rPr>
              <a:t> Geneeskd.2017;161:D869.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7173" name="Titel 5"/>
          <p:cNvSpPr>
            <a:spLocks noGrp="1"/>
          </p:cNvSpPr>
          <p:nvPr>
            <p:ph type="title"/>
          </p:nvPr>
        </p:nvSpPr>
        <p:spPr>
          <a:xfrm>
            <a:off x="539552" y="125413"/>
            <a:ext cx="8340537" cy="1143000"/>
          </a:xfrm>
        </p:spPr>
        <p:txBody>
          <a:bodyPr/>
          <a:lstStyle/>
          <a:p>
            <a:r>
              <a:rPr lang="nl-NL" altLang="nl-NL" sz="3600" dirty="0">
                <a:solidFill>
                  <a:srgbClr val="C00000"/>
                </a:solidFill>
                <a:latin typeface="+mn-lt"/>
              </a:rPr>
              <a:t>Technische ontwikkeling e-sigaret / JUUL</a:t>
            </a:r>
            <a:br>
              <a:rPr lang="nl-NL" altLang="nl-NL" sz="3200" dirty="0">
                <a:solidFill>
                  <a:srgbClr val="C00000"/>
                </a:solidFill>
                <a:latin typeface="+mn-lt"/>
              </a:rPr>
            </a:br>
            <a:r>
              <a:rPr lang="nl-NL" altLang="nl-NL" sz="2400" dirty="0">
                <a:solidFill>
                  <a:srgbClr val="C00000"/>
                </a:solidFill>
                <a:latin typeface="+mn-lt"/>
              </a:rPr>
              <a:t>4 generaties, 466 merken, ± 8000 smaken</a:t>
            </a:r>
          </a:p>
        </p:txBody>
      </p:sp>
      <p:pic>
        <p:nvPicPr>
          <p:cNvPr id="7174" name="Picture 1" descr="G:\tabak\onderwerpen\e-cig\plaatjes\BILD8655.JPG"/>
          <p:cNvPicPr>
            <a:picLocks noChangeAspect="1" noChangeArrowheads="1"/>
          </p:cNvPicPr>
          <p:nvPr/>
        </p:nvPicPr>
        <p:blipFill rotWithShape="1">
          <a:blip r:embed="rId3">
            <a:extLst>
              <a:ext uri="{28A0092B-C50C-407E-A947-70E740481C1C}">
                <a14:useLocalDpi xmlns:a14="http://schemas.microsoft.com/office/drawing/2010/main" val="0"/>
              </a:ext>
            </a:extLst>
          </a:blip>
          <a:srcRect l="15071" t="11119" r="11258" b="19937"/>
          <a:stretch/>
        </p:blipFill>
        <p:spPr bwMode="auto">
          <a:xfrm>
            <a:off x="224289" y="1583168"/>
            <a:ext cx="3066472" cy="2152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5" name="Tekstvak 10"/>
          <p:cNvSpPr txBox="1">
            <a:spLocks noChangeArrowheads="1"/>
          </p:cNvSpPr>
          <p:nvPr/>
        </p:nvSpPr>
        <p:spPr bwMode="auto">
          <a:xfrm>
            <a:off x="-36512" y="5229200"/>
            <a:ext cx="7076206" cy="156966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MS PGothic" pitchFamily="34" charset="-128"/>
              </a:defRPr>
            </a:lvl3pPr>
            <a:lvl4pPr marL="1600200" indent="-228600" eaLnBrk="0" hangingPunct="0">
              <a:spcBef>
                <a:spcPts val="400"/>
              </a:spcBef>
              <a:buClr>
                <a:srgbClr val="FFBA00"/>
              </a:buClr>
              <a:buSzPct val="75000"/>
              <a:buFont typeface="Wingdings" pitchFamily="2" charset="2"/>
              <a:buChar char=""/>
              <a:defRPr sz="2000">
                <a:solidFill>
                  <a:schemeClr val="tx1"/>
                </a:solidFill>
                <a:latin typeface="Tw Cen MT" pitchFamily="34" charset="0"/>
                <a:ea typeface="MS PGothic" pitchFamily="34" charset="-128"/>
              </a:defRPr>
            </a:lvl4pPr>
            <a:lvl5pPr marL="2057400" indent="-228600" eaLnBrk="0" hangingPunct="0">
              <a:spcBef>
                <a:spcPts val="400"/>
              </a:spcBef>
              <a:buClr>
                <a:srgbClr val="99CC00"/>
              </a:buClr>
              <a:buSzPct val="65000"/>
              <a:buFont typeface="Wingdings" pitchFamily="2" charset="2"/>
              <a:buChar char=""/>
              <a:defRPr sz="2000">
                <a:solidFill>
                  <a:schemeClr val="tx1"/>
                </a:solidFill>
                <a:latin typeface="Tw Cen MT" pitchFamily="34" charset="0"/>
                <a:ea typeface="MS PGothic" pitchFamily="34" charset="-128"/>
              </a:defRPr>
            </a:lvl5pPr>
            <a:lvl6pPr marL="2514600" indent="-228600" eaLnBrk="0" fontAlgn="base" hangingPunct="0">
              <a:spcBef>
                <a:spcPts val="400"/>
              </a:spcBef>
              <a:spcAft>
                <a:spcPct val="0"/>
              </a:spcAft>
              <a:buClr>
                <a:srgbClr val="99CC00"/>
              </a:buClr>
              <a:buSzPct val="65000"/>
              <a:buFont typeface="Wingdings" pitchFamily="2" charset="2"/>
              <a:buChar char=""/>
              <a:defRPr sz="2000">
                <a:solidFill>
                  <a:schemeClr val="tx1"/>
                </a:solidFill>
                <a:latin typeface="Tw Cen MT" pitchFamily="34" charset="0"/>
                <a:ea typeface="MS PGothic" pitchFamily="34" charset="-128"/>
              </a:defRPr>
            </a:lvl6pPr>
            <a:lvl7pPr marL="2971800" indent="-228600" eaLnBrk="0" fontAlgn="base" hangingPunct="0">
              <a:spcBef>
                <a:spcPts val="400"/>
              </a:spcBef>
              <a:spcAft>
                <a:spcPct val="0"/>
              </a:spcAft>
              <a:buClr>
                <a:srgbClr val="99CC00"/>
              </a:buClr>
              <a:buSzPct val="65000"/>
              <a:buFont typeface="Wingdings" pitchFamily="2" charset="2"/>
              <a:buChar char=""/>
              <a:defRPr sz="2000">
                <a:solidFill>
                  <a:schemeClr val="tx1"/>
                </a:solidFill>
                <a:latin typeface="Tw Cen MT" pitchFamily="34" charset="0"/>
                <a:ea typeface="MS PGothic" pitchFamily="34" charset="-128"/>
              </a:defRPr>
            </a:lvl7pPr>
            <a:lvl8pPr marL="3429000" indent="-228600" eaLnBrk="0" fontAlgn="base" hangingPunct="0">
              <a:spcBef>
                <a:spcPts val="400"/>
              </a:spcBef>
              <a:spcAft>
                <a:spcPct val="0"/>
              </a:spcAft>
              <a:buClr>
                <a:srgbClr val="99CC00"/>
              </a:buClr>
              <a:buSzPct val="65000"/>
              <a:buFont typeface="Wingdings" pitchFamily="2" charset="2"/>
              <a:buChar char=""/>
              <a:defRPr sz="2000">
                <a:solidFill>
                  <a:schemeClr val="tx1"/>
                </a:solidFill>
                <a:latin typeface="Tw Cen MT" pitchFamily="34" charset="0"/>
                <a:ea typeface="MS PGothic" pitchFamily="34" charset="-128"/>
              </a:defRPr>
            </a:lvl8pPr>
            <a:lvl9pPr marL="3886200" indent="-228600" eaLnBrk="0" fontAlgn="base" hangingPunct="0">
              <a:spcBef>
                <a:spcPts val="400"/>
              </a:spcBef>
              <a:spcAft>
                <a:spcPct val="0"/>
              </a:spcAft>
              <a:buClr>
                <a:srgbClr val="99CC00"/>
              </a:buClr>
              <a:buSzPct val="65000"/>
              <a:buFont typeface="Wingdings" pitchFamily="2" charset="2"/>
              <a:buChar char=""/>
              <a:defRPr sz="2000">
                <a:solidFill>
                  <a:schemeClr val="tx1"/>
                </a:solidFill>
                <a:latin typeface="Tw Cen MT" pitchFamily="34" charset="0"/>
                <a:ea typeface="MS PGothic" pitchFamily="34" charset="-128"/>
              </a:defRPr>
            </a:lvl9pPr>
          </a:lstStyle>
          <a:p>
            <a:pPr eaLnBrk="1" hangingPunct="1">
              <a:spcBef>
                <a:spcPct val="0"/>
              </a:spcBef>
              <a:buClrTx/>
              <a:buSzTx/>
              <a:buFontTx/>
              <a:buNone/>
            </a:pPr>
            <a:r>
              <a:rPr lang="nl-NL" altLang="nl-NL" sz="2400" dirty="0">
                <a:latin typeface="+mn-lt"/>
              </a:rPr>
              <a:t>1</a:t>
            </a:r>
            <a:r>
              <a:rPr lang="nl-NL" altLang="nl-NL" sz="2400" baseline="30000" dirty="0">
                <a:latin typeface="+mn-lt"/>
              </a:rPr>
              <a:t>e</a:t>
            </a:r>
            <a:r>
              <a:rPr lang="nl-NL" altLang="nl-NL" sz="2400" dirty="0">
                <a:latin typeface="+mn-lt"/>
              </a:rPr>
              <a:t> generatie: wegwerp</a:t>
            </a:r>
          </a:p>
          <a:p>
            <a:pPr eaLnBrk="1" hangingPunct="1">
              <a:spcBef>
                <a:spcPct val="0"/>
              </a:spcBef>
              <a:buClrTx/>
              <a:buSzTx/>
              <a:buFontTx/>
              <a:buNone/>
            </a:pPr>
            <a:r>
              <a:rPr lang="nl-NL" altLang="nl-NL" sz="2400" dirty="0">
                <a:latin typeface="+mn-lt"/>
              </a:rPr>
              <a:t>2</a:t>
            </a:r>
            <a:r>
              <a:rPr lang="nl-NL" altLang="nl-NL" sz="2400" baseline="30000" dirty="0">
                <a:latin typeface="+mn-lt"/>
              </a:rPr>
              <a:t>e</a:t>
            </a:r>
            <a:r>
              <a:rPr lang="nl-NL" altLang="nl-NL" sz="2400" dirty="0">
                <a:latin typeface="+mn-lt"/>
              </a:rPr>
              <a:t> generatie: </a:t>
            </a:r>
            <a:r>
              <a:rPr lang="nl-NL" altLang="nl-NL" sz="2400" dirty="0" err="1">
                <a:latin typeface="+mn-lt"/>
              </a:rPr>
              <a:t>hervulbaar</a:t>
            </a:r>
            <a:endParaRPr lang="nl-NL" altLang="nl-NL" sz="2400" dirty="0">
              <a:latin typeface="+mn-lt"/>
            </a:endParaRPr>
          </a:p>
          <a:p>
            <a:pPr eaLnBrk="1" hangingPunct="1">
              <a:spcBef>
                <a:spcPct val="0"/>
              </a:spcBef>
              <a:buClrTx/>
              <a:buSzTx/>
              <a:buFontTx/>
              <a:buNone/>
            </a:pPr>
            <a:r>
              <a:rPr lang="nl-NL" altLang="nl-NL" sz="2400" dirty="0">
                <a:latin typeface="+mn-lt"/>
              </a:rPr>
              <a:t>3</a:t>
            </a:r>
            <a:r>
              <a:rPr lang="nl-NL" altLang="nl-NL" sz="2400" baseline="30000" dirty="0">
                <a:latin typeface="+mn-lt"/>
              </a:rPr>
              <a:t>e</a:t>
            </a:r>
            <a:r>
              <a:rPr lang="nl-NL" altLang="nl-NL" sz="2400" dirty="0">
                <a:latin typeface="+mn-lt"/>
              </a:rPr>
              <a:t> generatie: mix </a:t>
            </a:r>
            <a:r>
              <a:rPr lang="nl-NL" altLang="nl-NL" sz="2400" dirty="0" err="1">
                <a:latin typeface="+mn-lt"/>
              </a:rPr>
              <a:t>and</a:t>
            </a:r>
            <a:r>
              <a:rPr lang="nl-NL" altLang="nl-NL" sz="2400" dirty="0">
                <a:latin typeface="+mn-lt"/>
              </a:rPr>
              <a:t> match </a:t>
            </a:r>
            <a:r>
              <a:rPr lang="nl-NL" altLang="nl-NL" sz="2400" dirty="0" err="1">
                <a:latin typeface="+mn-lt"/>
              </a:rPr>
              <a:t>and</a:t>
            </a:r>
            <a:r>
              <a:rPr lang="nl-NL" altLang="nl-NL" sz="2400" dirty="0">
                <a:latin typeface="+mn-lt"/>
              </a:rPr>
              <a:t> pimp </a:t>
            </a:r>
            <a:r>
              <a:rPr lang="nl-NL" altLang="nl-NL" sz="2400" dirty="0" err="1">
                <a:latin typeface="+mn-lt"/>
              </a:rPr>
              <a:t>your</a:t>
            </a:r>
            <a:r>
              <a:rPr lang="nl-NL" altLang="nl-NL" sz="2400" dirty="0">
                <a:latin typeface="+mn-lt"/>
              </a:rPr>
              <a:t> </a:t>
            </a:r>
            <a:r>
              <a:rPr lang="nl-NL" altLang="nl-NL" sz="2400" dirty="0" err="1">
                <a:latin typeface="+mn-lt"/>
              </a:rPr>
              <a:t>own</a:t>
            </a:r>
            <a:endParaRPr lang="nl-NL" altLang="nl-NL" sz="2400" dirty="0">
              <a:latin typeface="+mn-lt"/>
            </a:endParaRPr>
          </a:p>
          <a:p>
            <a:pPr eaLnBrk="1" hangingPunct="1">
              <a:spcBef>
                <a:spcPct val="0"/>
              </a:spcBef>
              <a:buClrTx/>
              <a:buSzTx/>
              <a:buFontTx/>
              <a:buNone/>
            </a:pPr>
            <a:r>
              <a:rPr lang="nl-NL" altLang="nl-NL" sz="2400" dirty="0">
                <a:latin typeface="+mn-lt"/>
              </a:rPr>
              <a:t>4</a:t>
            </a:r>
            <a:r>
              <a:rPr lang="nl-NL" altLang="nl-NL" sz="2400" baseline="30000" dirty="0">
                <a:latin typeface="+mn-lt"/>
              </a:rPr>
              <a:t>e </a:t>
            </a:r>
            <a:r>
              <a:rPr lang="nl-NL" altLang="nl-NL" sz="2400" dirty="0">
                <a:latin typeface="+mn-lt"/>
              </a:rPr>
              <a:t>generatie: temp, vloeistof toevoer, inductie instelbaar</a:t>
            </a:r>
          </a:p>
        </p:txBody>
      </p:sp>
      <p:pic>
        <p:nvPicPr>
          <p:cNvPr id="7176" name="Afbeelding 11" descr="structure-e-cigaret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033" y="3805203"/>
            <a:ext cx="5178425"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8" name="Tijdelijke aanduiding voor inhoud 3" descr="e-sig vullen.jpg"/>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5725081" y="1583168"/>
            <a:ext cx="3191719" cy="2128445"/>
          </a:xfrm>
        </p:spPr>
      </p:pic>
      <p:pic>
        <p:nvPicPr>
          <p:cNvPr id="11" name="Tijdelijke aanduiding voor inhoud 3">
            <a:extLst>
              <a:ext uri="{FF2B5EF4-FFF2-40B4-BE49-F238E27FC236}">
                <a16:creationId xmlns:a16="http://schemas.microsoft.com/office/drawing/2014/main" id="{4A06D580-90BC-634E-8814-A5E8626F11AA}"/>
              </a:ext>
            </a:extLst>
          </p:cNvPr>
          <p:cNvPicPr>
            <a:picLocks noChangeAspect="1"/>
          </p:cNvPicPr>
          <p:nvPr/>
        </p:nvPicPr>
        <p:blipFill>
          <a:blip r:embed="rId6"/>
          <a:stretch>
            <a:fillRect/>
          </a:stretch>
        </p:blipFill>
        <p:spPr bwMode="auto">
          <a:xfrm>
            <a:off x="6804248" y="4821451"/>
            <a:ext cx="2391059" cy="2063933"/>
          </a:xfrm>
          <a:prstGeom prst="rect">
            <a:avLst/>
          </a:prstGeom>
          <a:noFill/>
          <a:ln w="9525">
            <a:noFill/>
            <a:miter lim="800000"/>
            <a:headEnd/>
            <a:tailEnd/>
          </a:ln>
        </p:spPr>
      </p:pic>
    </p:spTree>
    <p:extLst>
      <p:ext uri="{BB962C8B-B14F-4D97-AF65-F5344CB8AC3E}">
        <p14:creationId xmlns:p14="http://schemas.microsoft.com/office/powerpoint/2010/main" val="3198250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p:nvPr>
        </p:nvSpPr>
        <p:spPr>
          <a:xfrm>
            <a:off x="468313" y="52388"/>
            <a:ext cx="7886700" cy="928340"/>
          </a:xfrm>
        </p:spPr>
        <p:txBody>
          <a:bodyPr/>
          <a:lstStyle/>
          <a:p>
            <a:r>
              <a:rPr lang="nl-NL" sz="3600" dirty="0">
                <a:solidFill>
                  <a:srgbClr val="C00000"/>
                </a:solidFill>
                <a:ea typeface="MS PGothic" charset="0"/>
              </a:rPr>
              <a:t>Inhoud e-sigaret</a:t>
            </a:r>
          </a:p>
        </p:txBody>
      </p:sp>
      <p:sp>
        <p:nvSpPr>
          <p:cNvPr id="48130" name="Tijdelijke aanduiding voor inhoud 2"/>
          <p:cNvSpPr>
            <a:spLocks noGrp="1"/>
          </p:cNvSpPr>
          <p:nvPr>
            <p:ph idx="1"/>
          </p:nvPr>
        </p:nvSpPr>
        <p:spPr>
          <a:xfrm>
            <a:off x="174625" y="1776362"/>
            <a:ext cx="9005887" cy="5253038"/>
          </a:xfrm>
        </p:spPr>
        <p:txBody>
          <a:bodyPr/>
          <a:lstStyle/>
          <a:p>
            <a:r>
              <a:rPr lang="nl-NL" sz="2800" dirty="0">
                <a:ea typeface="MS PGothic" charset="0"/>
              </a:rPr>
              <a:t>Propyleenglycol</a:t>
            </a:r>
          </a:p>
          <a:p>
            <a:r>
              <a:rPr lang="nl-NL" sz="2800" dirty="0">
                <a:ea typeface="MS PGothic" charset="0"/>
              </a:rPr>
              <a:t>Glycerol</a:t>
            </a:r>
          </a:p>
          <a:p>
            <a:r>
              <a:rPr lang="nl-NL" sz="2800" dirty="0">
                <a:ea typeface="MS PGothic" charset="0"/>
              </a:rPr>
              <a:t>Formaldehyde, acetaldehyde, </a:t>
            </a:r>
            <a:r>
              <a:rPr lang="nl-NL" sz="2800" dirty="0" err="1">
                <a:ea typeface="MS PGothic" charset="0"/>
              </a:rPr>
              <a:t>acroleïne</a:t>
            </a:r>
            <a:r>
              <a:rPr lang="nl-NL" sz="2800" dirty="0">
                <a:ea typeface="MS PGothic" charset="0"/>
              </a:rPr>
              <a:t>,</a:t>
            </a:r>
            <a:br>
              <a:rPr lang="nl-NL" sz="2800" dirty="0">
                <a:ea typeface="MS PGothic" charset="0"/>
              </a:rPr>
            </a:br>
            <a:r>
              <a:rPr lang="nl-NL" sz="2800" dirty="0">
                <a:ea typeface="MS PGothic" charset="0"/>
              </a:rPr>
              <a:t>ketonen, aceton, benzeen, tolueen</a:t>
            </a:r>
          </a:p>
          <a:p>
            <a:r>
              <a:rPr lang="nl-NL" sz="2800" dirty="0">
                <a:ea typeface="MS PGothic" charset="0"/>
              </a:rPr>
              <a:t>(TSNA) </a:t>
            </a:r>
            <a:r>
              <a:rPr lang="nl-NL" sz="2800" dirty="0" err="1">
                <a:ea typeface="MS PGothic" charset="0"/>
              </a:rPr>
              <a:t>Nitrosaminen</a:t>
            </a:r>
            <a:endParaRPr lang="nl-NL" sz="2800" dirty="0">
              <a:ea typeface="MS PGothic" charset="0"/>
            </a:endParaRPr>
          </a:p>
          <a:p>
            <a:r>
              <a:rPr lang="nl-NL" sz="2800" dirty="0">
                <a:ea typeface="MS PGothic" charset="0"/>
              </a:rPr>
              <a:t>Metalen: lood, chroom, tin, zilver, nikkel</a:t>
            </a:r>
          </a:p>
          <a:p>
            <a:r>
              <a:rPr lang="nl-NL" sz="2800" dirty="0">
                <a:ea typeface="MS PGothic" charset="0"/>
              </a:rPr>
              <a:t>Nicotine (0 – 20 mg/ml)</a:t>
            </a:r>
          </a:p>
          <a:p>
            <a:r>
              <a:rPr lang="nl-NL" sz="2800" dirty="0">
                <a:ea typeface="MS PGothic" charset="0"/>
              </a:rPr>
              <a:t>Smaakstoffen </a:t>
            </a:r>
          </a:p>
          <a:p>
            <a:r>
              <a:rPr lang="nl-NL" sz="2800" dirty="0">
                <a:ea typeface="MS PGothic" charset="0"/>
              </a:rPr>
              <a:t>Batterijen</a:t>
            </a:r>
          </a:p>
          <a:p>
            <a:pPr>
              <a:buFont typeface="Wingdings" charset="0"/>
              <a:buNone/>
            </a:pPr>
            <a:endParaRPr lang="nl-NL" sz="2800" dirty="0">
              <a:ea typeface="MS PGothic" charset="0"/>
            </a:endParaRPr>
          </a:p>
          <a:p>
            <a:pPr>
              <a:buFont typeface="Wingdings" charset="0"/>
              <a:buNone/>
            </a:pPr>
            <a:endParaRPr lang="nl-NL" sz="2800" dirty="0">
              <a:ea typeface="MS PGothic" charset="0"/>
            </a:endParaRPr>
          </a:p>
          <a:p>
            <a:pPr>
              <a:buFont typeface="Wingdings" charset="0"/>
              <a:buNone/>
            </a:pPr>
            <a:endParaRPr lang="nl-NL" sz="2800" dirty="0">
              <a:ea typeface="MS PGothic" charset="0"/>
            </a:endParaRPr>
          </a:p>
          <a:p>
            <a:endParaRPr lang="nl-NL" sz="2800" dirty="0">
              <a:ea typeface="MS PGothic" charset="0"/>
            </a:endParaRPr>
          </a:p>
        </p:txBody>
      </p:sp>
      <p:sp>
        <p:nvSpPr>
          <p:cNvPr id="12" name="Date Placeholder 3"/>
          <p:cNvSpPr>
            <a:spLocks noGrp="1"/>
          </p:cNvSpPr>
          <p:nvPr>
            <p:ph type="dt" sz="quarter" idx="10"/>
          </p:nvPr>
        </p:nvSpPr>
        <p:spPr bwMode="auto">
          <a:xfrm>
            <a:off x="539552" y="836712"/>
            <a:ext cx="7776864" cy="5091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nl-NL" sz="2000">
                <a:solidFill>
                  <a:schemeClr val="tx2"/>
                </a:solidFill>
                <a:latin typeface="+mn-lt"/>
              </a:rPr>
              <a:t>Bron: RIVM De gezondheidsrisico's van e-sigaret gebruik | 19-4-2016</a:t>
            </a:r>
          </a:p>
        </p:txBody>
      </p:sp>
    </p:spTree>
    <p:extLst>
      <p:ext uri="{BB962C8B-B14F-4D97-AF65-F5344CB8AC3E}">
        <p14:creationId xmlns:p14="http://schemas.microsoft.com/office/powerpoint/2010/main" val="35234013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530225" y="131763"/>
            <a:ext cx="7886700" cy="1325562"/>
          </a:xfrm>
        </p:spPr>
        <p:txBody>
          <a:bodyPr/>
          <a:lstStyle/>
          <a:p>
            <a:r>
              <a:rPr lang="nl-NL" altLang="nl-NL">
                <a:solidFill>
                  <a:srgbClr val="C00000"/>
                </a:solidFill>
                <a:latin typeface="Calibri" pitchFamily="34" charset="0"/>
              </a:rPr>
              <a:t>Bijwerkingen e-sigaret</a:t>
            </a:r>
          </a:p>
        </p:txBody>
      </p:sp>
      <p:sp>
        <p:nvSpPr>
          <p:cNvPr id="11267" name="Tijdelijke aanduiding voor inhoud 2"/>
          <p:cNvSpPr>
            <a:spLocks noGrp="1"/>
          </p:cNvSpPr>
          <p:nvPr>
            <p:ph idx="1"/>
          </p:nvPr>
        </p:nvSpPr>
        <p:spPr>
          <a:xfrm>
            <a:off x="179388" y="1295400"/>
            <a:ext cx="8964612" cy="5562600"/>
          </a:xfrm>
        </p:spPr>
        <p:txBody>
          <a:bodyPr/>
          <a:lstStyle/>
          <a:p>
            <a:pPr>
              <a:lnSpc>
                <a:spcPct val="150000"/>
              </a:lnSpc>
            </a:pPr>
            <a:r>
              <a:rPr lang="nl-NL" altLang="nl-NL" sz="2400">
                <a:latin typeface="Calibri" pitchFamily="34" charset="0"/>
              </a:rPr>
              <a:t>Propyleenglycol*: luchtwegaandoeningen</a:t>
            </a:r>
          </a:p>
          <a:p>
            <a:pPr>
              <a:lnSpc>
                <a:spcPct val="150000"/>
              </a:lnSpc>
            </a:pPr>
            <a:r>
              <a:rPr lang="nl-NL" altLang="nl-NL" sz="2400">
                <a:latin typeface="Calibri" pitchFamily="34" charset="0"/>
              </a:rPr>
              <a:t>Glycerol*: kan leiden tot voorstadia van kanker</a:t>
            </a:r>
          </a:p>
          <a:p>
            <a:pPr>
              <a:lnSpc>
                <a:spcPct val="150000"/>
              </a:lnSpc>
            </a:pPr>
            <a:r>
              <a:rPr lang="nl-NL" altLang="nl-NL" sz="2400">
                <a:latin typeface="Calibri" pitchFamily="34" charset="0"/>
              </a:rPr>
              <a:t>Nitrosamines*: schadelijk, kankerverwekkend</a:t>
            </a:r>
          </a:p>
          <a:p>
            <a:pPr>
              <a:lnSpc>
                <a:spcPct val="150000"/>
              </a:lnSpc>
            </a:pPr>
            <a:r>
              <a:rPr lang="nl-NL" altLang="nl-NL" sz="2400">
                <a:latin typeface="Calibri" pitchFamily="34" charset="0"/>
              </a:rPr>
              <a:t>Nicotine*: </a:t>
            </a:r>
          </a:p>
          <a:p>
            <a:pPr lvl="1">
              <a:lnSpc>
                <a:spcPct val="80000"/>
              </a:lnSpc>
            </a:pPr>
            <a:r>
              <a:rPr lang="nl-NL" altLang="nl-NL" sz="2000">
                <a:latin typeface="Calibri" pitchFamily="34" charset="0"/>
              </a:rPr>
              <a:t>verslaving</a:t>
            </a:r>
          </a:p>
          <a:p>
            <a:pPr lvl="1">
              <a:lnSpc>
                <a:spcPct val="80000"/>
              </a:lnSpc>
            </a:pPr>
            <a:r>
              <a:rPr lang="nl-NL" altLang="nl-NL" sz="2000">
                <a:latin typeface="Calibri" pitchFamily="34" charset="0"/>
              </a:rPr>
              <a:t>RR verhoging</a:t>
            </a:r>
          </a:p>
          <a:p>
            <a:pPr lvl="1">
              <a:lnSpc>
                <a:spcPct val="80000"/>
              </a:lnSpc>
            </a:pPr>
            <a:r>
              <a:rPr lang="nl-NL" altLang="nl-NL" sz="2000">
                <a:latin typeface="Calibri" pitchFamily="34" charset="0"/>
              </a:rPr>
              <a:t>toename hartfrequentie</a:t>
            </a:r>
          </a:p>
          <a:p>
            <a:pPr lvl="1">
              <a:lnSpc>
                <a:spcPct val="80000"/>
              </a:lnSpc>
            </a:pPr>
            <a:r>
              <a:rPr lang="nl-NL" altLang="nl-NL" sz="2000">
                <a:latin typeface="Calibri" pitchFamily="34" charset="0"/>
              </a:rPr>
              <a:t>bevordering groei bestaande tumoren / sneller uitzaaiingen </a:t>
            </a:r>
          </a:p>
          <a:p>
            <a:pPr lvl="1"/>
            <a:r>
              <a:rPr lang="nl-NL" altLang="nl-NL" sz="2000">
                <a:latin typeface="Calibri" pitchFamily="34" charset="0"/>
              </a:rPr>
              <a:t>verder: misselijkheid, braken, hoofdpijn, duizeligheid</a:t>
            </a:r>
          </a:p>
          <a:p>
            <a:pPr lvl="1"/>
            <a:r>
              <a:rPr lang="nl-NL" altLang="nl-NL" sz="2000">
                <a:latin typeface="Calibri" pitchFamily="34" charset="0"/>
              </a:rPr>
              <a:t>Effecten op de foetale ontwikkeling</a:t>
            </a:r>
          </a:p>
          <a:p>
            <a:r>
              <a:rPr lang="nl-NL" altLang="nl-NL" sz="2400" u="sng">
                <a:solidFill>
                  <a:srgbClr val="C00000"/>
                </a:solidFill>
                <a:latin typeface="Calibri" pitchFamily="34" charset="0"/>
              </a:rPr>
              <a:t>LET OP**: net als bij stoppen met roken beïnvloedt ook de </a:t>
            </a:r>
            <a:br>
              <a:rPr lang="nl-NL" altLang="nl-NL" sz="2400" u="sng">
                <a:solidFill>
                  <a:srgbClr val="C00000"/>
                </a:solidFill>
                <a:latin typeface="Calibri" pitchFamily="34" charset="0"/>
              </a:rPr>
            </a:br>
            <a:r>
              <a:rPr lang="nl-NL" altLang="nl-NL" sz="2400" u="sng">
                <a:solidFill>
                  <a:srgbClr val="C00000"/>
                </a:solidFill>
                <a:latin typeface="Calibri" pitchFamily="34" charset="0"/>
              </a:rPr>
              <a:t>e-sigaret medicijnconcentraties!!! </a:t>
            </a:r>
            <a:br>
              <a:rPr lang="nl-NL" altLang="nl-NL" sz="700" u="sng">
                <a:solidFill>
                  <a:srgbClr val="C00000"/>
                </a:solidFill>
                <a:latin typeface="Calibri" pitchFamily="34" charset="0"/>
              </a:rPr>
            </a:br>
            <a:endParaRPr lang="nl-NL" altLang="nl-NL" sz="700" u="sng">
              <a:solidFill>
                <a:srgbClr val="C00000"/>
              </a:solidFill>
              <a:latin typeface="Calibri" pitchFamily="34" charset="0"/>
            </a:endParaRPr>
          </a:p>
          <a:p>
            <a:pPr>
              <a:lnSpc>
                <a:spcPct val="80000"/>
              </a:lnSpc>
              <a:buFont typeface="Wingdings" pitchFamily="2" charset="2"/>
              <a:buNone/>
            </a:pPr>
            <a:endParaRPr lang="nl-NL" altLang="nl-NL" sz="700">
              <a:latin typeface="Calibri" pitchFamily="34" charset="0"/>
            </a:endParaRPr>
          </a:p>
        </p:txBody>
      </p:sp>
      <p:sp>
        <p:nvSpPr>
          <p:cNvPr id="11268" name="Tekstvak 3"/>
          <p:cNvSpPr txBox="1">
            <a:spLocks noChangeArrowheads="1"/>
          </p:cNvSpPr>
          <p:nvPr/>
        </p:nvSpPr>
        <p:spPr bwMode="auto">
          <a:xfrm>
            <a:off x="5580063" y="6351588"/>
            <a:ext cx="37449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MS PGothic" pitchFamily="34" charset="-128"/>
              </a:defRPr>
            </a:lvl3pPr>
            <a:lvl4pPr marL="1600200" indent="-228600" eaLnBrk="0" hangingPunct="0">
              <a:spcBef>
                <a:spcPts val="400"/>
              </a:spcBef>
              <a:buClr>
                <a:srgbClr val="FFBA00"/>
              </a:buClr>
              <a:buSzPct val="75000"/>
              <a:buFont typeface="Wingdings" pitchFamily="2" charset="2"/>
              <a:buChar char=""/>
              <a:defRPr sz="2000">
                <a:solidFill>
                  <a:schemeClr val="tx1"/>
                </a:solidFill>
                <a:latin typeface="Tw Cen MT" pitchFamily="34" charset="0"/>
                <a:ea typeface="MS PGothic" pitchFamily="34" charset="-128"/>
              </a:defRPr>
            </a:lvl4pPr>
            <a:lvl5pPr marL="2057400" indent="-228600" eaLnBrk="0" hangingPunct="0">
              <a:spcBef>
                <a:spcPts val="400"/>
              </a:spcBef>
              <a:buClr>
                <a:srgbClr val="99CC00"/>
              </a:buClr>
              <a:buSzPct val="65000"/>
              <a:buFont typeface="Wingdings" pitchFamily="2" charset="2"/>
              <a:buChar char=""/>
              <a:defRPr sz="2000">
                <a:solidFill>
                  <a:schemeClr val="tx1"/>
                </a:solidFill>
                <a:latin typeface="Tw Cen MT" pitchFamily="34" charset="0"/>
                <a:ea typeface="MS PGothic" pitchFamily="34" charset="-128"/>
              </a:defRPr>
            </a:lvl5pPr>
            <a:lvl6pPr marL="2514600" indent="-228600" eaLnBrk="0" fontAlgn="base" hangingPunct="0">
              <a:spcBef>
                <a:spcPts val="400"/>
              </a:spcBef>
              <a:spcAft>
                <a:spcPct val="0"/>
              </a:spcAft>
              <a:buClr>
                <a:srgbClr val="99CC00"/>
              </a:buClr>
              <a:buSzPct val="65000"/>
              <a:buFont typeface="Wingdings" pitchFamily="2" charset="2"/>
              <a:buChar char=""/>
              <a:defRPr sz="2000">
                <a:solidFill>
                  <a:schemeClr val="tx1"/>
                </a:solidFill>
                <a:latin typeface="Tw Cen MT" pitchFamily="34" charset="0"/>
                <a:ea typeface="MS PGothic" pitchFamily="34" charset="-128"/>
              </a:defRPr>
            </a:lvl6pPr>
            <a:lvl7pPr marL="2971800" indent="-228600" eaLnBrk="0" fontAlgn="base" hangingPunct="0">
              <a:spcBef>
                <a:spcPts val="400"/>
              </a:spcBef>
              <a:spcAft>
                <a:spcPct val="0"/>
              </a:spcAft>
              <a:buClr>
                <a:srgbClr val="99CC00"/>
              </a:buClr>
              <a:buSzPct val="65000"/>
              <a:buFont typeface="Wingdings" pitchFamily="2" charset="2"/>
              <a:buChar char=""/>
              <a:defRPr sz="2000">
                <a:solidFill>
                  <a:schemeClr val="tx1"/>
                </a:solidFill>
                <a:latin typeface="Tw Cen MT" pitchFamily="34" charset="0"/>
                <a:ea typeface="MS PGothic" pitchFamily="34" charset="-128"/>
              </a:defRPr>
            </a:lvl7pPr>
            <a:lvl8pPr marL="3429000" indent="-228600" eaLnBrk="0" fontAlgn="base" hangingPunct="0">
              <a:spcBef>
                <a:spcPts val="400"/>
              </a:spcBef>
              <a:spcAft>
                <a:spcPct val="0"/>
              </a:spcAft>
              <a:buClr>
                <a:srgbClr val="99CC00"/>
              </a:buClr>
              <a:buSzPct val="65000"/>
              <a:buFont typeface="Wingdings" pitchFamily="2" charset="2"/>
              <a:buChar char=""/>
              <a:defRPr sz="2000">
                <a:solidFill>
                  <a:schemeClr val="tx1"/>
                </a:solidFill>
                <a:latin typeface="Tw Cen MT" pitchFamily="34" charset="0"/>
                <a:ea typeface="MS PGothic" pitchFamily="34" charset="-128"/>
              </a:defRPr>
            </a:lvl8pPr>
            <a:lvl9pPr marL="3886200" indent="-228600" eaLnBrk="0" fontAlgn="base" hangingPunct="0">
              <a:spcBef>
                <a:spcPts val="400"/>
              </a:spcBef>
              <a:spcAft>
                <a:spcPct val="0"/>
              </a:spcAft>
              <a:buClr>
                <a:srgbClr val="99CC00"/>
              </a:buClr>
              <a:buSzPct val="65000"/>
              <a:buFont typeface="Wingdings" pitchFamily="2" charset="2"/>
              <a:buChar char=""/>
              <a:defRPr sz="2000">
                <a:solidFill>
                  <a:schemeClr val="tx1"/>
                </a:solidFill>
                <a:latin typeface="Tw Cen MT" pitchFamily="34" charset="0"/>
                <a:ea typeface="MS PGothic" pitchFamily="34" charset="-128"/>
              </a:defRPr>
            </a:lvl9pPr>
          </a:lstStyle>
          <a:p>
            <a:pPr eaLnBrk="1" hangingPunct="1">
              <a:spcBef>
                <a:spcPct val="0"/>
              </a:spcBef>
              <a:buClrTx/>
              <a:buSzTx/>
              <a:buFontTx/>
              <a:buNone/>
            </a:pPr>
            <a:r>
              <a:rPr lang="nl-NL" altLang="nl-NL" sz="1200" i="1">
                <a:latin typeface="Arial" charset="0"/>
              </a:rPr>
              <a:t>*  Bron: Trimbos Instituut: factsheet e-sigaretten</a:t>
            </a:r>
          </a:p>
          <a:p>
            <a:pPr eaLnBrk="1" hangingPunct="1">
              <a:spcBef>
                <a:spcPct val="0"/>
              </a:spcBef>
              <a:buClrTx/>
              <a:buSzTx/>
              <a:buFontTx/>
              <a:buNone/>
            </a:pPr>
            <a:r>
              <a:rPr lang="nl-NL" altLang="nl-NL" sz="1200" i="1">
                <a:solidFill>
                  <a:srgbClr val="FF0000"/>
                </a:solidFill>
                <a:latin typeface="Arial" charset="0"/>
              </a:rPr>
              <a:t>**</a:t>
            </a:r>
            <a:r>
              <a:rPr lang="nl-NL" altLang="nl-NL" sz="1200" i="1">
                <a:latin typeface="Arial" charset="0"/>
              </a:rPr>
              <a:t>Bron:  NTVG 2015;159:</a:t>
            </a:r>
            <a:r>
              <a:rPr lang="nl-NL" altLang="nl-NL" sz="1200" i="1">
                <a:solidFill>
                  <a:srgbClr val="C00000"/>
                </a:solidFill>
                <a:latin typeface="Arial" charset="0"/>
              </a:rPr>
              <a:t>A9090</a:t>
            </a:r>
            <a:r>
              <a:rPr lang="nl-NL" altLang="nl-NL" sz="1200" i="1">
                <a:latin typeface="Arial" charset="0"/>
              </a:rPr>
              <a:t> </a:t>
            </a:r>
          </a:p>
        </p:txBody>
      </p:sp>
    </p:spTree>
    <p:extLst>
      <p:ext uri="{BB962C8B-B14F-4D97-AF65-F5344CB8AC3E}">
        <p14:creationId xmlns:p14="http://schemas.microsoft.com/office/powerpoint/2010/main" val="40869420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39626" y="0"/>
            <a:ext cx="7560766" cy="1325563"/>
          </a:xfrm>
        </p:spPr>
        <p:txBody>
          <a:bodyPr/>
          <a:lstStyle/>
          <a:p>
            <a:r>
              <a:rPr lang="nl-NL" altLang="nl-NL" sz="3600" dirty="0">
                <a:solidFill>
                  <a:srgbClr val="C00000"/>
                </a:solidFill>
                <a:latin typeface="Calibri" pitchFamily="34" charset="0"/>
              </a:rPr>
              <a:t>Nadelen e-sigaret</a:t>
            </a:r>
            <a:br>
              <a:rPr lang="nl-NL" altLang="nl-NL" sz="3600" dirty="0">
                <a:solidFill>
                  <a:srgbClr val="C00000"/>
                </a:solidFill>
                <a:latin typeface="Calibri" pitchFamily="34" charset="0"/>
              </a:rPr>
            </a:br>
            <a:r>
              <a:rPr lang="nl-NL" altLang="nl-NL" sz="2800" dirty="0">
                <a:solidFill>
                  <a:srgbClr val="C00000"/>
                </a:solidFill>
                <a:latin typeface="Calibri" pitchFamily="34" charset="0"/>
              </a:rPr>
              <a:t>(nog) niet aangeraden in Nederlandse Richtlijn</a:t>
            </a:r>
          </a:p>
        </p:txBody>
      </p:sp>
      <p:sp>
        <p:nvSpPr>
          <p:cNvPr id="3" name="Tijdelijke aanduiding voor inhoud 2"/>
          <p:cNvSpPr>
            <a:spLocks noGrp="1"/>
          </p:cNvSpPr>
          <p:nvPr>
            <p:ph idx="1"/>
          </p:nvPr>
        </p:nvSpPr>
        <p:spPr>
          <a:xfrm>
            <a:off x="134938" y="1665288"/>
            <a:ext cx="8397875" cy="4351337"/>
          </a:xfrm>
        </p:spPr>
        <p:txBody>
          <a:bodyPr/>
          <a:lstStyle/>
          <a:p>
            <a:r>
              <a:rPr lang="nl-NL" altLang="nl-NL" sz="2800" dirty="0"/>
              <a:t>Roken wordt weer genormaliseerd</a:t>
            </a:r>
          </a:p>
          <a:p>
            <a:r>
              <a:rPr lang="nl-NL" altLang="nl-NL" sz="2800" dirty="0"/>
              <a:t>Rookgedrag blijft gehandhaafd</a:t>
            </a:r>
          </a:p>
          <a:p>
            <a:r>
              <a:rPr lang="nl-NL" altLang="nl-NL" sz="2800" dirty="0"/>
              <a:t>Grote kans op terugval naar gewone sigaretten</a:t>
            </a:r>
          </a:p>
          <a:p>
            <a:r>
              <a:rPr lang="nl-NL" altLang="nl-NL" sz="2800" dirty="0"/>
              <a:t>Nog steeds ongezond, zij het minder dan het roken van gewone sigaretten</a:t>
            </a:r>
          </a:p>
          <a:p>
            <a:r>
              <a:rPr lang="nl-NL" altLang="nl-NL" sz="2800" dirty="0"/>
              <a:t>Risico op verkeerde </a:t>
            </a:r>
            <a:br>
              <a:rPr lang="nl-NL" altLang="nl-NL" sz="2800" dirty="0"/>
            </a:br>
            <a:r>
              <a:rPr lang="nl-NL" altLang="nl-NL" sz="2800" dirty="0"/>
              <a:t>samenstelling bij navullen</a:t>
            </a:r>
          </a:p>
          <a:p>
            <a:r>
              <a:rPr lang="nl-NL" altLang="nl-NL" sz="2800" dirty="0"/>
              <a:t>Risico</a:t>
            </a:r>
            <a:r>
              <a:rPr lang="nl-NL" altLang="ja-JP" sz="2800" dirty="0"/>
              <a:t> ontploffende </a:t>
            </a:r>
            <a:br>
              <a:rPr lang="nl-NL" altLang="ja-JP" sz="2800" dirty="0"/>
            </a:br>
            <a:r>
              <a:rPr lang="nl-NL" altLang="ja-JP" sz="2800" dirty="0"/>
              <a:t>batterijen</a:t>
            </a:r>
          </a:p>
          <a:p>
            <a:r>
              <a:rPr lang="nl-NL" altLang="nl-NL" sz="2800" dirty="0"/>
              <a:t>Smokkelen drugs</a:t>
            </a:r>
          </a:p>
        </p:txBody>
      </p:sp>
      <p:pic>
        <p:nvPicPr>
          <p:cNvPr id="4" name="Tijdelijke aanduiding voor inhoud 3" descr="e-sig ontploft3.PNG"/>
          <p:cNvPicPr>
            <a:picLocks noChangeAspect="1"/>
          </p:cNvPicPr>
          <p:nvPr/>
        </p:nvPicPr>
        <p:blipFill>
          <a:blip r:embed="rId2"/>
          <a:srcRect t="10871"/>
          <a:stretch>
            <a:fillRect/>
          </a:stretch>
        </p:blipFill>
        <p:spPr>
          <a:xfrm>
            <a:off x="4859338" y="3949700"/>
            <a:ext cx="4176712" cy="2792413"/>
          </a:xfrm>
          <a:prstGeom prst="rect">
            <a:avLst/>
          </a:prstGeom>
          <a:ln w="28575">
            <a:solidFill>
              <a:schemeClr val="accent6">
                <a:lumMod val="75000"/>
              </a:schemeClr>
            </a:solidFill>
          </a:ln>
        </p:spPr>
      </p:pic>
    </p:spTree>
    <p:extLst>
      <p:ext uri="{BB962C8B-B14F-4D97-AF65-F5344CB8AC3E}">
        <p14:creationId xmlns:p14="http://schemas.microsoft.com/office/powerpoint/2010/main" val="263083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115716" name="Tijdelijke aanduiding voor inhoud 3" descr="shishapen 1.jpg"/>
          <p:cNvPicPr>
            <a:picLocks noGrp="1" noChangeAspect="1"/>
          </p:cNvPicPr>
          <p:nvPr>
            <p:ph sz="quarter" idx="1"/>
          </p:nvPr>
        </p:nvPicPr>
        <p:blipFill>
          <a:blip r:embed="rId3"/>
          <a:srcRect l="13376"/>
          <a:stretch>
            <a:fillRect/>
          </a:stretch>
        </p:blipFill>
        <p:spPr>
          <a:xfrm>
            <a:off x="179512" y="2596627"/>
            <a:ext cx="3960812" cy="2571750"/>
          </a:xfrm>
        </p:spPr>
      </p:pic>
      <p:pic>
        <p:nvPicPr>
          <p:cNvPr id="115718" name="Afbeelding 5" descr="shishapen 3.jpg"/>
          <p:cNvPicPr>
            <a:picLocks noChangeAspect="1"/>
          </p:cNvPicPr>
          <p:nvPr/>
        </p:nvPicPr>
        <p:blipFill>
          <a:blip r:embed="rId4"/>
          <a:srcRect/>
          <a:stretch>
            <a:fillRect/>
          </a:stretch>
        </p:blipFill>
        <p:spPr bwMode="auto">
          <a:xfrm>
            <a:off x="5508104" y="2564904"/>
            <a:ext cx="2808361" cy="2808361"/>
          </a:xfrm>
          <a:prstGeom prst="rect">
            <a:avLst/>
          </a:prstGeom>
          <a:noFill/>
          <a:ln w="9525">
            <a:noFill/>
            <a:miter lim="800000"/>
            <a:headEnd/>
            <a:tailEnd/>
          </a:ln>
        </p:spPr>
      </p:pic>
      <p:sp>
        <p:nvSpPr>
          <p:cNvPr id="10" name="Tekstvak 9"/>
          <p:cNvSpPr txBox="1"/>
          <p:nvPr/>
        </p:nvSpPr>
        <p:spPr>
          <a:xfrm>
            <a:off x="2411760" y="282799"/>
            <a:ext cx="3700462" cy="769937"/>
          </a:xfrm>
          <a:prstGeom prst="rect">
            <a:avLst/>
          </a:prstGeom>
          <a:noFill/>
        </p:spPr>
        <p:txBody>
          <a:bodyPr wrap="none">
            <a:spAutoFit/>
          </a:bodyPr>
          <a:lstStyle/>
          <a:p>
            <a:pPr>
              <a:defRPr/>
            </a:pPr>
            <a:r>
              <a:rPr lang="nl-NL" sz="4400" dirty="0">
                <a:solidFill>
                  <a:srgbClr val="C00000"/>
                </a:solidFill>
                <a:cs typeface="Arial" pitchFamily="34" charset="0"/>
              </a:rPr>
              <a:t>d</a:t>
            </a:r>
            <a:r>
              <a:rPr lang="nl-NL" sz="4400" dirty="0">
                <a:solidFill>
                  <a:srgbClr val="4D4D4D"/>
                </a:solidFill>
                <a:cs typeface="Arial" pitchFamily="34" charset="0"/>
              </a:rPr>
              <a:t>e</a:t>
            </a:r>
            <a:r>
              <a:rPr lang="nl-NL" sz="4400" dirty="0">
                <a:cs typeface="Arial" pitchFamily="34" charset="0"/>
              </a:rPr>
              <a:t> </a:t>
            </a:r>
            <a:r>
              <a:rPr lang="nl-NL" sz="4400" dirty="0" err="1">
                <a:solidFill>
                  <a:srgbClr val="00B050"/>
                </a:solidFill>
                <a:cs typeface="Arial" pitchFamily="34" charset="0"/>
              </a:rPr>
              <a:t>s</a:t>
            </a:r>
            <a:r>
              <a:rPr lang="nl-NL" sz="4400" dirty="0" err="1">
                <a:solidFill>
                  <a:srgbClr val="00B0F0"/>
                </a:solidFill>
                <a:cs typeface="Arial" pitchFamily="34" charset="0"/>
              </a:rPr>
              <a:t>h</a:t>
            </a:r>
            <a:r>
              <a:rPr lang="nl-NL" sz="4400" dirty="0" err="1">
                <a:solidFill>
                  <a:srgbClr val="FFC000"/>
                </a:solidFill>
                <a:cs typeface="Arial" pitchFamily="34" charset="0"/>
              </a:rPr>
              <a:t>i</a:t>
            </a:r>
            <a:r>
              <a:rPr lang="nl-NL" sz="4400" dirty="0" err="1">
                <a:solidFill>
                  <a:srgbClr val="7030A0"/>
                </a:solidFill>
                <a:cs typeface="Arial" pitchFamily="34" charset="0"/>
              </a:rPr>
              <a:t>s</a:t>
            </a:r>
            <a:r>
              <a:rPr lang="nl-NL" sz="4400" dirty="0" err="1">
                <a:solidFill>
                  <a:srgbClr val="FF0000"/>
                </a:solidFill>
                <a:cs typeface="Arial" pitchFamily="34" charset="0"/>
              </a:rPr>
              <a:t>h</a:t>
            </a:r>
            <a:r>
              <a:rPr lang="nl-NL" sz="4400" dirty="0" err="1">
                <a:solidFill>
                  <a:srgbClr val="0070C0"/>
                </a:solidFill>
                <a:cs typeface="Arial" pitchFamily="34" charset="0"/>
              </a:rPr>
              <a:t>a</a:t>
            </a:r>
            <a:r>
              <a:rPr lang="nl-NL" sz="4400" dirty="0">
                <a:cs typeface="Arial" pitchFamily="34" charset="0"/>
              </a:rPr>
              <a:t> </a:t>
            </a:r>
            <a:r>
              <a:rPr lang="nl-NL" sz="4400" dirty="0">
                <a:solidFill>
                  <a:schemeClr val="accent5">
                    <a:lumMod val="60000"/>
                    <a:lumOff val="40000"/>
                  </a:schemeClr>
                </a:solidFill>
                <a:cs typeface="Arial" pitchFamily="34" charset="0"/>
              </a:rPr>
              <a:t>p</a:t>
            </a:r>
            <a:r>
              <a:rPr lang="nl-NL" sz="4400" dirty="0">
                <a:solidFill>
                  <a:schemeClr val="accent2"/>
                </a:solidFill>
                <a:cs typeface="Arial" pitchFamily="34" charset="0"/>
              </a:rPr>
              <a:t>e</a:t>
            </a:r>
            <a:r>
              <a:rPr lang="nl-NL" sz="4400" dirty="0">
                <a:solidFill>
                  <a:srgbClr val="CC00FF"/>
                </a:solidFill>
                <a:cs typeface="Arial" pitchFamily="34" charset="0"/>
              </a:rPr>
              <a:t>n</a:t>
            </a:r>
          </a:p>
        </p:txBody>
      </p:sp>
    </p:spTree>
    <p:extLst>
      <p:ext uri="{BB962C8B-B14F-4D97-AF65-F5344CB8AC3E}">
        <p14:creationId xmlns:p14="http://schemas.microsoft.com/office/powerpoint/2010/main" val="2538248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iQOS.jpg.pdf"/>
          <p:cNvPicPr>
            <a:picLocks noChangeAspect="1"/>
          </p:cNvPicPr>
          <p:nvPr/>
        </p:nvPicPr>
        <p:blipFill rotWithShape="1">
          <a:blip r:embed="rId2">
            <a:extLst>
              <a:ext uri="{28A0092B-C50C-407E-A947-70E740481C1C}">
                <a14:useLocalDpi xmlns:a14="http://schemas.microsoft.com/office/drawing/2010/main" val="0"/>
              </a:ext>
            </a:extLst>
          </a:blip>
          <a:srcRect l="14276" t="1169" r="7724" b="7154"/>
          <a:stretch/>
        </p:blipFill>
        <p:spPr>
          <a:xfrm rot="5400000">
            <a:off x="6735155" y="4512035"/>
            <a:ext cx="1728192" cy="2874490"/>
          </a:xfrm>
          <a:prstGeom prst="rect">
            <a:avLst/>
          </a:prstGeom>
          <a:ln w="12700" cmpd="sng">
            <a:solidFill>
              <a:srgbClr val="990000"/>
            </a:solidFill>
          </a:ln>
        </p:spPr>
      </p:pic>
      <p:sp>
        <p:nvSpPr>
          <p:cNvPr id="8" name="Tijdelijke aanduiding voor inhoud 7"/>
          <p:cNvSpPr>
            <a:spLocks noGrp="1"/>
          </p:cNvSpPr>
          <p:nvPr>
            <p:ph sz="quarter" idx="1"/>
          </p:nvPr>
        </p:nvSpPr>
        <p:spPr>
          <a:xfrm>
            <a:off x="251520" y="1381472"/>
            <a:ext cx="8153400" cy="4495800"/>
          </a:xfrm>
        </p:spPr>
        <p:txBody>
          <a:bodyPr/>
          <a:lstStyle/>
          <a:p>
            <a:pPr>
              <a:lnSpc>
                <a:spcPct val="150000"/>
              </a:lnSpc>
            </a:pPr>
            <a:r>
              <a:rPr lang="nl-NL" sz="2800" dirty="0"/>
              <a:t>Verdamping tabak i.p.v. verbranding </a:t>
            </a:r>
          </a:p>
          <a:p>
            <a:pPr>
              <a:lnSpc>
                <a:spcPct val="150000"/>
              </a:lnSpc>
            </a:pPr>
            <a:r>
              <a:rPr lang="nl-NL" sz="2800" dirty="0"/>
              <a:t>Heatsticks net zo duur als conventionele sigaretten</a:t>
            </a:r>
          </a:p>
          <a:p>
            <a:pPr>
              <a:lnSpc>
                <a:spcPct val="150000"/>
              </a:lnSpc>
            </a:pPr>
            <a:r>
              <a:rPr lang="nl-NL" sz="2800" dirty="0"/>
              <a:t>Bijkomende kosten: apparaat € 75,-</a:t>
            </a:r>
          </a:p>
          <a:p>
            <a:pPr>
              <a:lnSpc>
                <a:spcPct val="150000"/>
              </a:lnSpc>
            </a:pPr>
            <a:r>
              <a:rPr lang="nl-NL" sz="2800" dirty="0"/>
              <a:t>Effecten lange termijn onbekend</a:t>
            </a:r>
          </a:p>
          <a:p>
            <a:pPr>
              <a:lnSpc>
                <a:spcPct val="150000"/>
              </a:lnSpc>
            </a:pPr>
            <a:r>
              <a:rPr lang="nl-NL" sz="2800" dirty="0"/>
              <a:t>Medisch Tijdschrift </a:t>
            </a:r>
            <a:r>
              <a:rPr lang="nl-NL" sz="2800" i="1" dirty="0"/>
              <a:t>JAMA: </a:t>
            </a:r>
            <a:r>
              <a:rPr lang="nl-NL" sz="2800" dirty="0"/>
              <a:t>in heatstick heel veel kankerverwekkende stoffen</a:t>
            </a:r>
          </a:p>
          <a:p>
            <a:endParaRPr lang="nl-NL" sz="2800" dirty="0"/>
          </a:p>
        </p:txBody>
      </p:sp>
      <p:sp>
        <p:nvSpPr>
          <p:cNvPr id="9" name="Titel 1"/>
          <p:cNvSpPr>
            <a:spLocks noGrp="1"/>
          </p:cNvSpPr>
          <p:nvPr>
            <p:ph type="title"/>
          </p:nvPr>
        </p:nvSpPr>
        <p:spPr/>
        <p:txBody>
          <a:bodyPr/>
          <a:lstStyle/>
          <a:p>
            <a:r>
              <a:rPr lang="nl-NL" sz="3200" dirty="0" err="1">
                <a:solidFill>
                  <a:srgbClr val="B40101"/>
                </a:solidFill>
              </a:rPr>
              <a:t>iQOS</a:t>
            </a:r>
            <a:r>
              <a:rPr lang="nl-NL" sz="3200" dirty="0">
                <a:solidFill>
                  <a:srgbClr val="B40101"/>
                </a:solidFill>
              </a:rPr>
              <a:t> Heatstick = zgn. smelt- of rookloze sigaret</a:t>
            </a:r>
          </a:p>
        </p:txBody>
      </p:sp>
    </p:spTree>
    <p:extLst>
      <p:ext uri="{BB962C8B-B14F-4D97-AF65-F5344CB8AC3E}">
        <p14:creationId xmlns:p14="http://schemas.microsoft.com/office/powerpoint/2010/main" val="21279237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149507" name="Picture 5"/>
          <p:cNvPicPr>
            <a:picLocks noChangeAspect="1" noChangeArrowheads="1"/>
          </p:cNvPicPr>
          <p:nvPr/>
        </p:nvPicPr>
        <p:blipFill>
          <a:blip r:embed="rId2">
            <a:extLst>
              <a:ext uri="{28A0092B-C50C-407E-A947-70E740481C1C}">
                <a14:useLocalDpi xmlns:a14="http://schemas.microsoft.com/office/drawing/2010/main" val="0"/>
              </a:ext>
            </a:extLst>
          </a:blip>
          <a:srcRect l="49828" t="33093" r="6250" b="43282"/>
          <a:stretch>
            <a:fillRect/>
          </a:stretch>
        </p:blipFill>
        <p:spPr bwMode="auto">
          <a:xfrm>
            <a:off x="5148263" y="588963"/>
            <a:ext cx="2879725"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08" name="Picture 3"/>
          <p:cNvPicPr>
            <a:picLocks noChangeAspect="1" noChangeArrowheads="1"/>
          </p:cNvPicPr>
          <p:nvPr/>
        </p:nvPicPr>
        <p:blipFill>
          <a:blip r:embed="rId3">
            <a:extLst>
              <a:ext uri="{28A0092B-C50C-407E-A947-70E740481C1C}">
                <a14:useLocalDpi xmlns:a14="http://schemas.microsoft.com/office/drawing/2010/main" val="0"/>
              </a:ext>
            </a:extLst>
          </a:blip>
          <a:srcRect l="39845" t="37225" r="32205" b="13454"/>
          <a:stretch>
            <a:fillRect/>
          </a:stretch>
        </p:blipFill>
        <p:spPr bwMode="auto">
          <a:xfrm>
            <a:off x="6294438" y="2198688"/>
            <a:ext cx="2419350" cy="357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09" name="Picture 2"/>
          <p:cNvPicPr>
            <a:picLocks noChangeAspect="1" noChangeArrowheads="1"/>
          </p:cNvPicPr>
          <p:nvPr/>
        </p:nvPicPr>
        <p:blipFill>
          <a:blip r:embed="rId4">
            <a:extLst>
              <a:ext uri="{28A0092B-C50C-407E-A947-70E740481C1C}">
                <a14:useLocalDpi xmlns:a14="http://schemas.microsoft.com/office/drawing/2010/main" val="0"/>
              </a:ext>
            </a:extLst>
          </a:blip>
          <a:srcRect l="18822" t="39000" r="9567" b="25563"/>
          <a:stretch>
            <a:fillRect/>
          </a:stretch>
        </p:blipFill>
        <p:spPr bwMode="auto">
          <a:xfrm>
            <a:off x="1471613" y="587375"/>
            <a:ext cx="3749675" cy="132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10" name="Tekstvak 7"/>
          <p:cNvSpPr txBox="1">
            <a:spLocks noChangeArrowheads="1"/>
          </p:cNvSpPr>
          <p:nvPr/>
        </p:nvSpPr>
        <p:spPr bwMode="auto">
          <a:xfrm>
            <a:off x="7153275" y="6494463"/>
            <a:ext cx="15954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nl-NL" sz="1000" i="1" u="sng">
                <a:latin typeface="DokChampa" charset="0"/>
                <a:cs typeface="DokChampa" charset="0"/>
              </a:rPr>
              <a:t>Bron</a:t>
            </a:r>
            <a:r>
              <a:rPr lang="nl-NL" sz="1000" i="1">
                <a:latin typeface="DokChampa" charset="0"/>
                <a:cs typeface="DokChampa" charset="0"/>
              </a:rPr>
              <a:t>: WHO rapport 2005</a:t>
            </a:r>
          </a:p>
        </p:txBody>
      </p:sp>
      <p:pic>
        <p:nvPicPr>
          <p:cNvPr id="149511" name="Picture 9"/>
          <p:cNvPicPr>
            <a:picLocks noChangeAspect="1" noChangeArrowheads="1"/>
          </p:cNvPicPr>
          <p:nvPr/>
        </p:nvPicPr>
        <p:blipFill>
          <a:blip r:embed="rId5">
            <a:extLst>
              <a:ext uri="{28A0092B-C50C-407E-A947-70E740481C1C}">
                <a14:useLocalDpi xmlns:a14="http://schemas.microsoft.com/office/drawing/2010/main" val="0"/>
              </a:ext>
            </a:extLst>
          </a:blip>
          <a:srcRect t="43810" b="44382"/>
          <a:stretch>
            <a:fillRect/>
          </a:stretch>
        </p:blipFill>
        <p:spPr bwMode="auto">
          <a:xfrm>
            <a:off x="117475" y="2708275"/>
            <a:ext cx="5978525"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12" name="Picture 9"/>
          <p:cNvPicPr>
            <a:picLocks noChangeAspect="1" noChangeArrowheads="1"/>
          </p:cNvPicPr>
          <p:nvPr/>
        </p:nvPicPr>
        <p:blipFill>
          <a:blip r:embed="rId5">
            <a:extLst>
              <a:ext uri="{28A0092B-C50C-407E-A947-70E740481C1C}">
                <a14:useLocalDpi xmlns:a14="http://schemas.microsoft.com/office/drawing/2010/main" val="0"/>
              </a:ext>
            </a:extLst>
          </a:blip>
          <a:srcRect t="85381"/>
          <a:stretch>
            <a:fillRect/>
          </a:stretch>
        </p:blipFill>
        <p:spPr bwMode="auto">
          <a:xfrm>
            <a:off x="125413" y="4700588"/>
            <a:ext cx="6032500"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13" name="Picture 9"/>
          <p:cNvPicPr>
            <a:picLocks noChangeAspect="1" noChangeArrowheads="1"/>
          </p:cNvPicPr>
          <p:nvPr/>
        </p:nvPicPr>
        <p:blipFill>
          <a:blip r:embed="rId5">
            <a:extLst>
              <a:ext uri="{28A0092B-C50C-407E-A947-70E740481C1C}">
                <a14:useLocalDpi xmlns:a14="http://schemas.microsoft.com/office/drawing/2010/main" val="0"/>
              </a:ext>
            </a:extLst>
          </a:blip>
          <a:srcRect t="71458" b="20383"/>
          <a:stretch>
            <a:fillRect/>
          </a:stretch>
        </p:blipFill>
        <p:spPr bwMode="auto">
          <a:xfrm>
            <a:off x="119063" y="3860800"/>
            <a:ext cx="5976937"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6512114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4932" name="Rectangle 2"/>
          <p:cNvSpPr>
            <a:spLocks noGrp="1" noChangeArrowheads="1"/>
          </p:cNvSpPr>
          <p:nvPr>
            <p:ph type="title"/>
          </p:nvPr>
        </p:nvSpPr>
        <p:spPr>
          <a:xfrm>
            <a:off x="611188" y="0"/>
            <a:ext cx="8964612" cy="1295400"/>
          </a:xfrm>
        </p:spPr>
        <p:txBody>
          <a:bodyPr/>
          <a:lstStyle/>
          <a:p>
            <a:pPr eaLnBrk="1" hangingPunct="1"/>
            <a:r>
              <a:rPr lang="nl-NL" sz="3600">
                <a:solidFill>
                  <a:srgbClr val="C00000"/>
                </a:solidFill>
              </a:rPr>
              <a:t>Samenvatting en conclusies</a:t>
            </a:r>
          </a:p>
        </p:txBody>
      </p:sp>
      <p:sp>
        <p:nvSpPr>
          <p:cNvPr id="478211" name="Rectangle 3"/>
          <p:cNvSpPr>
            <a:spLocks noGrp="1" noChangeArrowheads="1"/>
          </p:cNvSpPr>
          <p:nvPr>
            <p:ph type="body" idx="1"/>
          </p:nvPr>
        </p:nvSpPr>
        <p:spPr>
          <a:xfrm>
            <a:off x="179388" y="1484784"/>
            <a:ext cx="8964612" cy="5329238"/>
          </a:xfrm>
        </p:spPr>
        <p:txBody>
          <a:bodyPr/>
          <a:lstStyle/>
          <a:p>
            <a:pPr eaLnBrk="1" hangingPunct="1">
              <a:lnSpc>
                <a:spcPct val="90000"/>
              </a:lnSpc>
            </a:pPr>
            <a:r>
              <a:rPr lang="nl-NL" sz="2400" dirty="0"/>
              <a:t>roken is een</a:t>
            </a:r>
            <a:r>
              <a:rPr lang="nl-NL" sz="2400" dirty="0">
                <a:solidFill>
                  <a:srgbClr val="C00000"/>
                </a:solidFill>
              </a:rPr>
              <a:t> verslaving</a:t>
            </a:r>
          </a:p>
          <a:p>
            <a:pPr eaLnBrk="1" hangingPunct="1">
              <a:lnSpc>
                <a:spcPct val="90000"/>
              </a:lnSpc>
            </a:pPr>
            <a:r>
              <a:rPr lang="nl-NL" sz="2400" dirty="0"/>
              <a:t>de</a:t>
            </a:r>
            <a:r>
              <a:rPr lang="nl-NL" sz="2400" dirty="0">
                <a:solidFill>
                  <a:srgbClr val="FFFF00"/>
                </a:solidFill>
              </a:rPr>
              <a:t> </a:t>
            </a:r>
            <a:r>
              <a:rPr lang="nl-NL" sz="2400" dirty="0">
                <a:solidFill>
                  <a:srgbClr val="C00000"/>
                </a:solidFill>
              </a:rPr>
              <a:t>ziektelast</a:t>
            </a:r>
            <a:r>
              <a:rPr lang="nl-NL" sz="2400" dirty="0">
                <a:solidFill>
                  <a:srgbClr val="FFFF00"/>
                </a:solidFill>
              </a:rPr>
              <a:t> </a:t>
            </a:r>
            <a:r>
              <a:rPr lang="nl-NL" sz="2400" dirty="0"/>
              <a:t>is enorm</a:t>
            </a:r>
          </a:p>
          <a:p>
            <a:pPr eaLnBrk="1" hangingPunct="1">
              <a:lnSpc>
                <a:spcPct val="90000"/>
              </a:lnSpc>
            </a:pPr>
            <a:r>
              <a:rPr lang="nl-NL" sz="2400" dirty="0"/>
              <a:t>stoppen is </a:t>
            </a:r>
            <a:r>
              <a:rPr lang="nl-NL" sz="2400" dirty="0">
                <a:solidFill>
                  <a:srgbClr val="C00000"/>
                </a:solidFill>
              </a:rPr>
              <a:t>altijd zinvol</a:t>
            </a:r>
          </a:p>
          <a:p>
            <a:pPr eaLnBrk="1" hangingPunct="1">
              <a:lnSpc>
                <a:spcPct val="90000"/>
              </a:lnSpc>
            </a:pPr>
            <a:r>
              <a:rPr lang="nl-NL" sz="2400" dirty="0"/>
              <a:t>er is grote kans op </a:t>
            </a:r>
            <a:r>
              <a:rPr lang="nl-NL" sz="2400" dirty="0">
                <a:solidFill>
                  <a:srgbClr val="C00000"/>
                </a:solidFill>
              </a:rPr>
              <a:t>terugval</a:t>
            </a:r>
          </a:p>
          <a:p>
            <a:pPr eaLnBrk="1" hangingPunct="1">
              <a:lnSpc>
                <a:spcPct val="90000"/>
              </a:lnSpc>
            </a:pPr>
            <a:r>
              <a:rPr lang="nl-NL" sz="2400" dirty="0"/>
              <a:t>terugval wordt veroorzaakt door </a:t>
            </a:r>
            <a:r>
              <a:rPr lang="nl-NL" sz="2400" dirty="0" err="1">
                <a:solidFill>
                  <a:srgbClr val="C00000"/>
                </a:solidFill>
              </a:rPr>
              <a:t>craving</a:t>
            </a:r>
            <a:endParaRPr lang="nl-NL" sz="2400" dirty="0">
              <a:solidFill>
                <a:srgbClr val="C00000"/>
              </a:solidFill>
            </a:endParaRPr>
          </a:p>
          <a:p>
            <a:pPr eaLnBrk="1" hangingPunct="1">
              <a:lnSpc>
                <a:spcPct val="90000"/>
              </a:lnSpc>
            </a:pPr>
            <a:r>
              <a:rPr lang="nl-NL" sz="2400" dirty="0"/>
              <a:t>terugval hoeft geen mislukking te zijn maar kan een </a:t>
            </a:r>
            <a:r>
              <a:rPr lang="nl-NL" sz="2400" dirty="0">
                <a:solidFill>
                  <a:srgbClr val="C00000"/>
                </a:solidFill>
              </a:rPr>
              <a:t>leerzame ervaring </a:t>
            </a:r>
            <a:r>
              <a:rPr lang="nl-NL" sz="2400" dirty="0"/>
              <a:t>zijn</a:t>
            </a:r>
          </a:p>
          <a:p>
            <a:pPr eaLnBrk="1" hangingPunct="1">
              <a:lnSpc>
                <a:spcPct val="90000"/>
              </a:lnSpc>
            </a:pPr>
            <a:endParaRPr lang="nl-NL" sz="2400" dirty="0"/>
          </a:p>
          <a:p>
            <a:pPr eaLnBrk="1" hangingPunct="1">
              <a:lnSpc>
                <a:spcPct val="90000"/>
              </a:lnSpc>
            </a:pPr>
            <a:r>
              <a:rPr lang="nl-NL" sz="2400" dirty="0">
                <a:solidFill>
                  <a:srgbClr val="C00000"/>
                </a:solidFill>
              </a:rPr>
              <a:t>medicatie</a:t>
            </a:r>
            <a:r>
              <a:rPr lang="nl-NL" sz="2400" dirty="0">
                <a:solidFill>
                  <a:srgbClr val="FF0000"/>
                </a:solidFill>
              </a:rPr>
              <a:t> </a:t>
            </a:r>
            <a:r>
              <a:rPr lang="nl-NL" sz="2400" dirty="0"/>
              <a:t>beschikbaar als onderdeel van de behandeling naast</a:t>
            </a:r>
            <a:r>
              <a:rPr lang="nl-NL" sz="2400" dirty="0">
                <a:solidFill>
                  <a:srgbClr val="FFFF00"/>
                </a:solidFill>
              </a:rPr>
              <a:t> </a:t>
            </a:r>
            <a:r>
              <a:rPr lang="nl-NL" sz="2400" dirty="0">
                <a:solidFill>
                  <a:srgbClr val="C00000"/>
                </a:solidFill>
              </a:rPr>
              <a:t>gedragstherapie!!</a:t>
            </a:r>
          </a:p>
          <a:p>
            <a:pPr eaLnBrk="1" hangingPunct="1">
              <a:lnSpc>
                <a:spcPct val="90000"/>
              </a:lnSpc>
            </a:pPr>
            <a:r>
              <a:rPr lang="nl-NL" sz="2400" dirty="0">
                <a:solidFill>
                  <a:srgbClr val="C00000"/>
                </a:solidFill>
              </a:rPr>
              <a:t>medicamenteuze</a:t>
            </a:r>
            <a:r>
              <a:rPr lang="nl-NL" sz="2400" dirty="0"/>
              <a:t> ondersteuning kan de slagingskans verhogen</a:t>
            </a:r>
          </a:p>
          <a:p>
            <a:pPr eaLnBrk="1" hangingPunct="1">
              <a:lnSpc>
                <a:spcPct val="90000"/>
              </a:lnSpc>
            </a:pPr>
            <a:r>
              <a:rPr lang="nl-NL" sz="2400" dirty="0"/>
              <a:t>bij </a:t>
            </a:r>
            <a:r>
              <a:rPr lang="nl-NL" sz="2400" dirty="0">
                <a:solidFill>
                  <a:srgbClr val="B40404"/>
                </a:solidFill>
              </a:rPr>
              <a:t>psychiatrische patiënten </a:t>
            </a:r>
            <a:r>
              <a:rPr lang="nl-NL" sz="2400" dirty="0"/>
              <a:t>genuanceerde individuele behandeling en let op medicatie-spiegels!</a:t>
            </a:r>
          </a:p>
          <a:p>
            <a:pPr eaLnBrk="1" hangingPunct="1">
              <a:lnSpc>
                <a:spcPct val="90000"/>
              </a:lnSpc>
            </a:pPr>
            <a:endParaRPr lang="nl-NL" sz="2400" dirty="0"/>
          </a:p>
          <a:p>
            <a:pPr eaLnBrk="1" hangingPunct="1">
              <a:lnSpc>
                <a:spcPct val="90000"/>
              </a:lnSpc>
              <a:buFont typeface="Wingdings" pitchFamily="2" charset="2"/>
              <a:buNone/>
            </a:pPr>
            <a:endParaRPr lang="nl-NL" sz="2400" dirty="0">
              <a:solidFill>
                <a:srgbClr val="3333FF"/>
              </a:solidFill>
            </a:endParaRPr>
          </a:p>
          <a:p>
            <a:pPr eaLnBrk="1" hangingPunct="1">
              <a:lnSpc>
                <a:spcPct val="90000"/>
              </a:lnSpc>
              <a:buFont typeface="Wingdings" pitchFamily="2" charset="2"/>
              <a:buNone/>
            </a:pPr>
            <a:endParaRPr lang="nl-NL" sz="24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 calcmode="lin" valueType="num">
                                      <p:cBhvr additive="base">
                                        <p:cTn id="7" dur="500" fill="hold"/>
                                        <p:tgtEl>
                                          <p:spTgt spid="478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8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8211">
                                            <p:txEl>
                                              <p:pRg st="1" end="1"/>
                                            </p:txEl>
                                          </p:spTgt>
                                        </p:tgtEl>
                                        <p:attrNameLst>
                                          <p:attrName>style.visibility</p:attrName>
                                        </p:attrNameLst>
                                      </p:cBhvr>
                                      <p:to>
                                        <p:strVal val="visible"/>
                                      </p:to>
                                    </p:set>
                                    <p:anim calcmode="lin" valueType="num">
                                      <p:cBhvr additive="base">
                                        <p:cTn id="13" dur="500" fill="hold"/>
                                        <p:tgtEl>
                                          <p:spTgt spid="4782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8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8211">
                                            <p:txEl>
                                              <p:pRg st="2" end="2"/>
                                            </p:txEl>
                                          </p:spTgt>
                                        </p:tgtEl>
                                        <p:attrNameLst>
                                          <p:attrName>style.visibility</p:attrName>
                                        </p:attrNameLst>
                                      </p:cBhvr>
                                      <p:to>
                                        <p:strVal val="visible"/>
                                      </p:to>
                                    </p:set>
                                    <p:anim calcmode="lin" valueType="num">
                                      <p:cBhvr additive="base">
                                        <p:cTn id="19" dur="500" fill="hold"/>
                                        <p:tgtEl>
                                          <p:spTgt spid="4782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8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8211">
                                            <p:txEl>
                                              <p:pRg st="3" end="3"/>
                                            </p:txEl>
                                          </p:spTgt>
                                        </p:tgtEl>
                                        <p:attrNameLst>
                                          <p:attrName>style.visibility</p:attrName>
                                        </p:attrNameLst>
                                      </p:cBhvr>
                                      <p:to>
                                        <p:strVal val="visible"/>
                                      </p:to>
                                    </p:set>
                                    <p:anim calcmode="lin" valueType="num">
                                      <p:cBhvr additive="base">
                                        <p:cTn id="25" dur="500" fill="hold"/>
                                        <p:tgtEl>
                                          <p:spTgt spid="4782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8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8211">
                                            <p:txEl>
                                              <p:pRg st="4" end="4"/>
                                            </p:txEl>
                                          </p:spTgt>
                                        </p:tgtEl>
                                        <p:attrNameLst>
                                          <p:attrName>style.visibility</p:attrName>
                                        </p:attrNameLst>
                                      </p:cBhvr>
                                      <p:to>
                                        <p:strVal val="visible"/>
                                      </p:to>
                                    </p:set>
                                    <p:anim calcmode="lin" valueType="num">
                                      <p:cBhvr additive="base">
                                        <p:cTn id="31" dur="500" fill="hold"/>
                                        <p:tgtEl>
                                          <p:spTgt spid="4782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82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8211">
                                            <p:txEl>
                                              <p:pRg st="5" end="5"/>
                                            </p:txEl>
                                          </p:spTgt>
                                        </p:tgtEl>
                                        <p:attrNameLst>
                                          <p:attrName>style.visibility</p:attrName>
                                        </p:attrNameLst>
                                      </p:cBhvr>
                                      <p:to>
                                        <p:strVal val="visible"/>
                                      </p:to>
                                    </p:set>
                                    <p:anim calcmode="lin" valueType="num">
                                      <p:cBhvr additive="base">
                                        <p:cTn id="37" dur="500" fill="hold"/>
                                        <p:tgtEl>
                                          <p:spTgt spid="4782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82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78211">
                                            <p:txEl>
                                              <p:pRg st="7" end="7"/>
                                            </p:txEl>
                                          </p:spTgt>
                                        </p:tgtEl>
                                        <p:attrNameLst>
                                          <p:attrName>style.visibility</p:attrName>
                                        </p:attrNameLst>
                                      </p:cBhvr>
                                      <p:to>
                                        <p:strVal val="visible"/>
                                      </p:to>
                                    </p:set>
                                    <p:anim calcmode="lin" valueType="num">
                                      <p:cBhvr additive="base">
                                        <p:cTn id="43" dur="500" fill="hold"/>
                                        <p:tgtEl>
                                          <p:spTgt spid="47821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782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78211">
                                            <p:txEl>
                                              <p:pRg st="8" end="8"/>
                                            </p:txEl>
                                          </p:spTgt>
                                        </p:tgtEl>
                                        <p:attrNameLst>
                                          <p:attrName>style.visibility</p:attrName>
                                        </p:attrNameLst>
                                      </p:cBhvr>
                                      <p:to>
                                        <p:strVal val="visible"/>
                                      </p:to>
                                    </p:set>
                                    <p:anim calcmode="lin" valueType="num">
                                      <p:cBhvr additive="base">
                                        <p:cTn id="49" dur="500" fill="hold"/>
                                        <p:tgtEl>
                                          <p:spTgt spid="478211">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782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78211">
                                            <p:txEl>
                                              <p:pRg st="9" end="9"/>
                                            </p:txEl>
                                          </p:spTgt>
                                        </p:tgtEl>
                                        <p:attrNameLst>
                                          <p:attrName>style.visibility</p:attrName>
                                        </p:attrNameLst>
                                      </p:cBhvr>
                                      <p:to>
                                        <p:strVal val="visible"/>
                                      </p:to>
                                    </p:set>
                                    <p:anim calcmode="lin" valueType="num">
                                      <p:cBhvr additive="base">
                                        <p:cTn id="55" dur="500" fill="hold"/>
                                        <p:tgtEl>
                                          <p:spTgt spid="478211">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7821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188640"/>
            <a:ext cx="8153400" cy="990600"/>
          </a:xfrm>
        </p:spPr>
        <p:txBody>
          <a:bodyPr>
            <a:normAutofit fontScale="90000"/>
          </a:bodyPr>
          <a:lstStyle/>
          <a:p>
            <a:pPr>
              <a:defRPr/>
            </a:pPr>
            <a:r>
              <a:rPr lang="nl-NL" dirty="0">
                <a:solidFill>
                  <a:srgbClr val="C40101"/>
                </a:solidFill>
                <a:cs typeface="+mj-cs"/>
              </a:rPr>
              <a:t>Relevante sites</a:t>
            </a:r>
            <a:br>
              <a:rPr lang="nl-NL" dirty="0">
                <a:solidFill>
                  <a:srgbClr val="C40101"/>
                </a:solidFill>
                <a:cs typeface="+mj-cs"/>
              </a:rPr>
            </a:br>
            <a:endParaRPr lang="nl-NL" dirty="0">
              <a:solidFill>
                <a:srgbClr val="C40101"/>
              </a:solidFill>
              <a:cs typeface="+mj-cs"/>
            </a:endParaRPr>
          </a:p>
        </p:txBody>
      </p:sp>
      <p:sp>
        <p:nvSpPr>
          <p:cNvPr id="3" name="Content Placeholder 2"/>
          <p:cNvSpPr>
            <a:spLocks noGrp="1"/>
          </p:cNvSpPr>
          <p:nvPr>
            <p:ph idx="1"/>
          </p:nvPr>
        </p:nvSpPr>
        <p:spPr>
          <a:xfrm>
            <a:off x="504056" y="383292"/>
            <a:ext cx="8748464" cy="5061932"/>
          </a:xfrm>
        </p:spPr>
        <p:txBody>
          <a:bodyPr>
            <a:noAutofit/>
          </a:bodyPr>
          <a:lstStyle/>
          <a:p>
            <a:pPr marL="0" indent="0">
              <a:lnSpc>
                <a:spcPct val="150000"/>
              </a:lnSpc>
              <a:buFont typeface="Arial" charset="0"/>
              <a:buNone/>
              <a:defRPr/>
            </a:pPr>
            <a:r>
              <a:rPr lang="nl-NL" sz="2400" dirty="0">
                <a:solidFill>
                  <a:srgbClr val="FF0000"/>
                </a:solidFill>
                <a:hlinkClick r:id="rId3"/>
              </a:rPr>
              <a:t>www.ikstopnu.nl</a:t>
            </a:r>
            <a:r>
              <a:rPr lang="nl-NL" sz="2400" dirty="0">
                <a:solidFill>
                  <a:srgbClr val="FF0000"/>
                </a:solidFill>
              </a:rPr>
              <a:t> en stoplijn tel. 0800-1995 (gratis tijdens werkuren)</a:t>
            </a:r>
          </a:p>
          <a:p>
            <a:pPr marL="0" indent="0">
              <a:lnSpc>
                <a:spcPct val="150000"/>
              </a:lnSpc>
              <a:buFont typeface="Arial" charset="0"/>
              <a:buNone/>
              <a:defRPr/>
            </a:pPr>
            <a:r>
              <a:rPr lang="nl-NL" sz="2400" dirty="0">
                <a:solidFill>
                  <a:srgbClr val="FF0000"/>
                </a:solidFill>
              </a:rPr>
              <a:t> </a:t>
            </a:r>
            <a:r>
              <a:rPr lang="nl-NL" altLang="nl-NL" sz="2400" dirty="0">
                <a:solidFill>
                  <a:srgbClr val="000000"/>
                </a:solidFill>
                <a:hlinkClick r:id="rId4"/>
              </a:rPr>
              <a:t>               </a:t>
            </a:r>
          </a:p>
          <a:p>
            <a:pPr marL="0" indent="0">
              <a:lnSpc>
                <a:spcPct val="150000"/>
              </a:lnSpc>
              <a:buFont typeface="Arial" charset="0"/>
              <a:buNone/>
              <a:defRPr/>
            </a:pPr>
            <a:r>
              <a:rPr lang="nl-NL" altLang="nl-NL" sz="2400" dirty="0">
                <a:solidFill>
                  <a:srgbClr val="000000"/>
                </a:solidFill>
                <a:hlinkClick r:id="rId4"/>
              </a:rPr>
              <a:t>www.jellinek.nl</a:t>
            </a:r>
            <a:r>
              <a:rPr lang="nl-NL" altLang="nl-NL" sz="2400" dirty="0">
                <a:solidFill>
                  <a:srgbClr val="000000"/>
                </a:solidFill>
              </a:rPr>
              <a:t>				</a:t>
            </a:r>
          </a:p>
          <a:p>
            <a:pPr marL="0" indent="0">
              <a:lnSpc>
                <a:spcPct val="150000"/>
              </a:lnSpc>
              <a:buFont typeface="Arial" charset="0"/>
              <a:buNone/>
              <a:defRPr/>
            </a:pPr>
            <a:r>
              <a:rPr lang="nl-NL" altLang="nl-NL" sz="2400" dirty="0">
                <a:solidFill>
                  <a:srgbClr val="000000"/>
                </a:solidFill>
                <a:hlinkClick r:id="rId5"/>
              </a:rPr>
              <a:t>www.rokeninfo.nl</a:t>
            </a:r>
            <a:r>
              <a:rPr lang="nl-NL" altLang="nl-NL" sz="2400" dirty="0">
                <a:solidFill>
                  <a:srgbClr val="000000"/>
                </a:solidFill>
              </a:rPr>
              <a:t> of Roken Infolijn 0900 -1995 (€ 0,10/min)</a:t>
            </a:r>
          </a:p>
          <a:p>
            <a:pPr marL="0" indent="0">
              <a:lnSpc>
                <a:spcPct val="150000"/>
              </a:lnSpc>
              <a:buNone/>
              <a:defRPr/>
            </a:pPr>
            <a:r>
              <a:rPr lang="nl-NL" altLang="nl-NL" sz="2400" dirty="0">
                <a:solidFill>
                  <a:srgbClr val="000000"/>
                </a:solidFill>
                <a:hlinkClick r:id="rId6"/>
              </a:rPr>
              <a:t>www.trimbos.nl</a:t>
            </a:r>
            <a:r>
              <a:rPr lang="nl-NL" altLang="nl-NL" sz="2400" dirty="0">
                <a:solidFill>
                  <a:srgbClr val="000000"/>
                </a:solidFill>
              </a:rPr>
              <a:t>				</a:t>
            </a:r>
          </a:p>
          <a:p>
            <a:pPr marL="0" indent="0">
              <a:lnSpc>
                <a:spcPct val="150000"/>
              </a:lnSpc>
              <a:buNone/>
              <a:defRPr/>
            </a:pPr>
            <a:r>
              <a:rPr lang="nl-NL" altLang="nl-NL" sz="2400" dirty="0" err="1">
                <a:solidFill>
                  <a:srgbClr val="000000"/>
                </a:solidFill>
                <a:hlinkClick r:id="rId7"/>
              </a:rPr>
              <a:t>www.zitdaterechtin.nl</a:t>
            </a:r>
            <a:endParaRPr lang="nl-NL" altLang="nl-NL" sz="2400" dirty="0">
              <a:solidFill>
                <a:srgbClr val="000000"/>
              </a:solidFill>
            </a:endParaRPr>
          </a:p>
          <a:p>
            <a:pPr marL="0" indent="0">
              <a:lnSpc>
                <a:spcPct val="150000"/>
              </a:lnSpc>
              <a:buNone/>
              <a:defRPr/>
            </a:pPr>
            <a:r>
              <a:rPr lang="nl-NL" altLang="nl-NL" sz="2400" dirty="0">
                <a:solidFill>
                  <a:srgbClr val="000000"/>
                </a:solidFill>
                <a:hlinkClick r:id="rId8"/>
              </a:rPr>
              <a:t>www.nederlandstopt.nu</a:t>
            </a:r>
            <a:r>
              <a:rPr lang="nl-NL" altLang="nl-NL" sz="2400" dirty="0">
                <a:solidFill>
                  <a:srgbClr val="000000"/>
                </a:solidFill>
              </a:rPr>
              <a:t>		</a:t>
            </a:r>
          </a:p>
          <a:p>
            <a:pPr marL="0" indent="0">
              <a:lnSpc>
                <a:spcPct val="150000"/>
              </a:lnSpc>
              <a:buNone/>
              <a:defRPr/>
            </a:pPr>
            <a:r>
              <a:rPr lang="nl-NL" sz="2400" u="sng" dirty="0" err="1">
                <a:solidFill>
                  <a:srgbClr val="000000"/>
                </a:solidFill>
                <a:hlinkClick r:id="rId9"/>
              </a:rPr>
              <a:t>www.kwf.nl</a:t>
            </a:r>
            <a:r>
              <a:rPr lang="nl-NL" sz="2400" b="1" u="sng" dirty="0">
                <a:solidFill>
                  <a:srgbClr val="000000"/>
                </a:solidFill>
                <a:hlinkClick r:id="rId9"/>
              </a:rPr>
              <a:t>/</a:t>
            </a:r>
            <a:r>
              <a:rPr lang="nl-NL" sz="2400" u="sng" dirty="0">
                <a:solidFill>
                  <a:srgbClr val="000000"/>
                </a:solidFill>
                <a:hlinkClick r:id="rId9"/>
              </a:rPr>
              <a:t>stoppen</a:t>
            </a:r>
            <a:endParaRPr lang="nl-NL" altLang="nl-NL" sz="2400" dirty="0">
              <a:solidFill>
                <a:srgbClr val="000000"/>
              </a:solidFill>
            </a:endParaRPr>
          </a:p>
          <a:p>
            <a:pPr marL="0" indent="0">
              <a:lnSpc>
                <a:spcPct val="150000"/>
              </a:lnSpc>
              <a:buNone/>
              <a:defRPr/>
            </a:pPr>
            <a:r>
              <a:rPr lang="nl-NL" altLang="nl-NL" sz="2400" dirty="0">
                <a:solidFill>
                  <a:srgbClr val="000000"/>
                </a:solidFill>
                <a:hlinkClick r:id="rId10"/>
              </a:rPr>
              <a:t>www.partnershipstopmetroken.nl</a:t>
            </a:r>
            <a:endParaRPr lang="nl-NL" altLang="nl-NL" sz="2400" dirty="0">
              <a:solidFill>
                <a:srgbClr val="000000"/>
              </a:solidFill>
            </a:endParaRPr>
          </a:p>
          <a:p>
            <a:pPr marL="0" indent="0">
              <a:lnSpc>
                <a:spcPct val="150000"/>
              </a:lnSpc>
              <a:buFont typeface="Arial" charset="0"/>
              <a:buNone/>
              <a:defRPr/>
            </a:pPr>
            <a:r>
              <a:rPr lang="nl-NL" altLang="nl-NL" sz="2400" dirty="0" err="1">
                <a:solidFill>
                  <a:srgbClr val="000000"/>
                </a:solidFill>
                <a:hlinkClick r:id="rId11"/>
              </a:rPr>
              <a:t>www.kwaliteitsregisterstopmetroken.nl</a:t>
            </a:r>
            <a:endParaRPr lang="nl-NL" altLang="nl-NL" sz="2400" dirty="0">
              <a:solidFill>
                <a:srgbClr val="000000"/>
              </a:solidFill>
            </a:endParaRPr>
          </a:p>
          <a:p>
            <a:pPr marL="0" indent="0">
              <a:lnSpc>
                <a:spcPct val="150000"/>
              </a:lnSpc>
              <a:buFont typeface="Arial" charset="0"/>
              <a:buNone/>
              <a:defRPr/>
            </a:pPr>
            <a:r>
              <a:rPr lang="nl-NL" altLang="nl-NL" sz="2400" dirty="0">
                <a:solidFill>
                  <a:srgbClr val="000000"/>
                </a:solidFill>
              </a:rPr>
              <a:t> </a:t>
            </a:r>
          </a:p>
          <a:p>
            <a:pPr marL="0" indent="0">
              <a:lnSpc>
                <a:spcPct val="150000"/>
              </a:lnSpc>
              <a:buFont typeface="Arial" charset="0"/>
              <a:buNone/>
              <a:defRPr/>
            </a:pPr>
            <a:endParaRPr lang="nl-NL" altLang="nl-NL" sz="2400" dirty="0">
              <a:solidFill>
                <a:srgbClr val="000000"/>
              </a:solidFill>
            </a:endParaRPr>
          </a:p>
          <a:p>
            <a:pPr>
              <a:lnSpc>
                <a:spcPct val="150000"/>
              </a:lnSpc>
              <a:buFont typeface="Wingdings" pitchFamily="2" charset="2"/>
              <a:buChar char="n"/>
              <a:defRPr/>
            </a:pPr>
            <a:endParaRPr lang="nl-NL" sz="2400" dirty="0">
              <a:solidFill>
                <a:srgbClr val="000000"/>
              </a:solidFill>
            </a:endParaRPr>
          </a:p>
        </p:txBody>
      </p:sp>
    </p:spTree>
    <p:extLst>
      <p:ext uri="{BB962C8B-B14F-4D97-AF65-F5344CB8AC3E}">
        <p14:creationId xmlns:p14="http://schemas.microsoft.com/office/powerpoint/2010/main" val="28044792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trimb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2"/>
            <a:ext cx="9144000" cy="5185021"/>
          </a:xfrm>
          <a:prstGeom prst="rect">
            <a:avLst/>
          </a:prstGeom>
        </p:spPr>
      </p:pic>
      <p:sp>
        <p:nvSpPr>
          <p:cNvPr id="4" name="Tekstvak 3"/>
          <p:cNvSpPr txBox="1"/>
          <p:nvPr/>
        </p:nvSpPr>
        <p:spPr>
          <a:xfrm>
            <a:off x="0" y="260648"/>
            <a:ext cx="9144000" cy="1192121"/>
          </a:xfrm>
          <a:prstGeom prst="rect">
            <a:avLst/>
          </a:prstGeom>
          <a:noFill/>
        </p:spPr>
        <p:txBody>
          <a:bodyPr wrap="square" rtlCol="0">
            <a:spAutoFit/>
          </a:bodyPr>
          <a:lstStyle/>
          <a:p>
            <a:pPr algn="ctr">
              <a:lnSpc>
                <a:spcPct val="80000"/>
              </a:lnSpc>
            </a:pPr>
            <a:r>
              <a:rPr lang="nl-NL" sz="2800" b="1" dirty="0">
                <a:solidFill>
                  <a:srgbClr val="BA2121"/>
                </a:solidFill>
              </a:rPr>
              <a:t>Platform Stoppen met Roken voor zorgprofessionals</a:t>
            </a:r>
          </a:p>
          <a:p>
            <a:pPr algn="ctr">
              <a:lnSpc>
                <a:spcPct val="80000"/>
              </a:lnSpc>
            </a:pPr>
            <a:r>
              <a:rPr lang="nl-NL" sz="2800" b="1" dirty="0">
                <a:solidFill>
                  <a:srgbClr val="BA2121"/>
                </a:solidFill>
              </a:rPr>
              <a:t> </a:t>
            </a:r>
          </a:p>
          <a:p>
            <a:pPr algn="ctr">
              <a:lnSpc>
                <a:spcPct val="80000"/>
              </a:lnSpc>
            </a:pPr>
            <a:r>
              <a:rPr lang="nl-NL" sz="3200" dirty="0" err="1">
                <a:solidFill>
                  <a:srgbClr val="BA2121"/>
                </a:solidFill>
              </a:rPr>
              <a:t>Platform.rokeninfo.nl</a:t>
            </a:r>
            <a:endParaRPr lang="nl-NL" sz="3200" dirty="0">
              <a:solidFill>
                <a:srgbClr val="BA2121"/>
              </a:solidFill>
            </a:endParaRPr>
          </a:p>
        </p:txBody>
      </p:sp>
    </p:spTree>
    <p:extLst>
      <p:ext uri="{BB962C8B-B14F-4D97-AF65-F5344CB8AC3E}">
        <p14:creationId xmlns:p14="http://schemas.microsoft.com/office/powerpoint/2010/main" val="244283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1500" y="0"/>
            <a:ext cx="8572500" cy="1143000"/>
          </a:xfrm>
        </p:spPr>
        <p:txBody>
          <a:bodyPr/>
          <a:lstStyle/>
          <a:p>
            <a:pPr eaLnBrk="1" hangingPunct="1"/>
            <a:r>
              <a:rPr lang="nl-NL" sz="3600">
                <a:solidFill>
                  <a:srgbClr val="C00000"/>
                </a:solidFill>
              </a:rPr>
              <a:t>  Roken: effecten op de vaten</a:t>
            </a:r>
          </a:p>
        </p:txBody>
      </p:sp>
      <p:sp>
        <p:nvSpPr>
          <p:cNvPr id="486403" name="Rectangle 3"/>
          <p:cNvSpPr>
            <a:spLocks noGrp="1" noChangeArrowheads="1"/>
          </p:cNvSpPr>
          <p:nvPr>
            <p:ph type="body" idx="1"/>
          </p:nvPr>
        </p:nvSpPr>
        <p:spPr>
          <a:xfrm>
            <a:off x="250825" y="1457325"/>
            <a:ext cx="8497888" cy="5572125"/>
          </a:xfrm>
        </p:spPr>
        <p:txBody>
          <a:bodyPr/>
          <a:lstStyle/>
          <a:p>
            <a:pPr eaLnBrk="1" hangingPunct="1">
              <a:defRPr/>
            </a:pPr>
            <a:r>
              <a:rPr lang="nl-NL" sz="2400" dirty="0"/>
              <a:t>Vaatwand o.a.</a:t>
            </a:r>
          </a:p>
          <a:p>
            <a:pPr lvl="1" eaLnBrk="1" hangingPunct="1">
              <a:defRPr/>
            </a:pPr>
            <a:r>
              <a:rPr lang="nl-NL" sz="2000" dirty="0"/>
              <a:t>Beschadiging, permeabiliteit </a:t>
            </a:r>
            <a:r>
              <a:rPr lang="nl-NL" sz="2000" dirty="0">
                <a:sym typeface="Symbol" pitchFamily="18" charset="2"/>
              </a:rPr>
              <a:t></a:t>
            </a:r>
            <a:r>
              <a:rPr lang="nl-NL" sz="2000" dirty="0"/>
              <a:t>, doorbloeding </a:t>
            </a:r>
            <a:r>
              <a:rPr lang="nl-NL" sz="2000" dirty="0" err="1"/>
              <a:t>endotheel</a:t>
            </a:r>
            <a:r>
              <a:rPr lang="nl-NL" sz="2000" dirty="0"/>
              <a:t> </a:t>
            </a:r>
            <a:r>
              <a:rPr lang="nl-NL" sz="2000" dirty="0">
                <a:sym typeface="Symbol" pitchFamily="18" charset="2"/>
              </a:rPr>
              <a:t></a:t>
            </a:r>
            <a:endParaRPr lang="nl-NL" sz="2000" dirty="0"/>
          </a:p>
          <a:p>
            <a:pPr lvl="1" eaLnBrk="1" hangingPunct="1">
              <a:defRPr/>
            </a:pPr>
            <a:r>
              <a:rPr lang="nl-NL" sz="2000" dirty="0"/>
              <a:t>Vasoconstrictie, vaatwandstijfheid </a:t>
            </a:r>
            <a:r>
              <a:rPr lang="nl-NL" sz="2000" dirty="0">
                <a:sym typeface="Symbol" pitchFamily="18" charset="2"/>
              </a:rPr>
              <a:t></a:t>
            </a:r>
          </a:p>
          <a:p>
            <a:pPr lvl="1" eaLnBrk="1" hangingPunct="1">
              <a:defRPr/>
            </a:pPr>
            <a:endParaRPr lang="nl-NL" sz="2400" dirty="0"/>
          </a:p>
          <a:p>
            <a:pPr eaLnBrk="1" hangingPunct="1">
              <a:defRPr/>
            </a:pPr>
            <a:r>
              <a:rPr lang="nl-NL" sz="2400" dirty="0"/>
              <a:t>Verhoogde stollingsneiging o.a. </a:t>
            </a:r>
            <a:r>
              <a:rPr lang="nl-NL" sz="2400" dirty="0" err="1"/>
              <a:t>tgv</a:t>
            </a:r>
            <a:endParaRPr lang="nl-NL" sz="2400" dirty="0"/>
          </a:p>
          <a:p>
            <a:pPr lvl="1" eaLnBrk="1" hangingPunct="1">
              <a:defRPr/>
            </a:pPr>
            <a:r>
              <a:rPr lang="nl-NL" sz="2000" dirty="0"/>
              <a:t>Plaatjesaggregatie </a:t>
            </a:r>
            <a:r>
              <a:rPr lang="nl-NL" sz="2000" dirty="0">
                <a:sym typeface="Symbol" pitchFamily="18" charset="2"/>
              </a:rPr>
              <a:t></a:t>
            </a:r>
          </a:p>
          <a:p>
            <a:pPr lvl="1" eaLnBrk="1" hangingPunct="1">
              <a:defRPr/>
            </a:pPr>
            <a:r>
              <a:rPr lang="nl-NL" sz="2000" dirty="0">
                <a:sym typeface="Symbol" pitchFamily="18" charset="2"/>
              </a:rPr>
              <a:t>Verhoogde viscositeit door toename </a:t>
            </a:r>
            <a:br>
              <a:rPr lang="nl-NL" sz="2000" dirty="0">
                <a:sym typeface="Symbol" pitchFamily="18" charset="2"/>
              </a:rPr>
            </a:br>
            <a:r>
              <a:rPr lang="nl-NL" sz="2000" dirty="0">
                <a:sym typeface="Symbol" pitchFamily="18" charset="2"/>
              </a:rPr>
              <a:t>concentratie </a:t>
            </a:r>
            <a:r>
              <a:rPr lang="nl-NL" sz="2000" dirty="0" err="1">
                <a:sym typeface="Symbol" pitchFamily="18" charset="2"/>
              </a:rPr>
              <a:t>ery’s</a:t>
            </a:r>
            <a:r>
              <a:rPr lang="nl-NL" sz="2000" dirty="0">
                <a:sym typeface="Symbol" pitchFamily="18" charset="2"/>
              </a:rPr>
              <a:t>, </a:t>
            </a:r>
            <a:r>
              <a:rPr lang="nl-NL" sz="2000" dirty="0" err="1">
                <a:sym typeface="Symbol" pitchFamily="18" charset="2"/>
              </a:rPr>
              <a:t>leuco’s</a:t>
            </a:r>
            <a:r>
              <a:rPr lang="nl-NL" sz="2000" dirty="0">
                <a:sym typeface="Symbol" pitchFamily="18" charset="2"/>
              </a:rPr>
              <a:t> en </a:t>
            </a:r>
            <a:r>
              <a:rPr lang="nl-NL" sz="2000" dirty="0" err="1">
                <a:sym typeface="Symbol" pitchFamily="18" charset="2"/>
              </a:rPr>
              <a:t>fibrinogeen</a:t>
            </a:r>
            <a:endParaRPr lang="nl-NL" sz="2000" dirty="0">
              <a:sym typeface="Symbol" pitchFamily="18" charset="2"/>
            </a:endParaRPr>
          </a:p>
          <a:p>
            <a:pPr lvl="1" eaLnBrk="1" hangingPunct="1">
              <a:defRPr/>
            </a:pPr>
            <a:endParaRPr lang="nl-NL" sz="2400" dirty="0">
              <a:sym typeface="Symbol" pitchFamily="18" charset="2"/>
            </a:endParaRPr>
          </a:p>
          <a:p>
            <a:pPr marL="342900" lvl="1" indent="-342900" eaLnBrk="1" hangingPunct="1">
              <a:buClr>
                <a:schemeClr val="hlink"/>
              </a:buClr>
              <a:defRPr/>
            </a:pPr>
            <a:r>
              <a:rPr lang="nl-NL" sz="2400" dirty="0"/>
              <a:t>Invloed op </a:t>
            </a:r>
            <a:r>
              <a:rPr lang="nl-NL" sz="2400" dirty="0" err="1"/>
              <a:t>lipiden</a:t>
            </a:r>
            <a:r>
              <a:rPr lang="nl-NL" sz="2400" dirty="0"/>
              <a:t>: HDL ↓,  </a:t>
            </a:r>
            <a:r>
              <a:rPr lang="nl-NL" sz="2400" dirty="0" err="1"/>
              <a:t>triglyceriden</a:t>
            </a:r>
            <a:r>
              <a:rPr lang="nl-NL" sz="2400" dirty="0"/>
              <a:t> </a:t>
            </a:r>
            <a:r>
              <a:rPr lang="nl-NL" sz="2400" dirty="0">
                <a:sym typeface="Symbol" pitchFamily="18" charset="2"/>
              </a:rPr>
              <a:t></a:t>
            </a:r>
            <a:endParaRPr lang="nl-NL" sz="2400" dirty="0"/>
          </a:p>
          <a:p>
            <a:pPr eaLnBrk="1" hangingPunct="1">
              <a:defRPr/>
            </a:pPr>
            <a:r>
              <a:rPr lang="nl-NL" sz="2800" dirty="0"/>
              <a:t>→ </a:t>
            </a:r>
            <a:r>
              <a:rPr lang="nl-NL" sz="2400" dirty="0"/>
              <a:t>verhoogd risico op hart- en vaatziekten zoals hypertensie, hartinfarct, TIA, CVA, aneurysma aortae</a:t>
            </a:r>
          </a:p>
          <a:p>
            <a:pPr lvl="1" eaLnBrk="1" hangingPunct="1">
              <a:buFontTx/>
              <a:buNone/>
              <a:defRPr/>
            </a:pPr>
            <a:endParaRPr lang="nl-NL" sz="2000" dirty="0"/>
          </a:p>
        </p:txBody>
      </p:sp>
      <p:sp>
        <p:nvSpPr>
          <p:cNvPr id="6" name="Rechthoek 5"/>
          <p:cNvSpPr/>
          <p:nvPr/>
        </p:nvSpPr>
        <p:spPr>
          <a:xfrm>
            <a:off x="611560" y="6487452"/>
            <a:ext cx="6984776" cy="253916"/>
          </a:xfrm>
          <a:prstGeom prst="rect">
            <a:avLst/>
          </a:prstGeom>
        </p:spPr>
        <p:txBody>
          <a:bodyPr wrap="square">
            <a:spAutoFit/>
          </a:bodyPr>
          <a:lstStyle/>
          <a:p>
            <a:pPr lvl="0"/>
            <a:r>
              <a:rPr lang="nl-NL" sz="1050" dirty="0">
                <a:latin typeface="+mj-lt"/>
              </a:rPr>
              <a:t>Bron: </a:t>
            </a:r>
            <a:r>
              <a:rPr lang="nl-NL" sz="1050" dirty="0" err="1">
                <a:latin typeface="+mj-lt"/>
              </a:rPr>
              <a:t>Mackenbach</a:t>
            </a:r>
            <a:r>
              <a:rPr lang="nl-NL" sz="1050" dirty="0">
                <a:latin typeface="+mj-lt"/>
              </a:rPr>
              <a:t> JP, Damhuis RA, Been JV. De gezondheidseffecten van roken. </a:t>
            </a:r>
            <a:r>
              <a:rPr lang="nl-NL" sz="1050" dirty="0" err="1">
                <a:latin typeface="+mj-lt"/>
              </a:rPr>
              <a:t>Ned</a:t>
            </a:r>
            <a:r>
              <a:rPr lang="nl-NL" sz="1050" dirty="0">
                <a:latin typeface="+mj-lt"/>
              </a:rPr>
              <a:t> </a:t>
            </a:r>
            <a:r>
              <a:rPr lang="nl-NL" sz="1050" dirty="0" err="1">
                <a:latin typeface="+mj-lt"/>
              </a:rPr>
              <a:t>Tijdschr</a:t>
            </a:r>
            <a:r>
              <a:rPr lang="nl-NL" sz="1050" dirty="0">
                <a:latin typeface="+mj-lt"/>
              </a:rPr>
              <a:t> Geneeskd.2017;161:D869.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64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64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64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64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64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64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640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6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4820" name="Titel 3"/>
          <p:cNvSpPr>
            <a:spLocks noGrp="1"/>
          </p:cNvSpPr>
          <p:nvPr>
            <p:ph type="title"/>
          </p:nvPr>
        </p:nvSpPr>
        <p:spPr>
          <a:xfrm>
            <a:off x="540568" y="71438"/>
            <a:ext cx="9144000" cy="1143000"/>
          </a:xfrm>
        </p:spPr>
        <p:txBody>
          <a:bodyPr/>
          <a:lstStyle/>
          <a:p>
            <a:r>
              <a:rPr lang="nl-NL" sz="3200" dirty="0">
                <a:solidFill>
                  <a:srgbClr val="C00000"/>
                </a:solidFill>
              </a:rPr>
              <a:t>Invloed roken op medicatie door enzyminductie </a:t>
            </a:r>
            <a:br>
              <a:rPr lang="nl-NL" sz="3200" dirty="0">
                <a:solidFill>
                  <a:srgbClr val="C00000"/>
                </a:solidFill>
              </a:rPr>
            </a:br>
            <a:r>
              <a:rPr lang="nl-NL" sz="3200" dirty="0">
                <a:solidFill>
                  <a:srgbClr val="C00000"/>
                </a:solidFill>
              </a:rPr>
              <a:t>CYP1A1/1A2 (CYP2E1) t.g.v. </a:t>
            </a:r>
            <a:r>
              <a:rPr lang="nl-NL" sz="3200" dirty="0" err="1">
                <a:solidFill>
                  <a:srgbClr val="C00000"/>
                </a:solidFill>
              </a:rPr>
              <a:t>PAK’s</a:t>
            </a:r>
            <a:r>
              <a:rPr lang="nl-NL" sz="3200" dirty="0">
                <a:solidFill>
                  <a:srgbClr val="C00000"/>
                </a:solidFill>
              </a:rPr>
              <a:t> in tabak</a:t>
            </a:r>
          </a:p>
        </p:txBody>
      </p:sp>
      <p:sp>
        <p:nvSpPr>
          <p:cNvPr id="34821" name="Tijdelijke aanduiding voor inhoud 4"/>
          <p:cNvSpPr>
            <a:spLocks noGrp="1"/>
          </p:cNvSpPr>
          <p:nvPr>
            <p:ph sz="half" idx="1"/>
          </p:nvPr>
        </p:nvSpPr>
        <p:spPr>
          <a:xfrm>
            <a:off x="179512" y="1412776"/>
            <a:ext cx="4038600" cy="5374358"/>
          </a:xfrm>
        </p:spPr>
        <p:txBody>
          <a:bodyPr/>
          <a:lstStyle/>
          <a:p>
            <a:pPr>
              <a:lnSpc>
                <a:spcPct val="120000"/>
              </a:lnSpc>
            </a:pPr>
            <a:r>
              <a:rPr lang="nl-NL" sz="2400" dirty="0" err="1"/>
              <a:t>fluvoxamine</a:t>
            </a:r>
            <a:endParaRPr lang="nl-NL" sz="2400" dirty="0"/>
          </a:p>
          <a:p>
            <a:pPr>
              <a:lnSpc>
                <a:spcPct val="120000"/>
              </a:lnSpc>
            </a:pPr>
            <a:r>
              <a:rPr lang="nl-NL" sz="2400" dirty="0"/>
              <a:t>amitriptyline</a:t>
            </a:r>
          </a:p>
          <a:p>
            <a:pPr>
              <a:lnSpc>
                <a:spcPct val="120000"/>
              </a:lnSpc>
            </a:pPr>
            <a:r>
              <a:rPr lang="nl-NL" sz="2400" dirty="0" err="1"/>
              <a:t>nortriptyline</a:t>
            </a:r>
            <a:endParaRPr lang="nl-NL" sz="2400" dirty="0"/>
          </a:p>
          <a:p>
            <a:pPr>
              <a:lnSpc>
                <a:spcPct val="120000"/>
              </a:lnSpc>
            </a:pPr>
            <a:r>
              <a:rPr lang="nl-NL" sz="2400" dirty="0" err="1"/>
              <a:t>mirtazepine</a:t>
            </a:r>
            <a:r>
              <a:rPr lang="nl-NL" sz="2400" dirty="0"/>
              <a:t> !</a:t>
            </a:r>
          </a:p>
          <a:p>
            <a:pPr>
              <a:lnSpc>
                <a:spcPct val="120000"/>
              </a:lnSpc>
            </a:pPr>
            <a:r>
              <a:rPr lang="nl-NL" sz="2400" dirty="0" err="1"/>
              <a:t>imipramide</a:t>
            </a:r>
            <a:endParaRPr lang="nl-NL" sz="2400" dirty="0"/>
          </a:p>
          <a:p>
            <a:pPr>
              <a:lnSpc>
                <a:spcPct val="120000"/>
              </a:lnSpc>
            </a:pPr>
            <a:r>
              <a:rPr lang="nl-NL" sz="2400" dirty="0"/>
              <a:t>chloorpromazine</a:t>
            </a:r>
          </a:p>
          <a:p>
            <a:pPr>
              <a:lnSpc>
                <a:spcPct val="120000"/>
              </a:lnSpc>
            </a:pPr>
            <a:r>
              <a:rPr lang="nl-NL" sz="2400" dirty="0"/>
              <a:t>benzodiazepinen/diazepam</a:t>
            </a:r>
            <a:r>
              <a:rPr lang="nl-NL" sz="2400" dirty="0">
                <a:solidFill>
                  <a:srgbClr val="FF0000"/>
                </a:solidFill>
              </a:rPr>
              <a:t>!</a:t>
            </a:r>
          </a:p>
          <a:p>
            <a:pPr>
              <a:lnSpc>
                <a:spcPct val="120000"/>
              </a:lnSpc>
            </a:pPr>
            <a:r>
              <a:rPr lang="nl-NL" sz="2400" dirty="0"/>
              <a:t>haloperidol </a:t>
            </a:r>
          </a:p>
          <a:p>
            <a:pPr>
              <a:lnSpc>
                <a:spcPct val="120000"/>
              </a:lnSpc>
            </a:pPr>
            <a:r>
              <a:rPr lang="nl-NL" sz="2400" dirty="0" err="1"/>
              <a:t>olanzapine</a:t>
            </a:r>
            <a:r>
              <a:rPr lang="nl-NL" sz="2400" dirty="0"/>
              <a:t> </a:t>
            </a:r>
            <a:r>
              <a:rPr lang="nl-NL" sz="2400" dirty="0">
                <a:solidFill>
                  <a:srgbClr val="FF0000"/>
                </a:solidFill>
              </a:rPr>
              <a:t>!!</a:t>
            </a:r>
          </a:p>
          <a:p>
            <a:pPr>
              <a:lnSpc>
                <a:spcPct val="120000"/>
              </a:lnSpc>
            </a:pPr>
            <a:r>
              <a:rPr lang="nl-NL" sz="2400" dirty="0" err="1"/>
              <a:t>clozapine</a:t>
            </a:r>
            <a:r>
              <a:rPr lang="nl-NL" sz="2400" dirty="0"/>
              <a:t> </a:t>
            </a:r>
            <a:r>
              <a:rPr lang="nl-NL" sz="2400" dirty="0">
                <a:solidFill>
                  <a:srgbClr val="FF0000"/>
                </a:solidFill>
              </a:rPr>
              <a:t>!!!</a:t>
            </a:r>
          </a:p>
        </p:txBody>
      </p:sp>
      <p:sp>
        <p:nvSpPr>
          <p:cNvPr id="34822" name="Tijdelijke aanduiding voor inhoud 5"/>
          <p:cNvSpPr>
            <a:spLocks noGrp="1"/>
          </p:cNvSpPr>
          <p:nvPr>
            <p:ph sz="half" idx="2"/>
          </p:nvPr>
        </p:nvSpPr>
        <p:spPr>
          <a:xfrm>
            <a:off x="4067944" y="1423318"/>
            <a:ext cx="5292080" cy="4525962"/>
          </a:xfrm>
        </p:spPr>
        <p:txBody>
          <a:bodyPr/>
          <a:lstStyle/>
          <a:p>
            <a:pPr>
              <a:lnSpc>
                <a:spcPct val="120000"/>
              </a:lnSpc>
            </a:pPr>
            <a:r>
              <a:rPr lang="nl-NL" sz="2400" dirty="0"/>
              <a:t>theofylline!</a:t>
            </a:r>
          </a:p>
          <a:p>
            <a:pPr>
              <a:lnSpc>
                <a:spcPct val="120000"/>
              </a:lnSpc>
            </a:pPr>
            <a:r>
              <a:rPr lang="nl-NL" sz="2400" dirty="0" err="1"/>
              <a:t>flecaïnide</a:t>
            </a:r>
            <a:endParaRPr lang="nl-NL" sz="2400" dirty="0"/>
          </a:p>
          <a:p>
            <a:pPr>
              <a:lnSpc>
                <a:spcPct val="120000"/>
              </a:lnSpc>
            </a:pPr>
            <a:r>
              <a:rPr lang="nl-NL" sz="2400" dirty="0"/>
              <a:t>bètablokkers (</a:t>
            </a:r>
            <a:r>
              <a:rPr lang="nl-NL" sz="2400" dirty="0" err="1"/>
              <a:t>propanolol</a:t>
            </a:r>
            <a:r>
              <a:rPr lang="nl-NL" sz="2400" dirty="0"/>
              <a:t>)</a:t>
            </a:r>
          </a:p>
          <a:p>
            <a:pPr>
              <a:lnSpc>
                <a:spcPct val="120000"/>
              </a:lnSpc>
            </a:pPr>
            <a:r>
              <a:rPr lang="nl-NL" sz="2400" dirty="0"/>
              <a:t>verapamil</a:t>
            </a:r>
          </a:p>
          <a:p>
            <a:pPr>
              <a:lnSpc>
                <a:spcPct val="120000"/>
              </a:lnSpc>
            </a:pPr>
            <a:r>
              <a:rPr lang="nl-NL" sz="2400" dirty="0" err="1"/>
              <a:t>pentazocine</a:t>
            </a:r>
            <a:r>
              <a:rPr lang="nl-NL" sz="2400" dirty="0"/>
              <a:t> </a:t>
            </a:r>
          </a:p>
          <a:p>
            <a:pPr>
              <a:lnSpc>
                <a:spcPct val="120000"/>
              </a:lnSpc>
            </a:pPr>
            <a:r>
              <a:rPr lang="nl-NL" sz="2400" dirty="0"/>
              <a:t>estradiol</a:t>
            </a:r>
          </a:p>
          <a:p>
            <a:pPr>
              <a:lnSpc>
                <a:spcPct val="120000"/>
              </a:lnSpc>
            </a:pPr>
            <a:r>
              <a:rPr lang="nl-NL" sz="2400" dirty="0"/>
              <a:t>cafeïne</a:t>
            </a:r>
            <a:r>
              <a:rPr lang="nl-NL" sz="2400" dirty="0">
                <a:solidFill>
                  <a:srgbClr val="FF0000"/>
                </a:solidFill>
              </a:rPr>
              <a:t>!!</a:t>
            </a:r>
          </a:p>
          <a:p>
            <a:pPr>
              <a:lnSpc>
                <a:spcPct val="120000"/>
              </a:lnSpc>
            </a:pPr>
            <a:r>
              <a:rPr lang="nl-NL" sz="2400" dirty="0"/>
              <a:t>orale antidiabetica en insuline*</a:t>
            </a:r>
            <a:r>
              <a:rPr lang="nl-NL" sz="2400" dirty="0">
                <a:solidFill>
                  <a:srgbClr val="FF0000"/>
                </a:solidFill>
              </a:rPr>
              <a:t>!</a:t>
            </a:r>
            <a:r>
              <a:rPr lang="nl-NL" sz="2400" dirty="0"/>
              <a:t> </a:t>
            </a:r>
          </a:p>
        </p:txBody>
      </p:sp>
      <p:sp>
        <p:nvSpPr>
          <p:cNvPr id="7" name="Tekstvak 6"/>
          <p:cNvSpPr txBox="1"/>
          <p:nvPr/>
        </p:nvSpPr>
        <p:spPr>
          <a:xfrm>
            <a:off x="1979712" y="6413266"/>
            <a:ext cx="7272808" cy="400110"/>
          </a:xfrm>
          <a:prstGeom prst="rect">
            <a:avLst/>
          </a:prstGeom>
          <a:noFill/>
        </p:spPr>
        <p:txBody>
          <a:bodyPr wrap="square">
            <a:spAutoFit/>
          </a:bodyPr>
          <a:lstStyle/>
          <a:p>
            <a:pPr>
              <a:defRPr/>
            </a:pPr>
            <a:r>
              <a:rPr lang="nl-NL" sz="1000" i="1" u="sng" dirty="0">
                <a:latin typeface="+mn-lt"/>
              </a:rPr>
              <a:t>Bron</a:t>
            </a:r>
            <a:r>
              <a:rPr lang="nl-NL" sz="1000" i="1" dirty="0">
                <a:latin typeface="+mn-lt"/>
              </a:rPr>
              <a:t>: Knol, </a:t>
            </a:r>
            <a:r>
              <a:rPr lang="nl-NL" sz="1000" i="1" dirty="0" err="1">
                <a:latin typeface="+mn-lt"/>
              </a:rPr>
              <a:t>Hilvering</a:t>
            </a:r>
            <a:r>
              <a:rPr lang="nl-NL" sz="1000" i="1" dirty="0">
                <a:latin typeface="+mn-lt"/>
              </a:rPr>
              <a:t>, </a:t>
            </a:r>
            <a:r>
              <a:rPr lang="nl-NL" sz="1000" i="1" dirty="0" err="1">
                <a:latin typeface="+mn-lt"/>
              </a:rPr>
              <a:t>Wagener</a:t>
            </a:r>
            <a:r>
              <a:rPr lang="nl-NL" sz="1000" i="1" dirty="0">
                <a:latin typeface="+mn-lt"/>
              </a:rPr>
              <a:t> en Willemsen:Tabaksgebruik, gevolgen en bestrijding. Utrecht: Lemma;2005. ISBN 90 5931</a:t>
            </a:r>
          </a:p>
          <a:p>
            <a:pPr>
              <a:defRPr/>
            </a:pPr>
            <a:r>
              <a:rPr lang="nl-NL" sz="1000" i="1" u="sng" dirty="0">
                <a:latin typeface="+mn-lt"/>
              </a:rPr>
              <a:t>Bron</a:t>
            </a:r>
            <a:r>
              <a:rPr lang="nl-NL" sz="1000" i="1" dirty="0">
                <a:latin typeface="+mn-lt"/>
              </a:rPr>
              <a:t>: Burger DM. Invloed van roken op farmacokinetiek van </a:t>
            </a:r>
            <a:r>
              <a:rPr lang="nl-NL" sz="1000" i="1" dirty="0" err="1">
                <a:latin typeface="+mn-lt"/>
              </a:rPr>
              <a:t>medicijen</a:t>
            </a:r>
            <a:r>
              <a:rPr lang="nl-NL" sz="1000" i="1" dirty="0">
                <a:latin typeface="+mn-lt"/>
              </a:rPr>
              <a:t>. </a:t>
            </a:r>
            <a:r>
              <a:rPr lang="nl-NL" sz="1000" i="1" dirty="0" err="1">
                <a:latin typeface="+mn-lt"/>
              </a:rPr>
              <a:t>Ned</a:t>
            </a:r>
            <a:r>
              <a:rPr lang="nl-NL" sz="1000" i="1" dirty="0">
                <a:latin typeface="+mn-lt"/>
              </a:rPr>
              <a:t> </a:t>
            </a:r>
            <a:r>
              <a:rPr lang="nl-NL" sz="1000" i="1" dirty="0" err="1">
                <a:latin typeface="+mn-lt"/>
              </a:rPr>
              <a:t>Tijdsch</a:t>
            </a:r>
            <a:r>
              <a:rPr lang="nl-NL" sz="1000" i="1" dirty="0">
                <a:latin typeface="+mn-lt"/>
              </a:rPr>
              <a:t> Geneesk.2017;161:D939;</a:t>
            </a:r>
            <a:r>
              <a:rPr lang="nl-NL" sz="1000" i="1" dirty="0"/>
              <a:t> Kroon 2007; </a:t>
            </a:r>
            <a:r>
              <a:rPr lang="nl-NL" sz="1000" i="1" dirty="0" err="1"/>
              <a:t>Schaffer</a:t>
            </a:r>
            <a:r>
              <a:rPr lang="nl-NL" sz="1000" i="1" dirty="0"/>
              <a:t> 2009.</a:t>
            </a:r>
            <a:endParaRPr lang="nl-NL" sz="1000" i="1" dirty="0">
              <a:latin typeface="+mn-lt"/>
            </a:endParaRPr>
          </a:p>
        </p:txBody>
      </p:sp>
      <p:sp>
        <p:nvSpPr>
          <p:cNvPr id="2" name="Tekstvak 1"/>
          <p:cNvSpPr txBox="1"/>
          <p:nvPr/>
        </p:nvSpPr>
        <p:spPr>
          <a:xfrm>
            <a:off x="3707904" y="5589240"/>
            <a:ext cx="5544616" cy="796115"/>
          </a:xfrm>
          <a:prstGeom prst="rect">
            <a:avLst/>
          </a:prstGeom>
          <a:noFill/>
          <a:ln w="3175" cmpd="sng">
            <a:solidFill>
              <a:schemeClr val="tx1"/>
            </a:solidFill>
          </a:ln>
        </p:spPr>
        <p:txBody>
          <a:bodyPr wrap="square" rtlCol="0">
            <a:spAutoFit/>
          </a:bodyPr>
          <a:lstStyle/>
          <a:p>
            <a:pPr>
              <a:lnSpc>
                <a:spcPct val="80000"/>
              </a:lnSpc>
            </a:pPr>
            <a:r>
              <a:rPr lang="nl-NL" sz="2800" dirty="0">
                <a:latin typeface="+mn-lt"/>
              </a:rPr>
              <a:t>*</a:t>
            </a:r>
            <a:r>
              <a:rPr lang="nl-NL" sz="2000" dirty="0">
                <a:latin typeface="+mn-lt"/>
              </a:rPr>
              <a:t> </a:t>
            </a:r>
            <a:r>
              <a:rPr lang="nl-NL" dirty="0">
                <a:latin typeface="+mn-lt"/>
              </a:rPr>
              <a:t>DM Type 1: verhoogde insulinebehoefte door nicotine</a:t>
            </a:r>
          </a:p>
          <a:p>
            <a:pPr>
              <a:lnSpc>
                <a:spcPct val="80000"/>
              </a:lnSpc>
            </a:pPr>
            <a:r>
              <a:rPr lang="nl-NL" sz="2800" dirty="0">
                <a:latin typeface="+mn-lt"/>
              </a:rPr>
              <a:t>*</a:t>
            </a:r>
            <a:r>
              <a:rPr lang="nl-NL" sz="2000" dirty="0">
                <a:latin typeface="+mn-lt"/>
              </a:rPr>
              <a:t> </a:t>
            </a:r>
            <a:r>
              <a:rPr lang="nl-NL" dirty="0">
                <a:latin typeface="+mn-lt"/>
              </a:rPr>
              <a:t>DM Type 2: toegenomen insulineresistentie door nicotine</a:t>
            </a:r>
          </a:p>
        </p:txBody>
      </p:sp>
    </p:spTree>
    <p:extLst>
      <p:ext uri="{BB962C8B-B14F-4D97-AF65-F5344CB8AC3E}">
        <p14:creationId xmlns:p14="http://schemas.microsoft.com/office/powerpoint/2010/main" val="3768101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a:xfrm>
            <a:off x="612775" y="228600"/>
            <a:ext cx="8153400" cy="990600"/>
          </a:xfrm>
        </p:spPr>
        <p:txBody>
          <a:bodyPr/>
          <a:lstStyle/>
          <a:p>
            <a:r>
              <a:rPr lang="en-GB" sz="3600">
                <a:solidFill>
                  <a:srgbClr val="C00000"/>
                </a:solidFill>
              </a:rPr>
              <a:t>Verslaving: ziekte of zwakte?</a:t>
            </a:r>
            <a:endParaRPr lang="nl-NL" sz="3600">
              <a:solidFill>
                <a:srgbClr val="C00000"/>
              </a:solidFill>
            </a:endParaRPr>
          </a:p>
        </p:txBody>
      </p:sp>
      <p:sp>
        <p:nvSpPr>
          <p:cNvPr id="47107" name="Text Box 6"/>
          <p:cNvSpPr>
            <a:spLocks noGrp="1" noChangeArrowheads="1"/>
          </p:cNvSpPr>
          <p:nvPr>
            <p:ph sz="quarter" idx="1"/>
          </p:nvPr>
        </p:nvSpPr>
        <p:spPr>
          <a:xfrm>
            <a:off x="250825" y="1412875"/>
            <a:ext cx="7705725" cy="5300663"/>
          </a:xfrm>
        </p:spPr>
        <p:txBody>
          <a:bodyPr>
            <a:spAutoFit/>
          </a:bodyPr>
          <a:lstStyle/>
          <a:p>
            <a:pPr marL="342900" indent="-342900">
              <a:lnSpc>
                <a:spcPct val="155000"/>
              </a:lnSpc>
            </a:pPr>
            <a:r>
              <a:rPr lang="en-US" sz="2400"/>
              <a:t>Vraag: Wat is een verslaving eigenlijk?</a:t>
            </a:r>
          </a:p>
          <a:p>
            <a:pPr marL="342900" indent="-342900">
              <a:lnSpc>
                <a:spcPct val="155000"/>
              </a:lnSpc>
            </a:pPr>
            <a:r>
              <a:rPr lang="en-US" sz="2400"/>
              <a:t>Antwoord:</a:t>
            </a:r>
          </a:p>
          <a:p>
            <a:pPr marL="342900" indent="-342900">
              <a:lnSpc>
                <a:spcPct val="155000"/>
              </a:lnSpc>
              <a:buFontTx/>
              <a:buAutoNum type="alphaUcPeriod"/>
            </a:pPr>
            <a:r>
              <a:rPr lang="en-US" sz="2400">
                <a:solidFill>
                  <a:srgbClr val="C00000"/>
                </a:solidFill>
              </a:rPr>
              <a:t>Pech</a:t>
            </a:r>
          </a:p>
          <a:p>
            <a:pPr marL="342900" indent="-342900">
              <a:lnSpc>
                <a:spcPct val="155000"/>
              </a:lnSpc>
              <a:buFontTx/>
              <a:buAutoNum type="alphaUcPeriod"/>
            </a:pPr>
            <a:r>
              <a:rPr lang="en-US" sz="2400">
                <a:solidFill>
                  <a:srgbClr val="C00000"/>
                </a:solidFill>
              </a:rPr>
              <a:t>Gebrek aan wilskracht</a:t>
            </a:r>
          </a:p>
          <a:p>
            <a:pPr marL="342900" indent="-342900">
              <a:lnSpc>
                <a:spcPct val="155000"/>
              </a:lnSpc>
              <a:buFontTx/>
              <a:buAutoNum type="alphaUcPeriod"/>
            </a:pPr>
            <a:r>
              <a:rPr lang="en-US" sz="2400"/>
              <a:t>Morele zwakte: geen ruggengraat</a:t>
            </a:r>
          </a:p>
          <a:p>
            <a:pPr marL="342900" indent="-342900">
              <a:lnSpc>
                <a:spcPct val="155000"/>
              </a:lnSpc>
              <a:buFontTx/>
              <a:buAutoNum type="alphaUcPeriod"/>
            </a:pPr>
            <a:r>
              <a:rPr lang="en-US" sz="2400">
                <a:solidFill>
                  <a:srgbClr val="C00000"/>
                </a:solidFill>
              </a:rPr>
              <a:t>Een psychische stoornis</a:t>
            </a:r>
          </a:p>
          <a:p>
            <a:pPr marL="342900" indent="-342900">
              <a:lnSpc>
                <a:spcPct val="155000"/>
              </a:lnSpc>
              <a:buFontTx/>
              <a:buAutoNum type="alphaUcPeriod"/>
            </a:pPr>
            <a:r>
              <a:rPr lang="en-US" sz="2400">
                <a:solidFill>
                  <a:srgbClr val="C00000"/>
                </a:solidFill>
              </a:rPr>
              <a:t>Een (normale) reactie op veel narigheid</a:t>
            </a:r>
          </a:p>
          <a:p>
            <a:pPr marL="342900" indent="-342900">
              <a:lnSpc>
                <a:spcPct val="155000"/>
              </a:lnSpc>
              <a:buFontTx/>
              <a:buAutoNum type="alphaUcPeriod"/>
            </a:pPr>
            <a:r>
              <a:rPr lang="en-US" sz="2400">
                <a:solidFill>
                  <a:srgbClr val="C00000"/>
                </a:solidFill>
              </a:rPr>
              <a:t>Een hersenziekte</a:t>
            </a:r>
            <a:endParaRPr lang="nl-NL" sz="2400">
              <a:solidFill>
                <a:srgbClr val="C00000"/>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6163</TotalTime>
  <Words>5427</Words>
  <Application>Microsoft Macintosh PowerPoint</Application>
  <PresentationFormat>Diavoorstelling (4:3)</PresentationFormat>
  <Paragraphs>733</Paragraphs>
  <Slides>69</Slides>
  <Notes>32</Notes>
  <HiddenSlides>0</HiddenSlides>
  <MMClips>0</MMClips>
  <ScaleCrop>false</ScaleCrop>
  <HeadingPairs>
    <vt:vector size="8" baseType="variant">
      <vt:variant>
        <vt:lpstr>Gebruikte lettertypen</vt:lpstr>
      </vt:variant>
      <vt:variant>
        <vt:i4>11</vt:i4>
      </vt:variant>
      <vt:variant>
        <vt:lpstr>Thema</vt:lpstr>
      </vt:variant>
      <vt:variant>
        <vt:i4>1</vt:i4>
      </vt:variant>
      <vt:variant>
        <vt:lpstr>Ingesloten OLE-bronprogramma's</vt:lpstr>
      </vt:variant>
      <vt:variant>
        <vt:i4>2</vt:i4>
      </vt:variant>
      <vt:variant>
        <vt:lpstr>Diatitels</vt:lpstr>
      </vt:variant>
      <vt:variant>
        <vt:i4>69</vt:i4>
      </vt:variant>
    </vt:vector>
  </HeadingPairs>
  <TitlesOfParts>
    <vt:vector size="83" baseType="lpstr">
      <vt:lpstr>Arial Unicode MS</vt:lpstr>
      <vt:lpstr>Arial</vt:lpstr>
      <vt:lpstr>Calibri</vt:lpstr>
      <vt:lpstr>DokChampa</vt:lpstr>
      <vt:lpstr>Garamond</vt:lpstr>
      <vt:lpstr>Symbol</vt:lpstr>
      <vt:lpstr>Times New Roman</vt:lpstr>
      <vt:lpstr>Tw Cen MT</vt:lpstr>
      <vt:lpstr>Verdana</vt:lpstr>
      <vt:lpstr>Wingdings</vt:lpstr>
      <vt:lpstr>Wingdings 2</vt:lpstr>
      <vt:lpstr>Median</vt:lpstr>
      <vt:lpstr>Document</vt:lpstr>
      <vt:lpstr>Werkblad</vt:lpstr>
      <vt:lpstr>PowerPoint-presentatie</vt:lpstr>
      <vt:lpstr>Disclosures spreker</vt:lpstr>
      <vt:lpstr>Bronnen cq referenties</vt:lpstr>
      <vt:lpstr>PowerPoint-presentatie</vt:lpstr>
      <vt:lpstr>PowerPoint-presentatie</vt:lpstr>
      <vt:lpstr>Roken:  effecten op de luchtwegen</vt:lpstr>
      <vt:lpstr>  Roken: effecten op de vaten</vt:lpstr>
      <vt:lpstr>Invloed roken op medicatie door enzyminductie  CYP1A1/1A2 (CYP2E1) t.g.v. PAK’s in tabak</vt:lpstr>
      <vt:lpstr>Verslaving: ziekte of zwakte?</vt:lpstr>
      <vt:lpstr>Stoornissen in het gebruik van middelen DSM V</vt:lpstr>
      <vt:lpstr>Enkele cijfers</vt:lpstr>
      <vt:lpstr>Verslavingsrisico’s van de gebruiker</vt:lpstr>
      <vt:lpstr>Individuele verschillen in rookgedrag</vt:lpstr>
      <vt:lpstr>Conflictregistratie</vt:lpstr>
      <vt:lpstr>Conflictregistratie</vt:lpstr>
      <vt:lpstr>PowerPoint-presentatie</vt:lpstr>
      <vt:lpstr>Wat gebeurt er met nicotinereceptoren door het roken van sigaretten</vt:lpstr>
      <vt:lpstr>Hoeveel chemische stoffen zitten in tabaksrook?</vt:lpstr>
      <vt:lpstr>PowerPoint-presentatie</vt:lpstr>
      <vt:lpstr>Nicotine en andere verslavingen triggeren en versterken elkaar  </vt:lpstr>
      <vt:lpstr>Roken en psychiatrische comorbiditeit</vt:lpstr>
      <vt:lpstr>Roken en psychiatrische comorbiditeit</vt:lpstr>
      <vt:lpstr>Roken en depressie</vt:lpstr>
      <vt:lpstr>Invloed van stoppen met roken op depressie, angst en stress  </vt:lpstr>
      <vt:lpstr>Roken en schizofrenie</vt:lpstr>
      <vt:lpstr>Verslavingsrisico’s met betrekking tot het middel</vt:lpstr>
      <vt:lpstr>Wat werkt sneller:  inhaleren, snuiven of injecteren?</vt:lpstr>
      <vt:lpstr>PowerPoint-presentatie</vt:lpstr>
      <vt:lpstr>PowerPoint-presentatie</vt:lpstr>
      <vt:lpstr>Farmacokinetische eigenschappen nicotine</vt:lpstr>
      <vt:lpstr>PowerPoint-presentatie</vt:lpstr>
      <vt:lpstr>Farmacodynamische eigenschappen nicotine</vt:lpstr>
      <vt:lpstr>Nicotine werking op het centraal zenuwstelsel</vt:lpstr>
      <vt:lpstr>Nicotine: perifere effecten</vt:lpstr>
      <vt:lpstr>Anamnese specifiek op roken  </vt:lpstr>
      <vt:lpstr>Tabaksonthoudingssyndroom DSM V</vt:lpstr>
      <vt:lpstr>Daarnaast kans op …</vt:lpstr>
      <vt:lpstr>Richtlijn Behandeling van tabaksverslaving en stoppen met roken ondersteuning (2016)</vt:lpstr>
      <vt:lpstr>Richtlijn Behandeling van tabaksverslaving en stoppen met roken ondersteuning (2016)</vt:lpstr>
      <vt:lpstr> Medicamenteuze behandeling </vt:lpstr>
      <vt:lpstr>Nicotinesubstitutie</vt:lpstr>
      <vt:lpstr>PowerPoint-presentatie</vt:lpstr>
      <vt:lpstr>PowerPoint-presentatie</vt:lpstr>
      <vt:lpstr>Nicotine vervangende middelen  substitutie</vt:lpstr>
      <vt:lpstr>Nicotine werking op het centraal zenuwstelsel</vt:lpstr>
      <vt:lpstr>Bupropion evt. combineren met NVM dopaminerge- en noradrenerge werking</vt:lpstr>
      <vt:lpstr>Bupropion vervolg kan gecombineerd worden met NVM</vt:lpstr>
      <vt:lpstr>Nortriptyline evt. combineren met NVM serotonerge-, noradrenerge- en anticholinerge werking</vt:lpstr>
      <vt:lpstr>Nortriptyline vervolg Kan gecombineerd worden met NVM</vt:lpstr>
      <vt:lpstr>Varenicline evt. combineren met NVM  Partiële α4β2nAChR-agonist en volle agonist van α7nAChR</vt:lpstr>
      <vt:lpstr>Varenicline vervolg kan gecombineerd worden met NVM</vt:lpstr>
      <vt:lpstr>Cytisine Partiële nicotinereceptor-agonist en-antagonist</vt:lpstr>
      <vt:lpstr>Invloed roken op medicatie door enzyminductie  CYP1A1/1A2 (CYP2E1) t.g.v. PAK’s in tabak</vt:lpstr>
      <vt:lpstr>Clozapine</vt:lpstr>
      <vt:lpstr>Olanzepine</vt:lpstr>
      <vt:lpstr>Alertheid! bij stoppen met roken bij</vt:lpstr>
      <vt:lpstr>TIPS </vt:lpstr>
      <vt:lpstr>Conclusies proefschrift* Jentien M. Vermeulen, arts-onderzoeker Universiteit Amsterdam</vt:lpstr>
      <vt:lpstr>Conclusies proefschrift* Jentien M. Vermeulen, arts-onderzoeker Universiteit Amsterdam</vt:lpstr>
      <vt:lpstr>Technische ontwikkeling e-sigaret / JUUL 4 generaties, 466 merken, ± 8000 smaken</vt:lpstr>
      <vt:lpstr>Inhoud e-sigaret</vt:lpstr>
      <vt:lpstr>Bijwerkingen e-sigaret</vt:lpstr>
      <vt:lpstr>Nadelen e-sigaret (nog) niet aangeraden in Nederlandse Richtlijn</vt:lpstr>
      <vt:lpstr>PowerPoint-presentatie</vt:lpstr>
      <vt:lpstr>iQOS Heatstick = zgn. smelt- of rookloze sigaret</vt:lpstr>
      <vt:lpstr>PowerPoint-presentatie</vt:lpstr>
      <vt:lpstr>Samenvatting en conclusies</vt:lpstr>
      <vt:lpstr>Relevante sites </vt:lpstr>
      <vt:lpstr>PowerPoint-presentatie</vt:lpstr>
    </vt:vector>
  </TitlesOfParts>
  <Company>Mentrum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GHB- Delier</dc:title>
  <dc:creator>comfalk</dc:creator>
  <cp:lastModifiedBy>trudi.beelen@gmail.com</cp:lastModifiedBy>
  <cp:revision>241</cp:revision>
  <dcterms:created xsi:type="dcterms:W3CDTF">2011-12-20T18:11:29Z</dcterms:created>
  <dcterms:modified xsi:type="dcterms:W3CDTF">2020-03-08T22:13:47Z</dcterms:modified>
</cp:coreProperties>
</file>